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4" r:id="rId2"/>
    <p:sldId id="257" r:id="rId3"/>
    <p:sldId id="267" r:id="rId4"/>
    <p:sldId id="265" r:id="rId5"/>
    <p:sldId id="262" r:id="rId6"/>
    <p:sldId id="266" r:id="rId7"/>
    <p:sldId id="268" r:id="rId8"/>
    <p:sldId id="269" r:id="rId9"/>
    <p:sldId id="270" r:id="rId10"/>
    <p:sldId id="271" r:id="rId11"/>
    <p:sldId id="273" r:id="rId12"/>
    <p:sldId id="272" r:id="rId13"/>
    <p:sldId id="274" r:id="rId14"/>
    <p:sldId id="275" r:id="rId15"/>
    <p:sldId id="276" r:id="rId16"/>
    <p:sldId id="277" r:id="rId17"/>
    <p:sldId id="278" r:id="rId18"/>
    <p:sldId id="279" r:id="rId19"/>
    <p:sldId id="280" r:id="rId20"/>
    <p:sldId id="281" r:id="rId21"/>
    <p:sldId id="282" r:id="rId22"/>
    <p:sldId id="283" r:id="rId23"/>
    <p:sldId id="284" r:id="rId24"/>
    <p:sldId id="285" r:id="rId25"/>
    <p:sldId id="286" r:id="rId26"/>
    <p:sldId id="287" r:id="rId27"/>
    <p:sldId id="288" r:id="rId28"/>
    <p:sldId id="289" r:id="rId29"/>
    <p:sldId id="290" r:id="rId30"/>
    <p:sldId id="291" r:id="rId31"/>
    <p:sldId id="292" r:id="rId32"/>
    <p:sldId id="293" r:id="rId33"/>
    <p:sldId id="294" r:id="rId34"/>
    <p:sldId id="295" r:id="rId35"/>
    <p:sldId id="296" r:id="rId36"/>
    <p:sldId id="297" r:id="rId37"/>
    <p:sldId id="298" r:id="rId38"/>
    <p:sldId id="299" r:id="rId39"/>
    <p:sldId id="300" r:id="rId40"/>
    <p:sldId id="256" r:id="rId41"/>
    <p:sldId id="301" r:id="rId42"/>
    <p:sldId id="259" r:id="rId43"/>
    <p:sldId id="261" r:id="rId44"/>
    <p:sldId id="302" r:id="rId45"/>
    <p:sldId id="263" r:id="rId46"/>
    <p:sldId id="303" r:id="rId47"/>
    <p:sldId id="304" r:id="rId48"/>
    <p:sldId id="305" r:id="rId49"/>
    <p:sldId id="306" r:id="rId50"/>
    <p:sldId id="307" r:id="rId51"/>
    <p:sldId id="308" r:id="rId52"/>
    <p:sldId id="309" r:id="rId53"/>
    <p:sldId id="310" r:id="rId54"/>
    <p:sldId id="311" r:id="rId55"/>
    <p:sldId id="312" r:id="rId56"/>
    <p:sldId id="313" r:id="rId57"/>
    <p:sldId id="314" r:id="rId58"/>
    <p:sldId id="315" r:id="rId59"/>
    <p:sldId id="316" r:id="rId60"/>
    <p:sldId id="317" r:id="rId61"/>
    <p:sldId id="318" r:id="rId62"/>
    <p:sldId id="319" r:id="rId63"/>
    <p:sldId id="320" r:id="rId64"/>
    <p:sldId id="321" r:id="rId65"/>
    <p:sldId id="322" r:id="rId66"/>
    <p:sldId id="323" r:id="rId67"/>
    <p:sldId id="324" r:id="rId68"/>
    <p:sldId id="325" r:id="rId69"/>
    <p:sldId id="326" r:id="rId70"/>
    <p:sldId id="327" r:id="rId71"/>
    <p:sldId id="328" r:id="rId72"/>
    <p:sldId id="329" r:id="rId73"/>
    <p:sldId id="330" r:id="rId74"/>
    <p:sldId id="331" r:id="rId75"/>
    <p:sldId id="258" r:id="rId76"/>
    <p:sldId id="332" r:id="rId77"/>
    <p:sldId id="333" r:id="rId78"/>
    <p:sldId id="334" r:id="rId79"/>
    <p:sldId id="335" r:id="rId80"/>
    <p:sldId id="336" r:id="rId81"/>
    <p:sldId id="337" r:id="rId82"/>
    <p:sldId id="338" r:id="rId83"/>
    <p:sldId id="339" r:id="rId84"/>
    <p:sldId id="340" r:id="rId85"/>
    <p:sldId id="341" r:id="rId86"/>
    <p:sldId id="342" r:id="rId87"/>
    <p:sldId id="343" r:id="rId88"/>
    <p:sldId id="344" r:id="rId89"/>
    <p:sldId id="345" r:id="rId90"/>
    <p:sldId id="346" r:id="rId91"/>
    <p:sldId id="347" r:id="rId92"/>
    <p:sldId id="348" r:id="rId93"/>
    <p:sldId id="349" r:id="rId94"/>
    <p:sldId id="350" r:id="rId95"/>
    <p:sldId id="351" r:id="rId96"/>
    <p:sldId id="352" r:id="rId9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다은 정" initials="다정" lastIdx="1" clrIdx="0">
    <p:extLst>
      <p:ext uri="{19B8F6BF-5375-455C-9EA6-DF929625EA0E}">
        <p15:presenceInfo xmlns:p15="http://schemas.microsoft.com/office/powerpoint/2012/main" userId="65e278b63762f8f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F8F8"/>
    <a:srgbClr val="434B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presProps" Target="presProps.xml"/><Relationship Id="rId10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commentAuthors" Target="commentAuthors.xml"/><Relationship Id="rId3" Type="http://schemas.openxmlformats.org/officeDocument/2006/relationships/slide" Target="slides/slide2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1-27T02:03:37.037" idx="1">
    <p:pos x="10" y="10"/>
    <p:text>End-to-End 음성합성 기술은 크게 두 단계로 구성// 텍스트 문자열에서 스펙트럼을 생성하는 부분과// 스펙트럼으로부터 음성 파형을 생성해 주는 부분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1-27T02:03:37.037" idx="1">
    <p:pos x="10" y="10"/>
    <p:text>End-to-End 음성합성 기술은 크게 두 단계로 구성// 텍스트 문자열에서 스펙트럼을 생성하는 부분과// 스펙트럼으로부터 음성 파형을 생성해 주는 부분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1-27T02:03:37.037" idx="1">
    <p:pos x="10" y="10"/>
    <p:text>End-to-End 음성합성 기술은 크게 두 단계로 구성// 텍스트 문자열에서 스펙트럼을 생성하는 부분과// 스펙트럼으로부터 음성 파형을 생성해 주는 부분</p:text>
    <p:extLst>
      <p:ext uri="{C676402C-5697-4E1C-873F-D02D1690AC5C}">
        <p15:threadingInfo xmlns:p15="http://schemas.microsoft.com/office/powerpoint/2012/main" timeZoneBias="-54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670E1E-25D6-4161-9501-B11D30E6F2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CD0E5DF-D0B3-4141-BDA7-05825BD816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4345C28-DEEF-4291-89DE-1CBFBC9917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A3A3EA-136C-4AA3-A471-4195B5AF2D2B}" type="datetimeFigureOut">
              <a:rPr lang="ko-KR" altLang="en-US" smtClean="0"/>
              <a:t>2020-01-23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63F0BB0-53E9-4061-87B2-089FE3BFF4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8326BAF-2F86-4B30-9A2A-F2DD4A20A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F01823-453F-4ED1-A598-D076A32A2B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44300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67D7E2-A12C-4C5E-AAEE-5F6327F8C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8AEF556-433C-4283-8F73-73536CC1AE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02C4563-A056-4284-87D3-B31184B333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A3A3EA-136C-4AA3-A471-4195B5AF2D2B}" type="datetimeFigureOut">
              <a:rPr lang="ko-KR" altLang="en-US" smtClean="0"/>
              <a:t>2020-01-23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8399CF1-5903-4709-8B2A-642E835B3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A5F82D-BE9F-4595-8E7B-B47875D8E1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F01823-453F-4ED1-A598-D076A32A2B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76526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6D342A5-AE6E-431E-8C2A-2B8873D1B74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904414D-E3AE-4C7B-91ED-874BA02D09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FCA5A4E-80F2-4AC2-9299-9EC1E8153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A3A3EA-136C-4AA3-A471-4195B5AF2D2B}" type="datetimeFigureOut">
              <a:rPr lang="ko-KR" altLang="en-US" smtClean="0"/>
              <a:t>2020-01-23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4F04F32-C391-4175-8496-B5D0025188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019A2AE-F76D-41F3-93D5-8AF2F88AE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F01823-453F-4ED1-A598-D076A32A2B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16536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0AEFAF-1666-486A-9C28-F230F70FA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BE42B99-EC94-44FA-936A-2457D6AA1D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B54311E-81EE-460C-89B6-71AA1428C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A3A3EA-136C-4AA3-A471-4195B5AF2D2B}" type="datetimeFigureOut">
              <a:rPr lang="ko-KR" altLang="en-US" smtClean="0"/>
              <a:t>2020-01-23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59EED80-0EE7-4499-BE4E-1DFDF62EBB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78D7113-6AE8-4264-AE03-9FE2010F8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F01823-453F-4ED1-A598-D076A32A2B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18181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482247-7AEE-4367-B78C-8C791E616A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B1ECA02-6B6C-4698-92CF-807D6033C7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68EE75C-6005-486C-9D6A-F40AB1D34D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A3A3EA-136C-4AA3-A471-4195B5AF2D2B}" type="datetimeFigureOut">
              <a:rPr lang="ko-KR" altLang="en-US" smtClean="0"/>
              <a:t>2020-01-23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47F57D4-5B51-4C37-8EB4-7B1DE1B92B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BDD3A03-378A-48D0-A9BA-1C1E1E09F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F01823-453F-4ED1-A598-D076A32A2B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23264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3B524D-ADD6-4082-A295-F42B5FCD8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25676D5-E733-49B7-8607-636EE455E8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598BECE-3AB1-48BA-9C16-824AFB6AB5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8D6DD34-98AC-43C4-9FB3-27F1070A4B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A3A3EA-136C-4AA3-A471-4195B5AF2D2B}" type="datetimeFigureOut">
              <a:rPr lang="ko-KR" altLang="en-US" smtClean="0"/>
              <a:t>2020-01-23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E723DD4-1C41-4632-914B-F4B12E66AE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8A277A6-2C6D-4A10-9E81-8E1FAAB984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F01823-453F-4ED1-A598-D076A32A2B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116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919FC3-7263-4604-A2F2-33ECB84BF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C888CC1-55A6-45D8-A75B-12339FC31B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7591980-791E-4D99-9ED9-48A9C6B6C2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10D249A-8D8F-4F0E-B351-8F7D2676346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5F062FD-28D2-4BC0-9F7E-71C8EB5099C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40B35DF-C18F-45B1-B70C-5E9B362E03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A3A3EA-136C-4AA3-A471-4195B5AF2D2B}" type="datetimeFigureOut">
              <a:rPr lang="ko-KR" altLang="en-US" smtClean="0"/>
              <a:t>2020-01-23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5DCF243-26CD-4657-90C5-712F9624E6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6FF2388-2D11-48E0-9678-72071DF46D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F01823-453F-4ED1-A598-D076A32A2B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16734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BB7EE5-1A66-41F9-9C9D-04A9384A74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0B8120F-D865-4BDC-A7C4-A70654B14B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A3A3EA-136C-4AA3-A471-4195B5AF2D2B}" type="datetimeFigureOut">
              <a:rPr lang="ko-KR" altLang="en-US" smtClean="0"/>
              <a:t>2020-01-23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544C817-2880-4F48-A342-B7E59A97AB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BCAE396-85AA-49AC-ACE7-ABC6FC26BD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F01823-453F-4ED1-A598-D076A32A2B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89273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1190BCF-D0A4-42F3-B6F8-FED55B1F3B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A3A3EA-136C-4AA3-A471-4195B5AF2D2B}" type="datetimeFigureOut">
              <a:rPr lang="ko-KR" altLang="en-US" smtClean="0"/>
              <a:t>2020-01-23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F039FCD-7BBE-44B4-95EE-BBA0CD63F8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A32FE9C-AA52-4B04-8DEA-65B4D3F08F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F01823-453F-4ED1-A598-D076A32A2B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95012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3D0B04-EAEE-4525-AC75-3E4FFF769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B5FDEA8-B1AE-43EF-96D6-8A13EDC58F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53C5BF3-FBEA-40AF-9587-C8B76EA160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F70E186-29B9-4D8B-9FD5-BFDDDC8241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A3A3EA-136C-4AA3-A471-4195B5AF2D2B}" type="datetimeFigureOut">
              <a:rPr lang="ko-KR" altLang="en-US" smtClean="0"/>
              <a:t>2020-01-23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2215F7F-B9EA-49C5-9ED3-1399A55A98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A27A61F-F491-4571-A898-CDEAEC0A78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F01823-453F-4ED1-A598-D076A32A2B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0531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38CFEF-16C5-4517-94F2-E01233D048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A527B4F-7A4C-4C6E-A6C0-F7172E3701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FD90732-9DD5-4075-B5A1-A33B8BA8DA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2AB440C-9A7A-46D8-825B-2768A33687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A3A3EA-136C-4AA3-A471-4195B5AF2D2B}" type="datetimeFigureOut">
              <a:rPr lang="ko-KR" altLang="en-US" smtClean="0"/>
              <a:t>2020-01-23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1DFF119-1411-4D7C-A653-8D68C4C800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77EC3EB-927B-422D-A65E-8880272EE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F01823-453F-4ED1-A598-D076A32A2B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2334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2FF16DA-F002-4047-B08D-E85C4E3D7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EDCDF65-5DDC-4537-8FB9-BEDF18E037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33F088F-BD51-4C2E-AB14-9C41964518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A3A3EA-136C-4AA3-A471-4195B5AF2D2B}" type="datetimeFigureOut">
              <a:rPr lang="ko-KR" altLang="en-US" smtClean="0"/>
              <a:t>2020-01-23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A5A7EF9-DFB1-4742-8387-8A11562177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DC92BBA-D85A-4AA2-9CAA-D7EFF1FD52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F01823-453F-4ED1-A598-D076A32A2B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05252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8.jpe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0.jp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2.xml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3.xml"/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hyperlink" Target="https://www.youtube.com/watch?v=9nslvABUPRU#action=share" TargetMode="External"/><Relationship Id="rId4" Type="http://schemas.openxmlformats.org/officeDocument/2006/relationships/image" Target="../media/image94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jpeg"/><Relationship Id="rId2" Type="http://schemas.openxmlformats.org/officeDocument/2006/relationships/image" Target="../media/image107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9.png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423B2B6E-654C-40B0-B88F-2DDB8D25446C}"/>
              </a:ext>
            </a:extLst>
          </p:cNvPr>
          <p:cNvSpPr/>
          <p:nvPr/>
        </p:nvSpPr>
        <p:spPr>
          <a:xfrm>
            <a:off x="0" y="0"/>
            <a:ext cx="240632" cy="6858000"/>
          </a:xfrm>
          <a:prstGeom prst="rect">
            <a:avLst/>
          </a:prstGeom>
          <a:solidFill>
            <a:srgbClr val="434B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BBDCBE-2BED-4AFC-994E-95EAD4F38B8D}"/>
              </a:ext>
            </a:extLst>
          </p:cNvPr>
          <p:cNvSpPr txBox="1"/>
          <p:nvPr/>
        </p:nvSpPr>
        <p:spPr>
          <a:xfrm>
            <a:off x="1390889" y="1946094"/>
            <a:ext cx="3414717" cy="299659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  <a:defRPr/>
            </a:pPr>
            <a:r>
              <a:rPr lang="en-US" altLang="ko-KR" b="1" dirty="0">
                <a:solidFill>
                  <a:srgbClr val="625E4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b="1" dirty="0">
                <a:solidFill>
                  <a:srgbClr val="625E4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 컴퓨터 비전을 위한 딥러닝</a:t>
            </a:r>
            <a:endParaRPr lang="en-US" altLang="ko-KR" sz="1500" dirty="0">
              <a:solidFill>
                <a:srgbClr val="625E4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500" dirty="0">
                <a:solidFill>
                  <a:srgbClr val="625E4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lang="en-US" altLang="ko-KR" sz="1400" dirty="0">
                <a:solidFill>
                  <a:srgbClr val="625E4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400" dirty="0" err="1">
                <a:solidFill>
                  <a:srgbClr val="625E4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합성곱</a:t>
            </a:r>
            <a:r>
              <a:rPr lang="ko-KR" altLang="en-US" sz="1400" dirty="0">
                <a:solidFill>
                  <a:srgbClr val="625E4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신경망 소개</a:t>
            </a:r>
            <a:endParaRPr lang="en-US" altLang="ko-KR" sz="1400" dirty="0">
              <a:solidFill>
                <a:srgbClr val="625E4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400" dirty="0">
                <a:solidFill>
                  <a:srgbClr val="625E4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- </a:t>
            </a:r>
            <a:r>
              <a:rPr lang="ko-KR" altLang="en-US" sz="1400" dirty="0">
                <a:solidFill>
                  <a:srgbClr val="625E4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소규모 데이터셋에서 밑바닥부터</a:t>
            </a:r>
            <a:endParaRPr lang="en-US" altLang="ko-KR" sz="1400" dirty="0">
              <a:solidFill>
                <a:srgbClr val="625E4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400" dirty="0">
                <a:solidFill>
                  <a:srgbClr val="625E4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ko-KR" altLang="en-US" sz="1400" dirty="0" err="1">
                <a:solidFill>
                  <a:srgbClr val="625E4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컨브넷</a:t>
            </a:r>
            <a:r>
              <a:rPr lang="ko-KR" altLang="en-US" sz="1400" dirty="0">
                <a:solidFill>
                  <a:srgbClr val="625E4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훈련하기</a:t>
            </a:r>
            <a:endParaRPr lang="en-US" altLang="ko-KR" sz="1400" dirty="0">
              <a:solidFill>
                <a:srgbClr val="625E4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400" dirty="0">
                <a:solidFill>
                  <a:srgbClr val="625E4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- </a:t>
            </a:r>
            <a:r>
              <a:rPr lang="ko-KR" altLang="en-US" sz="1400" dirty="0">
                <a:solidFill>
                  <a:srgbClr val="625E4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사전 훈련된 </a:t>
            </a:r>
            <a:r>
              <a:rPr lang="ko-KR" altLang="en-US" sz="1400" dirty="0" err="1">
                <a:solidFill>
                  <a:srgbClr val="625E4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컨브넷</a:t>
            </a:r>
            <a:r>
              <a:rPr lang="ko-KR" altLang="en-US" sz="1400" dirty="0">
                <a:solidFill>
                  <a:srgbClr val="625E4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사용하기</a:t>
            </a:r>
            <a:endParaRPr lang="en-US" altLang="ko-KR" sz="1400" dirty="0">
              <a:solidFill>
                <a:srgbClr val="625E4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400" dirty="0">
                <a:solidFill>
                  <a:srgbClr val="625E4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- </a:t>
            </a:r>
            <a:r>
              <a:rPr lang="ko-KR" altLang="en-US" sz="1400" dirty="0" err="1">
                <a:solidFill>
                  <a:srgbClr val="625E4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컨브넷</a:t>
            </a:r>
            <a:r>
              <a:rPr lang="ko-KR" altLang="en-US" sz="1400" dirty="0">
                <a:solidFill>
                  <a:srgbClr val="625E4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학습 시각화</a:t>
            </a:r>
            <a:endParaRPr lang="en-US" altLang="ko-KR" sz="1400" dirty="0">
              <a:solidFill>
                <a:srgbClr val="625E4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400" dirty="0">
                <a:solidFill>
                  <a:srgbClr val="625E4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- </a:t>
            </a:r>
            <a:r>
              <a:rPr lang="ko-KR" altLang="en-US" sz="1400" dirty="0">
                <a:solidFill>
                  <a:srgbClr val="625E4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요약</a:t>
            </a:r>
            <a:endParaRPr lang="en-US" altLang="ko-KR" sz="1400" dirty="0">
              <a:solidFill>
                <a:srgbClr val="625E4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  <a:defRPr/>
            </a:pPr>
            <a:endParaRPr lang="en-US" altLang="ko-KR" sz="1500" dirty="0">
              <a:solidFill>
                <a:srgbClr val="625E4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20C650-969E-43A2-82C6-91B749C370E1}"/>
              </a:ext>
            </a:extLst>
          </p:cNvPr>
          <p:cNvSpPr txBox="1"/>
          <p:nvPr/>
        </p:nvSpPr>
        <p:spPr>
          <a:xfrm>
            <a:off x="6867527" y="1934554"/>
            <a:ext cx="3876382" cy="222054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  <a:defRPr/>
            </a:pPr>
            <a:r>
              <a:rPr lang="en-US" altLang="ko-KR" b="1" dirty="0">
                <a:solidFill>
                  <a:srgbClr val="625E4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r>
            <a:r>
              <a:rPr lang="ko-KR" altLang="en-US" b="1" dirty="0">
                <a:solidFill>
                  <a:srgbClr val="625E4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 텍스트와 시퀀스를 위한 딥러닝</a:t>
            </a:r>
            <a:endParaRPr lang="en-US" altLang="ko-KR" sz="1700" dirty="0">
              <a:solidFill>
                <a:srgbClr val="625E4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400" dirty="0">
                <a:solidFill>
                  <a:srgbClr val="625E4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- </a:t>
            </a:r>
            <a:r>
              <a:rPr lang="ko-KR" altLang="en-US" sz="1400" dirty="0">
                <a:solidFill>
                  <a:srgbClr val="625E4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텍스트 데이터 다루기</a:t>
            </a:r>
            <a:endParaRPr lang="en-US" altLang="ko-KR" sz="1400" dirty="0">
              <a:solidFill>
                <a:srgbClr val="625E4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400" dirty="0">
                <a:solidFill>
                  <a:srgbClr val="625E4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lang="en-US" altLang="ko-KR" sz="1400" dirty="0">
                <a:solidFill>
                  <a:srgbClr val="625E4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400" dirty="0">
                <a:solidFill>
                  <a:srgbClr val="625E4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순환 신경망 이해하기</a:t>
            </a:r>
            <a:endParaRPr lang="en-US" altLang="ko-KR" sz="1400" dirty="0">
              <a:solidFill>
                <a:srgbClr val="625E4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400" dirty="0">
                <a:solidFill>
                  <a:srgbClr val="625E4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- </a:t>
            </a:r>
            <a:r>
              <a:rPr lang="ko-KR" altLang="en-US" sz="1400" dirty="0">
                <a:solidFill>
                  <a:srgbClr val="625E4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순환 신경망의 고급 사용법</a:t>
            </a:r>
            <a:endParaRPr lang="en-US" altLang="ko-KR" sz="1400" dirty="0">
              <a:solidFill>
                <a:srgbClr val="625E4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400" dirty="0">
                <a:solidFill>
                  <a:srgbClr val="625E4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lang="en-US" altLang="ko-KR" sz="1400" dirty="0">
                <a:solidFill>
                  <a:srgbClr val="625E4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400" dirty="0" err="1">
                <a:solidFill>
                  <a:srgbClr val="625E4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컨브넷을</a:t>
            </a:r>
            <a:r>
              <a:rPr lang="ko-KR" altLang="en-US" sz="1400" dirty="0">
                <a:solidFill>
                  <a:srgbClr val="625E4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사용한 시퀀스 처리</a:t>
            </a:r>
            <a:endParaRPr lang="en-US" altLang="ko-KR" sz="1400" dirty="0">
              <a:solidFill>
                <a:srgbClr val="625E4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400" dirty="0">
                <a:solidFill>
                  <a:srgbClr val="625E4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- </a:t>
            </a:r>
            <a:r>
              <a:rPr lang="ko-KR" altLang="en-US" sz="1400" dirty="0">
                <a:solidFill>
                  <a:srgbClr val="625E4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요약</a:t>
            </a:r>
            <a:endParaRPr lang="en-US" altLang="ko-KR" sz="1200" dirty="0">
              <a:solidFill>
                <a:srgbClr val="625E4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6274495D-A37B-41E9-A671-F008CE09CB3E}"/>
              </a:ext>
            </a:extLst>
          </p:cNvPr>
          <p:cNvCxnSpPr/>
          <p:nvPr/>
        </p:nvCxnSpPr>
        <p:spPr>
          <a:xfrm rot="16200000" flipH="1">
            <a:off x="3553613" y="3528334"/>
            <a:ext cx="4486275" cy="0"/>
          </a:xfrm>
          <a:prstGeom prst="line">
            <a:avLst/>
          </a:prstGeom>
          <a:noFill/>
          <a:ln>
            <a:solidFill>
              <a:srgbClr val="625E4C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FA416BA-B7FF-4639-BC31-43374597A6C5}"/>
              </a:ext>
            </a:extLst>
          </p:cNvPr>
          <p:cNvSpPr txBox="1"/>
          <p:nvPr/>
        </p:nvSpPr>
        <p:spPr>
          <a:xfrm>
            <a:off x="281009" y="109308"/>
            <a:ext cx="14798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Abadi" panose="020B0604020104020204" pitchFamily="34" charset="0"/>
              </a:rPr>
              <a:t>CONTENT</a:t>
            </a:r>
            <a:endParaRPr lang="ko-KR" altLang="en-US" sz="2400" dirty="0">
              <a:latin typeface="Abadi" panose="020B0604020104020204" pitchFamily="34" charset="0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9B497926-8D1A-4310-9748-A7572386F868}"/>
              </a:ext>
            </a:extLst>
          </p:cNvPr>
          <p:cNvCxnSpPr>
            <a:cxnSpLocks/>
          </p:cNvCxnSpPr>
          <p:nvPr/>
        </p:nvCxnSpPr>
        <p:spPr>
          <a:xfrm>
            <a:off x="240632" y="637671"/>
            <a:ext cx="1606267" cy="0"/>
          </a:xfrm>
          <a:prstGeom prst="line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47229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423B2B6E-654C-40B0-B88F-2DDB8D25446C}"/>
              </a:ext>
            </a:extLst>
          </p:cNvPr>
          <p:cNvSpPr/>
          <p:nvPr/>
        </p:nvSpPr>
        <p:spPr>
          <a:xfrm>
            <a:off x="0" y="0"/>
            <a:ext cx="240632" cy="6858000"/>
          </a:xfrm>
          <a:prstGeom prst="rect">
            <a:avLst/>
          </a:prstGeom>
          <a:solidFill>
            <a:srgbClr val="434B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443E19FE-7A42-466A-9F13-74E26D09578E}"/>
              </a:ext>
            </a:extLst>
          </p:cNvPr>
          <p:cNvCxnSpPr>
            <a:cxnSpLocks/>
          </p:cNvCxnSpPr>
          <p:nvPr/>
        </p:nvCxnSpPr>
        <p:spPr>
          <a:xfrm>
            <a:off x="240632" y="637671"/>
            <a:ext cx="2301232" cy="0"/>
          </a:xfrm>
          <a:prstGeom prst="line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C42DCEE-86B2-483B-8DA2-4977FA0F6146}"/>
              </a:ext>
            </a:extLst>
          </p:cNvPr>
          <p:cNvSpPr txBox="1"/>
          <p:nvPr/>
        </p:nvSpPr>
        <p:spPr>
          <a:xfrm>
            <a:off x="240632" y="209976"/>
            <a:ext cx="23195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Abadi" panose="020B0604020104020204" pitchFamily="34" charset="0"/>
              </a:rPr>
              <a:t>5-1 </a:t>
            </a:r>
            <a:r>
              <a:rPr lang="ko-KR" altLang="en-US" sz="1600" dirty="0" err="1">
                <a:latin typeface="Abadi" panose="020B0604020104020204" pitchFamily="34" charset="0"/>
              </a:rPr>
              <a:t>합성곱</a:t>
            </a:r>
            <a:r>
              <a:rPr lang="ko-KR" altLang="en-US" sz="1600" dirty="0">
                <a:latin typeface="Abadi" panose="020B0604020104020204" pitchFamily="34" charset="0"/>
              </a:rPr>
              <a:t> 신경망 소개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B1FC2DB-EB6A-4D48-A6D0-649F875791BE}"/>
              </a:ext>
            </a:extLst>
          </p:cNvPr>
          <p:cNvSpPr/>
          <p:nvPr/>
        </p:nvSpPr>
        <p:spPr>
          <a:xfrm flipH="1">
            <a:off x="417490" y="888538"/>
            <a:ext cx="45720" cy="307778"/>
          </a:xfrm>
          <a:prstGeom prst="rect">
            <a:avLst/>
          </a:prstGeom>
          <a:solidFill>
            <a:srgbClr val="434B56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B450C0-06D8-451F-B3CF-C15F7216A8A6}"/>
              </a:ext>
            </a:extLst>
          </p:cNvPr>
          <p:cNvSpPr txBox="1"/>
          <p:nvPr/>
        </p:nvSpPr>
        <p:spPr>
          <a:xfrm>
            <a:off x="463210" y="857761"/>
            <a:ext cx="29546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pc="-150" dirty="0">
                <a:latin typeface="+mn-ea"/>
              </a:rPr>
              <a:t>5.1.2</a:t>
            </a:r>
            <a:r>
              <a:rPr lang="ko-KR" altLang="en-US" spc="-150" dirty="0">
                <a:latin typeface="+mn-ea"/>
              </a:rPr>
              <a:t> 최대 </a:t>
            </a:r>
            <a:r>
              <a:rPr lang="ko-KR" altLang="en-US" spc="-150" dirty="0" err="1">
                <a:latin typeface="+mn-ea"/>
              </a:rPr>
              <a:t>풀링</a:t>
            </a:r>
            <a:r>
              <a:rPr lang="ko-KR" altLang="en-US" spc="-150" dirty="0">
                <a:latin typeface="+mn-ea"/>
              </a:rPr>
              <a:t> 연산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B62239F-1D3A-4E88-BD79-2313FFFF198B}"/>
              </a:ext>
            </a:extLst>
          </p:cNvPr>
          <p:cNvSpPr txBox="1"/>
          <p:nvPr/>
        </p:nvSpPr>
        <p:spPr>
          <a:xfrm>
            <a:off x="830510" y="1669409"/>
            <a:ext cx="67111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2x2</a:t>
            </a:r>
            <a:r>
              <a:rPr lang="ko-KR" altLang="en-US" dirty="0"/>
              <a:t> 필터와 </a:t>
            </a:r>
            <a:r>
              <a:rPr lang="ko-KR" altLang="en-US" dirty="0" err="1"/>
              <a:t>스트라이드</a:t>
            </a:r>
            <a:r>
              <a:rPr lang="ko-KR" altLang="en-US" dirty="0"/>
              <a:t> </a:t>
            </a:r>
            <a:r>
              <a:rPr lang="en-US" altLang="ko-KR" dirty="0"/>
              <a:t>2</a:t>
            </a:r>
            <a:r>
              <a:rPr lang="ko-KR" altLang="en-US" dirty="0"/>
              <a:t>를 사용하여 강제적으로 특성 </a:t>
            </a:r>
            <a:r>
              <a:rPr lang="ko-KR" altLang="en-US" dirty="0" err="1"/>
              <a:t>맵을</a:t>
            </a:r>
            <a:r>
              <a:rPr lang="ko-KR" altLang="en-US" dirty="0"/>
              <a:t> </a:t>
            </a:r>
            <a:r>
              <a:rPr lang="ko-KR" altLang="en-US" dirty="0" err="1"/>
              <a:t>다운샘플링</a:t>
            </a:r>
            <a:r>
              <a:rPr lang="ko-KR" altLang="en-US" dirty="0"/>
              <a:t> 하는 것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514B3E4-005E-4FCF-BD4A-D0064309CC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394" y="3097198"/>
            <a:ext cx="6772275" cy="260985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924B48D-CC1C-4DA4-899B-E9C2E49D14C7}"/>
              </a:ext>
            </a:extLst>
          </p:cNvPr>
          <p:cNvSpPr txBox="1"/>
          <p:nvPr/>
        </p:nvSpPr>
        <p:spPr>
          <a:xfrm>
            <a:off x="8327323" y="2556744"/>
            <a:ext cx="3171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chemeClr val="accent5">
                    <a:lumMod val="75000"/>
                  </a:schemeClr>
                </a:solidFill>
              </a:rPr>
              <a:t>최대풀링을</a:t>
            </a:r>
            <a:r>
              <a:rPr lang="ko-KR" altLang="en-US" dirty="0">
                <a:solidFill>
                  <a:schemeClr val="accent5">
                    <a:lumMod val="75000"/>
                  </a:schemeClr>
                </a:solidFill>
              </a:rPr>
              <a:t> 하는 이유</a:t>
            </a:r>
            <a:r>
              <a:rPr lang="en-US" altLang="ko-KR" dirty="0">
                <a:solidFill>
                  <a:schemeClr val="accent5">
                    <a:lumMod val="75000"/>
                  </a:schemeClr>
                </a:solidFill>
              </a:rPr>
              <a:t>??</a:t>
            </a:r>
            <a:endParaRPr lang="ko-KR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01D2A26-52C2-4EA9-8E27-26D40E43D2FD}"/>
              </a:ext>
            </a:extLst>
          </p:cNvPr>
          <p:cNvSpPr txBox="1"/>
          <p:nvPr/>
        </p:nvSpPr>
        <p:spPr>
          <a:xfrm>
            <a:off x="8092432" y="3288485"/>
            <a:ext cx="31710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70C0"/>
                </a:solidFill>
              </a:rPr>
              <a:t>공간적 계층 구조를 학습하는데 도움이 되지 않음</a:t>
            </a:r>
            <a:endParaRPr lang="en-US" altLang="ko-KR" dirty="0">
              <a:solidFill>
                <a:srgbClr val="0070C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70C0"/>
                </a:solidFill>
              </a:rPr>
              <a:t>가중치가 너무 많아 과대적합 발생</a:t>
            </a:r>
            <a:endParaRPr lang="en-US" altLang="ko-KR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6607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423B2B6E-654C-40B0-B88F-2DDB8D25446C}"/>
              </a:ext>
            </a:extLst>
          </p:cNvPr>
          <p:cNvSpPr/>
          <p:nvPr/>
        </p:nvSpPr>
        <p:spPr>
          <a:xfrm>
            <a:off x="0" y="0"/>
            <a:ext cx="24063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443E19FE-7A42-466A-9F13-74E26D09578E}"/>
              </a:ext>
            </a:extLst>
          </p:cNvPr>
          <p:cNvCxnSpPr>
            <a:cxnSpLocks/>
          </p:cNvCxnSpPr>
          <p:nvPr/>
        </p:nvCxnSpPr>
        <p:spPr>
          <a:xfrm>
            <a:off x="240632" y="637671"/>
            <a:ext cx="2301232" cy="0"/>
          </a:xfrm>
          <a:prstGeom prst="line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C42DCEE-86B2-483B-8DA2-4977FA0F6146}"/>
              </a:ext>
            </a:extLst>
          </p:cNvPr>
          <p:cNvSpPr txBox="1"/>
          <p:nvPr/>
        </p:nvSpPr>
        <p:spPr>
          <a:xfrm>
            <a:off x="240632" y="209976"/>
            <a:ext cx="2319578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Abadi" panose="020B0604020104020204" pitchFamily="34" charset="0"/>
              </a:rPr>
              <a:t>5-1 </a:t>
            </a:r>
            <a:r>
              <a:rPr lang="ko-KR" altLang="en-US" sz="1600" dirty="0" err="1">
                <a:latin typeface="Abadi" panose="020B0604020104020204" pitchFamily="34" charset="0"/>
              </a:rPr>
              <a:t>합성곱</a:t>
            </a:r>
            <a:r>
              <a:rPr lang="ko-KR" altLang="en-US" sz="1600" dirty="0">
                <a:latin typeface="Abadi" panose="020B0604020104020204" pitchFamily="34" charset="0"/>
              </a:rPr>
              <a:t> 신경망 소개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B1FC2DB-EB6A-4D48-A6D0-649F875791BE}"/>
              </a:ext>
            </a:extLst>
          </p:cNvPr>
          <p:cNvSpPr/>
          <p:nvPr/>
        </p:nvSpPr>
        <p:spPr>
          <a:xfrm flipH="1">
            <a:off x="417490" y="888538"/>
            <a:ext cx="45720" cy="3077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B450C0-06D8-451F-B3CF-C15F7216A8A6}"/>
              </a:ext>
            </a:extLst>
          </p:cNvPr>
          <p:cNvSpPr txBox="1"/>
          <p:nvPr/>
        </p:nvSpPr>
        <p:spPr>
          <a:xfrm>
            <a:off x="463210" y="857761"/>
            <a:ext cx="2954611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pc="-150" dirty="0">
                <a:latin typeface="+mn-ea"/>
              </a:rPr>
              <a:t>5.1.2</a:t>
            </a:r>
            <a:r>
              <a:rPr lang="ko-KR" altLang="en-US" spc="-150" dirty="0">
                <a:latin typeface="+mn-ea"/>
              </a:rPr>
              <a:t> 평균 </a:t>
            </a:r>
            <a:r>
              <a:rPr lang="ko-KR" altLang="en-US" spc="-150" dirty="0" err="1">
                <a:latin typeface="+mn-ea"/>
              </a:rPr>
              <a:t>풀링</a:t>
            </a:r>
            <a:r>
              <a:rPr lang="ko-KR" altLang="en-US" spc="-150" dirty="0">
                <a:latin typeface="+mn-ea"/>
              </a:rPr>
              <a:t> 연산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B62239F-1D3A-4E88-BD79-2313FFFF198B}"/>
              </a:ext>
            </a:extLst>
          </p:cNvPr>
          <p:cNvSpPr txBox="1"/>
          <p:nvPr/>
        </p:nvSpPr>
        <p:spPr>
          <a:xfrm>
            <a:off x="830510" y="1669409"/>
            <a:ext cx="671119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최대 </a:t>
            </a:r>
            <a:r>
              <a:rPr lang="ko-KR" altLang="en-US" dirty="0" err="1"/>
              <a:t>풀링과</a:t>
            </a:r>
            <a:r>
              <a:rPr lang="ko-KR" altLang="en-US" dirty="0"/>
              <a:t> 유사하지만 최대값이 아닌 평균 값을 적용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71D9AFBC-2C38-4CFB-AFAA-AB973BDCAA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8567254"/>
              </p:ext>
            </p:extLst>
          </p:nvPr>
        </p:nvGraphicFramePr>
        <p:xfrm>
          <a:off x="1137340" y="2833381"/>
          <a:ext cx="2964876" cy="2571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1219">
                  <a:extLst>
                    <a:ext uri="{9D8B030D-6E8A-4147-A177-3AD203B41FA5}">
                      <a16:colId xmlns:a16="http://schemas.microsoft.com/office/drawing/2014/main" val="2462641501"/>
                    </a:ext>
                  </a:extLst>
                </a:gridCol>
                <a:gridCol w="741219">
                  <a:extLst>
                    <a:ext uri="{9D8B030D-6E8A-4147-A177-3AD203B41FA5}">
                      <a16:colId xmlns:a16="http://schemas.microsoft.com/office/drawing/2014/main" val="1090314145"/>
                    </a:ext>
                  </a:extLst>
                </a:gridCol>
                <a:gridCol w="741219">
                  <a:extLst>
                    <a:ext uri="{9D8B030D-6E8A-4147-A177-3AD203B41FA5}">
                      <a16:colId xmlns:a16="http://schemas.microsoft.com/office/drawing/2014/main" val="41544521"/>
                    </a:ext>
                  </a:extLst>
                </a:gridCol>
                <a:gridCol w="741219">
                  <a:extLst>
                    <a:ext uri="{9D8B030D-6E8A-4147-A177-3AD203B41FA5}">
                      <a16:colId xmlns:a16="http://schemas.microsoft.com/office/drawing/2014/main" val="942329811"/>
                    </a:ext>
                  </a:extLst>
                </a:gridCol>
              </a:tblGrid>
              <a:tr h="6428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8773318"/>
                  </a:ext>
                </a:extLst>
              </a:tr>
              <a:tr h="6428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866108"/>
                  </a:ext>
                </a:extLst>
              </a:tr>
              <a:tr h="6428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0333712"/>
                  </a:ext>
                </a:extLst>
              </a:tr>
              <a:tr h="6428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13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14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15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16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7374186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03907FB-9F4A-47BE-B38F-FFD5DF84EE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6467037"/>
              </p:ext>
            </p:extLst>
          </p:nvPr>
        </p:nvGraphicFramePr>
        <p:xfrm>
          <a:off x="6180273" y="3278185"/>
          <a:ext cx="2030136" cy="16816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5068">
                  <a:extLst>
                    <a:ext uri="{9D8B030D-6E8A-4147-A177-3AD203B41FA5}">
                      <a16:colId xmlns:a16="http://schemas.microsoft.com/office/drawing/2014/main" val="1435550582"/>
                    </a:ext>
                  </a:extLst>
                </a:gridCol>
                <a:gridCol w="1015068">
                  <a:extLst>
                    <a:ext uri="{9D8B030D-6E8A-4147-A177-3AD203B41FA5}">
                      <a16:colId xmlns:a16="http://schemas.microsoft.com/office/drawing/2014/main" val="4075074030"/>
                    </a:ext>
                  </a:extLst>
                </a:gridCol>
              </a:tblGrid>
              <a:tr h="8408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20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3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20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3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566001"/>
                  </a:ext>
                </a:extLst>
              </a:tr>
              <a:tr h="8408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200" dirty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ko-KR" altLang="en-US" sz="3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200" dirty="0">
                          <a:solidFill>
                            <a:schemeClr val="tx1"/>
                          </a:solidFill>
                        </a:rPr>
                        <a:t>14</a:t>
                      </a:r>
                      <a:endParaRPr lang="ko-KR" altLang="en-US" sz="3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8506823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8E48BFA6-D09E-42A1-AE68-48DAD212ED47}"/>
              </a:ext>
            </a:extLst>
          </p:cNvPr>
          <p:cNvSpPr txBox="1"/>
          <p:nvPr/>
        </p:nvSpPr>
        <p:spPr>
          <a:xfrm>
            <a:off x="1128951" y="2833381"/>
            <a:ext cx="1488414" cy="128561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1C0FD2D-EA2C-4885-A239-2267EDBA4916}"/>
              </a:ext>
            </a:extLst>
          </p:cNvPr>
          <p:cNvSpPr txBox="1"/>
          <p:nvPr/>
        </p:nvSpPr>
        <p:spPr>
          <a:xfrm>
            <a:off x="2619778" y="2833381"/>
            <a:ext cx="1488414" cy="128561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DCA71C1-A8DC-4F8A-ADA2-BB2DF31C992A}"/>
              </a:ext>
            </a:extLst>
          </p:cNvPr>
          <p:cNvSpPr txBox="1"/>
          <p:nvPr/>
        </p:nvSpPr>
        <p:spPr>
          <a:xfrm>
            <a:off x="1137340" y="4119007"/>
            <a:ext cx="1488414" cy="128561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FE5A6DE-EA4C-46EC-BD6F-6012EFF62E12}"/>
              </a:ext>
            </a:extLst>
          </p:cNvPr>
          <p:cNvSpPr txBox="1"/>
          <p:nvPr/>
        </p:nvSpPr>
        <p:spPr>
          <a:xfrm>
            <a:off x="2616790" y="4119007"/>
            <a:ext cx="1488414" cy="128561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7A90887-9F30-4BA1-9FA7-B504A04D5D5F}"/>
              </a:ext>
            </a:extLst>
          </p:cNvPr>
          <p:cNvSpPr txBox="1"/>
          <p:nvPr/>
        </p:nvSpPr>
        <p:spPr>
          <a:xfrm>
            <a:off x="6180273" y="3274875"/>
            <a:ext cx="1012655" cy="83431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083EFF4-7DA0-4996-99A3-742A80E83440}"/>
              </a:ext>
            </a:extLst>
          </p:cNvPr>
          <p:cNvSpPr txBox="1"/>
          <p:nvPr/>
        </p:nvSpPr>
        <p:spPr>
          <a:xfrm>
            <a:off x="7203730" y="3281366"/>
            <a:ext cx="1012655" cy="83431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CAD81AA-9CAD-418D-ADAD-B97D8DE45614}"/>
              </a:ext>
            </a:extLst>
          </p:cNvPr>
          <p:cNvSpPr txBox="1"/>
          <p:nvPr/>
        </p:nvSpPr>
        <p:spPr>
          <a:xfrm>
            <a:off x="6171883" y="4096822"/>
            <a:ext cx="1012655" cy="83431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BDCD690-EA38-48B8-BE2C-7E718F70A2AC}"/>
              </a:ext>
            </a:extLst>
          </p:cNvPr>
          <p:cNvSpPr txBox="1"/>
          <p:nvPr/>
        </p:nvSpPr>
        <p:spPr>
          <a:xfrm>
            <a:off x="7192928" y="4096821"/>
            <a:ext cx="1012655" cy="83431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163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423B2B6E-654C-40B0-B88F-2DDB8D25446C}"/>
              </a:ext>
            </a:extLst>
          </p:cNvPr>
          <p:cNvSpPr/>
          <p:nvPr/>
        </p:nvSpPr>
        <p:spPr>
          <a:xfrm>
            <a:off x="0" y="0"/>
            <a:ext cx="240632" cy="6858000"/>
          </a:xfrm>
          <a:prstGeom prst="rect">
            <a:avLst/>
          </a:prstGeom>
          <a:solidFill>
            <a:srgbClr val="434B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443E19FE-7A42-466A-9F13-74E26D09578E}"/>
              </a:ext>
            </a:extLst>
          </p:cNvPr>
          <p:cNvCxnSpPr>
            <a:cxnSpLocks/>
          </p:cNvCxnSpPr>
          <p:nvPr/>
        </p:nvCxnSpPr>
        <p:spPr>
          <a:xfrm>
            <a:off x="240632" y="637671"/>
            <a:ext cx="4985709" cy="0"/>
          </a:xfrm>
          <a:prstGeom prst="line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C42DCEE-86B2-483B-8DA2-4977FA0F6146}"/>
              </a:ext>
            </a:extLst>
          </p:cNvPr>
          <p:cNvSpPr txBox="1"/>
          <p:nvPr/>
        </p:nvSpPr>
        <p:spPr>
          <a:xfrm>
            <a:off x="240631" y="209976"/>
            <a:ext cx="51870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Abadi" panose="020B0604020104020204" pitchFamily="34" charset="0"/>
              </a:rPr>
              <a:t>5-2 </a:t>
            </a:r>
            <a:r>
              <a:rPr lang="ko-KR" altLang="en-US" sz="1600" dirty="0">
                <a:latin typeface="Abadi" panose="020B0604020104020204" pitchFamily="34" charset="0"/>
              </a:rPr>
              <a:t>소규모 데이터셋에서 밑바닥부터 </a:t>
            </a:r>
            <a:r>
              <a:rPr lang="ko-KR" altLang="en-US" sz="1600" dirty="0" err="1">
                <a:latin typeface="Abadi" panose="020B0604020104020204" pitchFamily="34" charset="0"/>
              </a:rPr>
              <a:t>컨브넷</a:t>
            </a:r>
            <a:r>
              <a:rPr lang="ko-KR" altLang="en-US" sz="1600" dirty="0">
                <a:latin typeface="Abadi" panose="020B0604020104020204" pitchFamily="34" charset="0"/>
              </a:rPr>
              <a:t> 훈련하기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58AD070-E9FC-46DA-BDFA-26C4ED585475}"/>
              </a:ext>
            </a:extLst>
          </p:cNvPr>
          <p:cNvSpPr/>
          <p:nvPr/>
        </p:nvSpPr>
        <p:spPr>
          <a:xfrm flipH="1">
            <a:off x="417490" y="888538"/>
            <a:ext cx="45720" cy="307778"/>
          </a:xfrm>
          <a:prstGeom prst="rect">
            <a:avLst/>
          </a:prstGeom>
          <a:solidFill>
            <a:srgbClr val="434B56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9193AA-C37E-43E1-8D5A-4031D38045C7}"/>
              </a:ext>
            </a:extLst>
          </p:cNvPr>
          <p:cNvSpPr txBox="1"/>
          <p:nvPr/>
        </p:nvSpPr>
        <p:spPr>
          <a:xfrm>
            <a:off x="463210" y="857761"/>
            <a:ext cx="45282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pc="-150" dirty="0">
                <a:latin typeface="+mn-ea"/>
              </a:rPr>
              <a:t>5.2.1</a:t>
            </a:r>
            <a:r>
              <a:rPr lang="ko-KR" altLang="en-US" spc="-150" dirty="0">
                <a:latin typeface="+mn-ea"/>
              </a:rPr>
              <a:t> 작은 데이터셋 문제에서 </a:t>
            </a:r>
            <a:r>
              <a:rPr lang="ko-KR" altLang="en-US" spc="-150" dirty="0" err="1">
                <a:latin typeface="+mn-ea"/>
              </a:rPr>
              <a:t>딥러닝의</a:t>
            </a:r>
            <a:r>
              <a:rPr lang="ko-KR" altLang="en-US" spc="-150" dirty="0">
                <a:latin typeface="+mn-ea"/>
              </a:rPr>
              <a:t> 타당성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98BC3C-A5F1-4759-842A-E4BA6D8FE4FB}"/>
              </a:ext>
            </a:extLst>
          </p:cNvPr>
          <p:cNvSpPr txBox="1"/>
          <p:nvPr/>
        </p:nvSpPr>
        <p:spPr>
          <a:xfrm>
            <a:off x="796954" y="1845578"/>
            <a:ext cx="597296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훈련하려는 네트워크의 크기와 깊이에 따라 필요한 데이터의 양이 다름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모델이 작고 규제가 잘 되어 있으면 수백개의 샘플로도 충분함</a:t>
            </a:r>
          </a:p>
        </p:txBody>
      </p:sp>
    </p:spTree>
    <p:extLst>
      <p:ext uri="{BB962C8B-B14F-4D97-AF65-F5344CB8AC3E}">
        <p14:creationId xmlns:p14="http://schemas.microsoft.com/office/powerpoint/2010/main" val="38797324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423B2B6E-654C-40B0-B88F-2DDB8D25446C}"/>
              </a:ext>
            </a:extLst>
          </p:cNvPr>
          <p:cNvSpPr/>
          <p:nvPr/>
        </p:nvSpPr>
        <p:spPr>
          <a:xfrm>
            <a:off x="0" y="0"/>
            <a:ext cx="240632" cy="6858000"/>
          </a:xfrm>
          <a:prstGeom prst="rect">
            <a:avLst/>
          </a:prstGeom>
          <a:solidFill>
            <a:srgbClr val="434B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443E19FE-7A42-466A-9F13-74E26D09578E}"/>
              </a:ext>
            </a:extLst>
          </p:cNvPr>
          <p:cNvCxnSpPr>
            <a:cxnSpLocks/>
          </p:cNvCxnSpPr>
          <p:nvPr/>
        </p:nvCxnSpPr>
        <p:spPr>
          <a:xfrm>
            <a:off x="240632" y="637671"/>
            <a:ext cx="4985709" cy="0"/>
          </a:xfrm>
          <a:prstGeom prst="line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C42DCEE-86B2-483B-8DA2-4977FA0F6146}"/>
              </a:ext>
            </a:extLst>
          </p:cNvPr>
          <p:cNvSpPr txBox="1"/>
          <p:nvPr/>
        </p:nvSpPr>
        <p:spPr>
          <a:xfrm>
            <a:off x="240631" y="209976"/>
            <a:ext cx="51870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Abadi" panose="020B0604020104020204" pitchFamily="34" charset="0"/>
              </a:rPr>
              <a:t>5-2 </a:t>
            </a:r>
            <a:r>
              <a:rPr lang="ko-KR" altLang="en-US" sz="1600" dirty="0">
                <a:latin typeface="Abadi" panose="020B0604020104020204" pitchFamily="34" charset="0"/>
              </a:rPr>
              <a:t>소규모 데이터셋에서 밑바닥부터 </a:t>
            </a:r>
            <a:r>
              <a:rPr lang="ko-KR" altLang="en-US" sz="1600" dirty="0" err="1">
                <a:latin typeface="Abadi" panose="020B0604020104020204" pitchFamily="34" charset="0"/>
              </a:rPr>
              <a:t>컨브넷</a:t>
            </a:r>
            <a:r>
              <a:rPr lang="ko-KR" altLang="en-US" sz="1600" dirty="0">
                <a:latin typeface="Abadi" panose="020B0604020104020204" pitchFamily="34" charset="0"/>
              </a:rPr>
              <a:t> 훈련하기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58AD070-E9FC-46DA-BDFA-26C4ED585475}"/>
              </a:ext>
            </a:extLst>
          </p:cNvPr>
          <p:cNvSpPr/>
          <p:nvPr/>
        </p:nvSpPr>
        <p:spPr>
          <a:xfrm flipH="1">
            <a:off x="417490" y="888538"/>
            <a:ext cx="45720" cy="307778"/>
          </a:xfrm>
          <a:prstGeom prst="rect">
            <a:avLst/>
          </a:prstGeom>
          <a:solidFill>
            <a:srgbClr val="434B56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9193AA-C37E-43E1-8D5A-4031D38045C7}"/>
              </a:ext>
            </a:extLst>
          </p:cNvPr>
          <p:cNvSpPr txBox="1"/>
          <p:nvPr/>
        </p:nvSpPr>
        <p:spPr>
          <a:xfrm>
            <a:off x="463210" y="857761"/>
            <a:ext cx="45282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pc="-150" dirty="0">
                <a:latin typeface="+mn-ea"/>
              </a:rPr>
              <a:t>5.2.2</a:t>
            </a:r>
            <a:r>
              <a:rPr lang="ko-KR" altLang="en-US" spc="-150" dirty="0">
                <a:latin typeface="+mn-ea"/>
              </a:rPr>
              <a:t> 데이터 </a:t>
            </a:r>
            <a:r>
              <a:rPr lang="ko-KR" altLang="en-US" spc="-150" dirty="0" err="1">
                <a:latin typeface="+mn-ea"/>
              </a:rPr>
              <a:t>내려받기</a:t>
            </a:r>
            <a:endParaRPr lang="ko-KR" altLang="en-US" spc="-150" dirty="0">
              <a:latin typeface="+mn-ea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DAB169C-6D48-497E-A21B-C39640374924}"/>
              </a:ext>
            </a:extLst>
          </p:cNvPr>
          <p:cNvSpPr/>
          <p:nvPr/>
        </p:nvSpPr>
        <p:spPr>
          <a:xfrm>
            <a:off x="572180" y="1435463"/>
            <a:ext cx="59747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https://www.kaggle.com/c/dogs-vs-cats/data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107492C-0A65-4720-AD12-67467AE80C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772" y="1904050"/>
            <a:ext cx="5833527" cy="4743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6686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423B2B6E-654C-40B0-B88F-2DDB8D25446C}"/>
              </a:ext>
            </a:extLst>
          </p:cNvPr>
          <p:cNvSpPr/>
          <p:nvPr/>
        </p:nvSpPr>
        <p:spPr>
          <a:xfrm>
            <a:off x="0" y="0"/>
            <a:ext cx="240632" cy="6858000"/>
          </a:xfrm>
          <a:prstGeom prst="rect">
            <a:avLst/>
          </a:prstGeom>
          <a:solidFill>
            <a:srgbClr val="434B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443E19FE-7A42-466A-9F13-74E26D09578E}"/>
              </a:ext>
            </a:extLst>
          </p:cNvPr>
          <p:cNvCxnSpPr>
            <a:cxnSpLocks/>
          </p:cNvCxnSpPr>
          <p:nvPr/>
        </p:nvCxnSpPr>
        <p:spPr>
          <a:xfrm>
            <a:off x="240632" y="637671"/>
            <a:ext cx="4985709" cy="0"/>
          </a:xfrm>
          <a:prstGeom prst="line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C42DCEE-86B2-483B-8DA2-4977FA0F6146}"/>
              </a:ext>
            </a:extLst>
          </p:cNvPr>
          <p:cNvSpPr txBox="1"/>
          <p:nvPr/>
        </p:nvSpPr>
        <p:spPr>
          <a:xfrm>
            <a:off x="240631" y="209976"/>
            <a:ext cx="51870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Abadi" panose="020B0604020104020204" pitchFamily="34" charset="0"/>
              </a:rPr>
              <a:t>5-2 </a:t>
            </a:r>
            <a:r>
              <a:rPr lang="ko-KR" altLang="en-US" sz="1600" dirty="0">
                <a:latin typeface="Abadi" panose="020B0604020104020204" pitchFamily="34" charset="0"/>
              </a:rPr>
              <a:t>소규모 데이터셋에서 밑바닥부터 </a:t>
            </a:r>
            <a:r>
              <a:rPr lang="ko-KR" altLang="en-US" sz="1600" dirty="0" err="1">
                <a:latin typeface="Abadi" panose="020B0604020104020204" pitchFamily="34" charset="0"/>
              </a:rPr>
              <a:t>컨브넷</a:t>
            </a:r>
            <a:r>
              <a:rPr lang="ko-KR" altLang="en-US" sz="1600" dirty="0">
                <a:latin typeface="Abadi" panose="020B0604020104020204" pitchFamily="34" charset="0"/>
              </a:rPr>
              <a:t> 훈련하기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58AD070-E9FC-46DA-BDFA-26C4ED585475}"/>
              </a:ext>
            </a:extLst>
          </p:cNvPr>
          <p:cNvSpPr/>
          <p:nvPr/>
        </p:nvSpPr>
        <p:spPr>
          <a:xfrm flipH="1">
            <a:off x="417490" y="888538"/>
            <a:ext cx="45720" cy="307778"/>
          </a:xfrm>
          <a:prstGeom prst="rect">
            <a:avLst/>
          </a:prstGeom>
          <a:solidFill>
            <a:srgbClr val="434B56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9193AA-C37E-43E1-8D5A-4031D38045C7}"/>
              </a:ext>
            </a:extLst>
          </p:cNvPr>
          <p:cNvSpPr txBox="1"/>
          <p:nvPr/>
        </p:nvSpPr>
        <p:spPr>
          <a:xfrm>
            <a:off x="463210" y="857761"/>
            <a:ext cx="45282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pc="-150" dirty="0">
                <a:latin typeface="+mn-ea"/>
              </a:rPr>
              <a:t>5.2.2</a:t>
            </a:r>
            <a:r>
              <a:rPr lang="ko-KR" altLang="en-US" spc="-150" dirty="0">
                <a:latin typeface="+mn-ea"/>
              </a:rPr>
              <a:t> 데이터 </a:t>
            </a:r>
            <a:r>
              <a:rPr lang="ko-KR" altLang="en-US" spc="-150" dirty="0" err="1">
                <a:latin typeface="+mn-ea"/>
              </a:rPr>
              <a:t>내려받기</a:t>
            </a:r>
            <a:endParaRPr lang="ko-KR" altLang="en-US" spc="-150" dirty="0">
              <a:latin typeface="+mn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BE4C029-766A-4DF1-92A6-8B74F5B12D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376" y="1359019"/>
            <a:ext cx="4686300" cy="539100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536C0A5D-C6C8-407D-82FD-7BCE1534A8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3807" y="1730972"/>
            <a:ext cx="5614553" cy="223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8628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423B2B6E-654C-40B0-B88F-2DDB8D25446C}"/>
              </a:ext>
            </a:extLst>
          </p:cNvPr>
          <p:cNvSpPr/>
          <p:nvPr/>
        </p:nvSpPr>
        <p:spPr>
          <a:xfrm>
            <a:off x="0" y="0"/>
            <a:ext cx="240632" cy="6858000"/>
          </a:xfrm>
          <a:prstGeom prst="rect">
            <a:avLst/>
          </a:prstGeom>
          <a:solidFill>
            <a:srgbClr val="434B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443E19FE-7A42-466A-9F13-74E26D09578E}"/>
              </a:ext>
            </a:extLst>
          </p:cNvPr>
          <p:cNvCxnSpPr>
            <a:cxnSpLocks/>
          </p:cNvCxnSpPr>
          <p:nvPr/>
        </p:nvCxnSpPr>
        <p:spPr>
          <a:xfrm>
            <a:off x="240632" y="637671"/>
            <a:ext cx="4985709" cy="0"/>
          </a:xfrm>
          <a:prstGeom prst="line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C42DCEE-86B2-483B-8DA2-4977FA0F6146}"/>
              </a:ext>
            </a:extLst>
          </p:cNvPr>
          <p:cNvSpPr txBox="1"/>
          <p:nvPr/>
        </p:nvSpPr>
        <p:spPr>
          <a:xfrm>
            <a:off x="240631" y="209976"/>
            <a:ext cx="51870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Abadi" panose="020B0604020104020204" pitchFamily="34" charset="0"/>
              </a:rPr>
              <a:t>5-2 </a:t>
            </a:r>
            <a:r>
              <a:rPr lang="ko-KR" altLang="en-US" sz="1600" dirty="0">
                <a:latin typeface="Abadi" panose="020B0604020104020204" pitchFamily="34" charset="0"/>
              </a:rPr>
              <a:t>소규모 데이터셋에서 밑바닥부터 </a:t>
            </a:r>
            <a:r>
              <a:rPr lang="ko-KR" altLang="en-US" sz="1600" dirty="0" err="1">
                <a:latin typeface="Abadi" panose="020B0604020104020204" pitchFamily="34" charset="0"/>
              </a:rPr>
              <a:t>컨브넷</a:t>
            </a:r>
            <a:r>
              <a:rPr lang="ko-KR" altLang="en-US" sz="1600" dirty="0">
                <a:latin typeface="Abadi" panose="020B0604020104020204" pitchFamily="34" charset="0"/>
              </a:rPr>
              <a:t> 훈련하기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58AD070-E9FC-46DA-BDFA-26C4ED585475}"/>
              </a:ext>
            </a:extLst>
          </p:cNvPr>
          <p:cNvSpPr/>
          <p:nvPr/>
        </p:nvSpPr>
        <p:spPr>
          <a:xfrm flipH="1">
            <a:off x="417490" y="888538"/>
            <a:ext cx="45720" cy="307778"/>
          </a:xfrm>
          <a:prstGeom prst="rect">
            <a:avLst/>
          </a:prstGeom>
          <a:solidFill>
            <a:srgbClr val="434B56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9193AA-C37E-43E1-8D5A-4031D38045C7}"/>
              </a:ext>
            </a:extLst>
          </p:cNvPr>
          <p:cNvSpPr txBox="1"/>
          <p:nvPr/>
        </p:nvSpPr>
        <p:spPr>
          <a:xfrm>
            <a:off x="463210" y="857761"/>
            <a:ext cx="45282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pc="-150" dirty="0">
                <a:latin typeface="+mn-ea"/>
              </a:rPr>
              <a:t>5.2.3</a:t>
            </a:r>
            <a:r>
              <a:rPr lang="ko-KR" altLang="en-US" spc="-150" dirty="0">
                <a:latin typeface="+mn-ea"/>
              </a:rPr>
              <a:t> 네트워크 구성하기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2449420-D98D-4AFA-A814-DA915AF659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461" y="1802540"/>
            <a:ext cx="4210050" cy="286702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6ED2292-AEBE-4E77-B3E6-C88A5A017C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5419" y="1227093"/>
            <a:ext cx="4991100" cy="48158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F03EB8C-1D8B-4A72-9001-6D97CF2AC93B}"/>
              </a:ext>
            </a:extLst>
          </p:cNvPr>
          <p:cNvSpPr txBox="1"/>
          <p:nvPr/>
        </p:nvSpPr>
        <p:spPr>
          <a:xfrm>
            <a:off x="2500523" y="1494763"/>
            <a:ext cx="7801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노드 수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E08DB27-8685-451C-9023-B5DD5858A173}"/>
              </a:ext>
            </a:extLst>
          </p:cNvPr>
          <p:cNvSpPr txBox="1"/>
          <p:nvPr/>
        </p:nvSpPr>
        <p:spPr>
          <a:xfrm>
            <a:off x="3474615" y="1507397"/>
            <a:ext cx="9574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필터 크기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EB8B331-3E01-4EEF-B6A5-5B9DE3CE52A1}"/>
              </a:ext>
            </a:extLst>
          </p:cNvPr>
          <p:cNvSpPr txBox="1"/>
          <p:nvPr/>
        </p:nvSpPr>
        <p:spPr>
          <a:xfrm>
            <a:off x="4672302" y="2774041"/>
            <a:ext cx="9986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필터 크기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BFB859E-AFAC-4134-912C-0EFAB6681663}"/>
              </a:ext>
            </a:extLst>
          </p:cNvPr>
          <p:cNvCxnSpPr>
            <a:cxnSpLocks/>
            <a:endCxn id="8" idx="2"/>
          </p:cNvCxnSpPr>
          <p:nvPr/>
        </p:nvCxnSpPr>
        <p:spPr>
          <a:xfrm flipV="1">
            <a:off x="2625754" y="1802540"/>
            <a:ext cx="264858" cy="8148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7E023A2E-5FFC-4B85-95D1-DEE48C96D516}"/>
              </a:ext>
            </a:extLst>
          </p:cNvPr>
          <p:cNvCxnSpPr>
            <a:endCxn id="14" idx="2"/>
          </p:cNvCxnSpPr>
          <p:nvPr/>
        </p:nvCxnSpPr>
        <p:spPr>
          <a:xfrm flipV="1">
            <a:off x="3095538" y="1815174"/>
            <a:ext cx="857788" cy="6931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BB2F730A-9F0B-4B5E-B111-B004000DFCF9}"/>
              </a:ext>
            </a:extLst>
          </p:cNvPr>
          <p:cNvCxnSpPr/>
          <p:nvPr/>
        </p:nvCxnSpPr>
        <p:spPr>
          <a:xfrm>
            <a:off x="3504581" y="2927929"/>
            <a:ext cx="11213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6274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423B2B6E-654C-40B0-B88F-2DDB8D25446C}"/>
              </a:ext>
            </a:extLst>
          </p:cNvPr>
          <p:cNvSpPr/>
          <p:nvPr/>
        </p:nvSpPr>
        <p:spPr>
          <a:xfrm>
            <a:off x="0" y="0"/>
            <a:ext cx="240632" cy="6858000"/>
          </a:xfrm>
          <a:prstGeom prst="rect">
            <a:avLst/>
          </a:prstGeom>
          <a:solidFill>
            <a:srgbClr val="434B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443E19FE-7A42-466A-9F13-74E26D09578E}"/>
              </a:ext>
            </a:extLst>
          </p:cNvPr>
          <p:cNvCxnSpPr>
            <a:cxnSpLocks/>
          </p:cNvCxnSpPr>
          <p:nvPr/>
        </p:nvCxnSpPr>
        <p:spPr>
          <a:xfrm>
            <a:off x="240632" y="637671"/>
            <a:ext cx="4985709" cy="0"/>
          </a:xfrm>
          <a:prstGeom prst="line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C42DCEE-86B2-483B-8DA2-4977FA0F6146}"/>
              </a:ext>
            </a:extLst>
          </p:cNvPr>
          <p:cNvSpPr txBox="1"/>
          <p:nvPr/>
        </p:nvSpPr>
        <p:spPr>
          <a:xfrm>
            <a:off x="240631" y="209976"/>
            <a:ext cx="51870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Abadi" panose="020B0604020104020204" pitchFamily="34" charset="0"/>
              </a:rPr>
              <a:t>5-2 </a:t>
            </a:r>
            <a:r>
              <a:rPr lang="ko-KR" altLang="en-US" sz="1600" dirty="0">
                <a:latin typeface="Abadi" panose="020B0604020104020204" pitchFamily="34" charset="0"/>
              </a:rPr>
              <a:t>소규모 데이터셋에서 밑바닥부터 </a:t>
            </a:r>
            <a:r>
              <a:rPr lang="ko-KR" altLang="en-US" sz="1600" dirty="0" err="1">
                <a:latin typeface="Abadi" panose="020B0604020104020204" pitchFamily="34" charset="0"/>
              </a:rPr>
              <a:t>컨브넷</a:t>
            </a:r>
            <a:r>
              <a:rPr lang="ko-KR" altLang="en-US" sz="1600" dirty="0">
                <a:latin typeface="Abadi" panose="020B0604020104020204" pitchFamily="34" charset="0"/>
              </a:rPr>
              <a:t> 훈련하기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58AD070-E9FC-46DA-BDFA-26C4ED585475}"/>
              </a:ext>
            </a:extLst>
          </p:cNvPr>
          <p:cNvSpPr/>
          <p:nvPr/>
        </p:nvSpPr>
        <p:spPr>
          <a:xfrm flipH="1">
            <a:off x="417490" y="888538"/>
            <a:ext cx="45720" cy="307778"/>
          </a:xfrm>
          <a:prstGeom prst="rect">
            <a:avLst/>
          </a:prstGeom>
          <a:solidFill>
            <a:srgbClr val="434B56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9193AA-C37E-43E1-8D5A-4031D38045C7}"/>
              </a:ext>
            </a:extLst>
          </p:cNvPr>
          <p:cNvSpPr txBox="1"/>
          <p:nvPr/>
        </p:nvSpPr>
        <p:spPr>
          <a:xfrm>
            <a:off x="463210" y="857761"/>
            <a:ext cx="45282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pc="-150" dirty="0">
                <a:latin typeface="+mn-ea"/>
              </a:rPr>
              <a:t>5.2.3</a:t>
            </a:r>
            <a:r>
              <a:rPr lang="ko-KR" altLang="en-US" spc="-150" dirty="0">
                <a:latin typeface="+mn-ea"/>
              </a:rPr>
              <a:t> 데이터 </a:t>
            </a:r>
            <a:r>
              <a:rPr lang="ko-KR" altLang="en-US" spc="-150" dirty="0" err="1">
                <a:latin typeface="+mn-ea"/>
              </a:rPr>
              <a:t>전처리</a:t>
            </a:r>
            <a:endParaRPr lang="ko-KR" altLang="en-US" spc="-150" dirty="0">
              <a:latin typeface="+mn-ea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2B3DE5D-AD24-4C29-A1A7-EFBB25C7DF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75" y="1447182"/>
            <a:ext cx="5572125" cy="48577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43AAD3B-F4DA-45B8-8E43-65488857D1E3}"/>
              </a:ext>
            </a:extLst>
          </p:cNvPr>
          <p:cNvSpPr txBox="1"/>
          <p:nvPr/>
        </p:nvSpPr>
        <p:spPr>
          <a:xfrm>
            <a:off x="6467912" y="1912582"/>
            <a:ext cx="3649211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/>
              <a:t>RGB </a:t>
            </a:r>
            <a:r>
              <a:rPr lang="ko-KR" altLang="en-US" dirty="0" err="1"/>
              <a:t>픽셀값을</a:t>
            </a:r>
            <a:r>
              <a:rPr lang="ko-KR" altLang="en-US" dirty="0"/>
              <a:t> </a:t>
            </a:r>
            <a:r>
              <a:rPr lang="en-US" altLang="ko-KR" dirty="0"/>
              <a:t>0~1</a:t>
            </a:r>
            <a:r>
              <a:rPr lang="ko-KR" altLang="en-US" dirty="0"/>
              <a:t> 사이의 값으로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B53FDFE4-D068-479A-A90E-EB1D6A9FED98}"/>
              </a:ext>
            </a:extLst>
          </p:cNvPr>
          <p:cNvCxnSpPr/>
          <p:nvPr/>
        </p:nvCxnSpPr>
        <p:spPr>
          <a:xfrm flipV="1">
            <a:off x="4395831" y="2097248"/>
            <a:ext cx="2072081" cy="10402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23A6C2E-DDCC-4EE4-917E-6C6940E431BA}"/>
              </a:ext>
            </a:extLst>
          </p:cNvPr>
          <p:cNvSpPr txBox="1"/>
          <p:nvPr/>
        </p:nvSpPr>
        <p:spPr>
          <a:xfrm>
            <a:off x="6467912" y="3129094"/>
            <a:ext cx="4555222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모든 이미지의 크기를 바꾸고 </a:t>
            </a:r>
            <a:r>
              <a:rPr lang="en-US" altLang="ko-KR" dirty="0"/>
              <a:t>label</a:t>
            </a:r>
            <a:r>
              <a:rPr lang="ko-KR" altLang="en-US" dirty="0"/>
              <a:t>을 추가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385458F2-3EB2-48A1-A2AE-7FFA8055DE55}"/>
              </a:ext>
            </a:extLst>
          </p:cNvPr>
          <p:cNvCxnSpPr>
            <a:cxnSpLocks/>
          </p:cNvCxnSpPr>
          <p:nvPr/>
        </p:nvCxnSpPr>
        <p:spPr>
          <a:xfrm flipV="1">
            <a:off x="4286774" y="3313760"/>
            <a:ext cx="2181138" cy="9552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06580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423B2B6E-654C-40B0-B88F-2DDB8D25446C}"/>
              </a:ext>
            </a:extLst>
          </p:cNvPr>
          <p:cNvSpPr/>
          <p:nvPr/>
        </p:nvSpPr>
        <p:spPr>
          <a:xfrm>
            <a:off x="0" y="0"/>
            <a:ext cx="240632" cy="6858000"/>
          </a:xfrm>
          <a:prstGeom prst="rect">
            <a:avLst/>
          </a:prstGeom>
          <a:solidFill>
            <a:srgbClr val="434B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443E19FE-7A42-466A-9F13-74E26D09578E}"/>
              </a:ext>
            </a:extLst>
          </p:cNvPr>
          <p:cNvCxnSpPr>
            <a:cxnSpLocks/>
          </p:cNvCxnSpPr>
          <p:nvPr/>
        </p:nvCxnSpPr>
        <p:spPr>
          <a:xfrm>
            <a:off x="240632" y="637671"/>
            <a:ext cx="4985709" cy="0"/>
          </a:xfrm>
          <a:prstGeom prst="line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C42DCEE-86B2-483B-8DA2-4977FA0F6146}"/>
              </a:ext>
            </a:extLst>
          </p:cNvPr>
          <p:cNvSpPr txBox="1"/>
          <p:nvPr/>
        </p:nvSpPr>
        <p:spPr>
          <a:xfrm>
            <a:off x="240631" y="209976"/>
            <a:ext cx="51870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Abadi" panose="020B0604020104020204" pitchFamily="34" charset="0"/>
              </a:rPr>
              <a:t>5-2 </a:t>
            </a:r>
            <a:r>
              <a:rPr lang="ko-KR" altLang="en-US" sz="1600" dirty="0">
                <a:latin typeface="Abadi" panose="020B0604020104020204" pitchFamily="34" charset="0"/>
              </a:rPr>
              <a:t>소규모 데이터셋에서 밑바닥부터 </a:t>
            </a:r>
            <a:r>
              <a:rPr lang="ko-KR" altLang="en-US" sz="1600" dirty="0" err="1">
                <a:latin typeface="Abadi" panose="020B0604020104020204" pitchFamily="34" charset="0"/>
              </a:rPr>
              <a:t>컨브넷</a:t>
            </a:r>
            <a:r>
              <a:rPr lang="ko-KR" altLang="en-US" sz="1600" dirty="0">
                <a:latin typeface="Abadi" panose="020B0604020104020204" pitchFamily="34" charset="0"/>
              </a:rPr>
              <a:t> 훈련하기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58AD070-E9FC-46DA-BDFA-26C4ED585475}"/>
              </a:ext>
            </a:extLst>
          </p:cNvPr>
          <p:cNvSpPr/>
          <p:nvPr/>
        </p:nvSpPr>
        <p:spPr>
          <a:xfrm flipH="1">
            <a:off x="417490" y="888538"/>
            <a:ext cx="45720" cy="307778"/>
          </a:xfrm>
          <a:prstGeom prst="rect">
            <a:avLst/>
          </a:prstGeom>
          <a:solidFill>
            <a:srgbClr val="434B56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9193AA-C37E-43E1-8D5A-4031D38045C7}"/>
              </a:ext>
            </a:extLst>
          </p:cNvPr>
          <p:cNvSpPr txBox="1"/>
          <p:nvPr/>
        </p:nvSpPr>
        <p:spPr>
          <a:xfrm>
            <a:off x="463210" y="857761"/>
            <a:ext cx="45282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pc="-150" dirty="0">
                <a:latin typeface="+mn-ea"/>
              </a:rPr>
              <a:t>5.2.4 </a:t>
            </a:r>
            <a:r>
              <a:rPr lang="ko-KR" altLang="en-US" spc="-150" dirty="0">
                <a:latin typeface="+mn-ea"/>
              </a:rPr>
              <a:t>데이터 </a:t>
            </a:r>
            <a:r>
              <a:rPr lang="ko-KR" altLang="en-US" spc="-150" dirty="0" err="1">
                <a:latin typeface="+mn-ea"/>
              </a:rPr>
              <a:t>전처리</a:t>
            </a:r>
            <a:endParaRPr lang="ko-KR" altLang="en-US" spc="-150" dirty="0">
              <a:latin typeface="+mn-ea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7C9297A-ACDD-4FAF-AA7F-7FCE0B6838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824" y="1523731"/>
            <a:ext cx="3743325" cy="12573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03E918A-F423-4E8C-8D91-6C34F12FB0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824" y="3122240"/>
            <a:ext cx="3438525" cy="116205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EB35C33-B5DB-429E-9263-7044EAEA33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824" y="4511005"/>
            <a:ext cx="9144000" cy="1409700"/>
          </a:xfrm>
          <a:prstGeom prst="rect">
            <a:avLst/>
          </a:prstGeom>
        </p:spPr>
      </p:pic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A4841503-7658-4BAF-BFE9-45D7F378330B}"/>
              </a:ext>
            </a:extLst>
          </p:cNvPr>
          <p:cNvCxnSpPr>
            <a:cxnSpLocks/>
          </p:cNvCxnSpPr>
          <p:nvPr/>
        </p:nvCxnSpPr>
        <p:spPr>
          <a:xfrm flipV="1">
            <a:off x="2834153" y="3007746"/>
            <a:ext cx="2920695" cy="6029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6407E99-82BC-4204-A6F9-22986E5ED732}"/>
              </a:ext>
            </a:extLst>
          </p:cNvPr>
          <p:cNvSpPr txBox="1"/>
          <p:nvPr/>
        </p:nvSpPr>
        <p:spPr>
          <a:xfrm>
            <a:off x="5754847" y="2781031"/>
            <a:ext cx="4924337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한 </a:t>
            </a:r>
            <a:r>
              <a:rPr lang="en-US" altLang="ko-KR" dirty="0"/>
              <a:t>epoch</a:t>
            </a:r>
            <a:r>
              <a:rPr lang="ko-KR" altLang="en-US" dirty="0"/>
              <a:t>당 </a:t>
            </a:r>
            <a:r>
              <a:rPr lang="en-US" altLang="ko-KR" dirty="0" err="1"/>
              <a:t>train_generator</a:t>
            </a:r>
            <a:r>
              <a:rPr lang="ko-KR" altLang="en-US" dirty="0"/>
              <a:t>를 몇 번 호출할지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8594BE1-FE22-4B1D-A01E-773387C9AF93}"/>
              </a:ext>
            </a:extLst>
          </p:cNvPr>
          <p:cNvCxnSpPr>
            <a:cxnSpLocks/>
          </p:cNvCxnSpPr>
          <p:nvPr/>
        </p:nvCxnSpPr>
        <p:spPr>
          <a:xfrm flipV="1">
            <a:off x="2727330" y="1779895"/>
            <a:ext cx="3332318" cy="14086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6672C8F-202D-4296-9205-54DC6FB4932B}"/>
              </a:ext>
            </a:extLst>
          </p:cNvPr>
          <p:cNvSpPr txBox="1"/>
          <p:nvPr/>
        </p:nvSpPr>
        <p:spPr>
          <a:xfrm>
            <a:off x="6082368" y="1595229"/>
            <a:ext cx="5041433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/>
              <a:t>Fit </a:t>
            </a:r>
            <a:r>
              <a:rPr lang="ko-KR" altLang="en-US" dirty="0"/>
              <a:t>메소드와 동일하지만 </a:t>
            </a:r>
            <a:r>
              <a:rPr lang="ko-KR" altLang="en-US" dirty="0" err="1"/>
              <a:t>제너레이터</a:t>
            </a:r>
            <a:r>
              <a:rPr lang="ko-KR" altLang="en-US" dirty="0"/>
              <a:t> 사용가능</a:t>
            </a:r>
          </a:p>
        </p:txBody>
      </p:sp>
    </p:spTree>
    <p:extLst>
      <p:ext uri="{BB962C8B-B14F-4D97-AF65-F5344CB8AC3E}">
        <p14:creationId xmlns:p14="http://schemas.microsoft.com/office/powerpoint/2010/main" val="5885285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423B2B6E-654C-40B0-B88F-2DDB8D25446C}"/>
              </a:ext>
            </a:extLst>
          </p:cNvPr>
          <p:cNvSpPr/>
          <p:nvPr/>
        </p:nvSpPr>
        <p:spPr>
          <a:xfrm>
            <a:off x="0" y="0"/>
            <a:ext cx="240632" cy="6858000"/>
          </a:xfrm>
          <a:prstGeom prst="rect">
            <a:avLst/>
          </a:prstGeom>
          <a:solidFill>
            <a:srgbClr val="434B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443E19FE-7A42-466A-9F13-74E26D09578E}"/>
              </a:ext>
            </a:extLst>
          </p:cNvPr>
          <p:cNvCxnSpPr>
            <a:cxnSpLocks/>
          </p:cNvCxnSpPr>
          <p:nvPr/>
        </p:nvCxnSpPr>
        <p:spPr>
          <a:xfrm>
            <a:off x="240632" y="637671"/>
            <a:ext cx="4985709" cy="0"/>
          </a:xfrm>
          <a:prstGeom prst="line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C42DCEE-86B2-483B-8DA2-4977FA0F6146}"/>
              </a:ext>
            </a:extLst>
          </p:cNvPr>
          <p:cNvSpPr txBox="1"/>
          <p:nvPr/>
        </p:nvSpPr>
        <p:spPr>
          <a:xfrm>
            <a:off x="240631" y="209976"/>
            <a:ext cx="51870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Abadi" panose="020B0604020104020204" pitchFamily="34" charset="0"/>
              </a:rPr>
              <a:t>5-2 </a:t>
            </a:r>
            <a:r>
              <a:rPr lang="ko-KR" altLang="en-US" sz="1600" dirty="0">
                <a:latin typeface="Abadi" panose="020B0604020104020204" pitchFamily="34" charset="0"/>
              </a:rPr>
              <a:t>소규모 데이터셋에서 밑바닥부터 </a:t>
            </a:r>
            <a:r>
              <a:rPr lang="ko-KR" altLang="en-US" sz="1600" dirty="0" err="1">
                <a:latin typeface="Abadi" panose="020B0604020104020204" pitchFamily="34" charset="0"/>
              </a:rPr>
              <a:t>컨브넷</a:t>
            </a:r>
            <a:r>
              <a:rPr lang="ko-KR" altLang="en-US" sz="1600" dirty="0">
                <a:latin typeface="Abadi" panose="020B0604020104020204" pitchFamily="34" charset="0"/>
              </a:rPr>
              <a:t> 훈련하기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58AD070-E9FC-46DA-BDFA-26C4ED585475}"/>
              </a:ext>
            </a:extLst>
          </p:cNvPr>
          <p:cNvSpPr/>
          <p:nvPr/>
        </p:nvSpPr>
        <p:spPr>
          <a:xfrm flipH="1">
            <a:off x="417490" y="888538"/>
            <a:ext cx="45720" cy="307778"/>
          </a:xfrm>
          <a:prstGeom prst="rect">
            <a:avLst/>
          </a:prstGeom>
          <a:solidFill>
            <a:srgbClr val="434B56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9193AA-C37E-43E1-8D5A-4031D38045C7}"/>
              </a:ext>
            </a:extLst>
          </p:cNvPr>
          <p:cNvSpPr txBox="1"/>
          <p:nvPr/>
        </p:nvSpPr>
        <p:spPr>
          <a:xfrm>
            <a:off x="463210" y="857761"/>
            <a:ext cx="45282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pc="-150" dirty="0">
                <a:latin typeface="+mn-ea"/>
              </a:rPr>
              <a:t>5.2.4 </a:t>
            </a:r>
            <a:r>
              <a:rPr lang="ko-KR" altLang="en-US" spc="-150" dirty="0">
                <a:latin typeface="+mn-ea"/>
              </a:rPr>
              <a:t>데이터 </a:t>
            </a:r>
            <a:r>
              <a:rPr lang="ko-KR" altLang="en-US" spc="-150" dirty="0" err="1">
                <a:latin typeface="+mn-ea"/>
              </a:rPr>
              <a:t>전처리</a:t>
            </a:r>
            <a:endParaRPr lang="ko-KR" altLang="en-US" spc="-150" dirty="0">
              <a:latin typeface="+mn-ea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51FBE0F-FA63-4633-B1DF-A3B31DA7D6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326" y="1447182"/>
            <a:ext cx="4705350" cy="38481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8E4AEE5-959A-4D39-AE0B-DE51085282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2964" y="888538"/>
            <a:ext cx="4086225" cy="546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0622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423B2B6E-654C-40B0-B88F-2DDB8D25446C}"/>
              </a:ext>
            </a:extLst>
          </p:cNvPr>
          <p:cNvSpPr/>
          <p:nvPr/>
        </p:nvSpPr>
        <p:spPr>
          <a:xfrm>
            <a:off x="0" y="0"/>
            <a:ext cx="240632" cy="6858000"/>
          </a:xfrm>
          <a:prstGeom prst="rect">
            <a:avLst/>
          </a:prstGeom>
          <a:solidFill>
            <a:srgbClr val="434B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443E19FE-7A42-466A-9F13-74E26D09578E}"/>
              </a:ext>
            </a:extLst>
          </p:cNvPr>
          <p:cNvCxnSpPr>
            <a:cxnSpLocks/>
          </p:cNvCxnSpPr>
          <p:nvPr/>
        </p:nvCxnSpPr>
        <p:spPr>
          <a:xfrm>
            <a:off x="240632" y="637671"/>
            <a:ext cx="4985709" cy="0"/>
          </a:xfrm>
          <a:prstGeom prst="line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C42DCEE-86B2-483B-8DA2-4977FA0F6146}"/>
              </a:ext>
            </a:extLst>
          </p:cNvPr>
          <p:cNvSpPr txBox="1"/>
          <p:nvPr/>
        </p:nvSpPr>
        <p:spPr>
          <a:xfrm>
            <a:off x="240631" y="209976"/>
            <a:ext cx="51870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Abadi" panose="020B0604020104020204" pitchFamily="34" charset="0"/>
              </a:rPr>
              <a:t>5-2 </a:t>
            </a:r>
            <a:r>
              <a:rPr lang="ko-KR" altLang="en-US" sz="1600" dirty="0">
                <a:latin typeface="Abadi" panose="020B0604020104020204" pitchFamily="34" charset="0"/>
              </a:rPr>
              <a:t>소규모 데이터셋에서 밑바닥부터 </a:t>
            </a:r>
            <a:r>
              <a:rPr lang="ko-KR" altLang="en-US" sz="1600" dirty="0" err="1">
                <a:latin typeface="Abadi" panose="020B0604020104020204" pitchFamily="34" charset="0"/>
              </a:rPr>
              <a:t>컨브넷</a:t>
            </a:r>
            <a:r>
              <a:rPr lang="ko-KR" altLang="en-US" sz="1600" dirty="0">
                <a:latin typeface="Abadi" panose="020B0604020104020204" pitchFamily="34" charset="0"/>
              </a:rPr>
              <a:t> 훈련하기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58AD070-E9FC-46DA-BDFA-26C4ED585475}"/>
              </a:ext>
            </a:extLst>
          </p:cNvPr>
          <p:cNvSpPr/>
          <p:nvPr/>
        </p:nvSpPr>
        <p:spPr>
          <a:xfrm flipH="1">
            <a:off x="417490" y="888538"/>
            <a:ext cx="45720" cy="307778"/>
          </a:xfrm>
          <a:prstGeom prst="rect">
            <a:avLst/>
          </a:prstGeom>
          <a:solidFill>
            <a:srgbClr val="434B56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9193AA-C37E-43E1-8D5A-4031D38045C7}"/>
              </a:ext>
            </a:extLst>
          </p:cNvPr>
          <p:cNvSpPr txBox="1"/>
          <p:nvPr/>
        </p:nvSpPr>
        <p:spPr>
          <a:xfrm>
            <a:off x="463210" y="857761"/>
            <a:ext cx="45282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pc="-150" dirty="0">
                <a:latin typeface="+mn-ea"/>
              </a:rPr>
              <a:t>5.2.5 </a:t>
            </a:r>
            <a:r>
              <a:rPr lang="ko-KR" altLang="en-US" spc="-150" dirty="0">
                <a:latin typeface="+mn-ea"/>
              </a:rPr>
              <a:t>데이터 증식 사용하기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A18A2F5-40F2-4CCC-AB73-2F4770189D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823" y="1547561"/>
            <a:ext cx="2724150" cy="14668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C65241C-FFC6-4AB1-8B69-BEBD125991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823" y="3120706"/>
            <a:ext cx="6163243" cy="3638756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074988FB-5AD0-466D-82F5-902068182F5F}"/>
              </a:ext>
            </a:extLst>
          </p:cNvPr>
          <p:cNvCxnSpPr/>
          <p:nvPr/>
        </p:nvCxnSpPr>
        <p:spPr>
          <a:xfrm flipV="1">
            <a:off x="3280095" y="1744910"/>
            <a:ext cx="2147581" cy="3103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9713598-5875-4A9A-ACCA-F4DE2E0A7ABD}"/>
              </a:ext>
            </a:extLst>
          </p:cNvPr>
          <p:cNvSpPr txBox="1"/>
          <p:nvPr/>
        </p:nvSpPr>
        <p:spPr>
          <a:xfrm>
            <a:off x="5427677" y="1530774"/>
            <a:ext cx="2724150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/>
              <a:t>여러가지 증식 방법 설정</a:t>
            </a:r>
            <a:endParaRPr lang="ko-KR" altLang="en-US" dirty="0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2B0D2B4-F5B1-4A47-80A4-3B5820C33022}"/>
              </a:ext>
            </a:extLst>
          </p:cNvPr>
          <p:cNvCxnSpPr/>
          <p:nvPr/>
        </p:nvCxnSpPr>
        <p:spPr>
          <a:xfrm flipV="1">
            <a:off x="3959604" y="4194495"/>
            <a:ext cx="3548543" cy="15351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9BB0099-DB75-4CC7-B873-38223E2BD1F1}"/>
              </a:ext>
            </a:extLst>
          </p:cNvPr>
          <p:cNvSpPr txBox="1"/>
          <p:nvPr/>
        </p:nvSpPr>
        <p:spPr>
          <a:xfrm>
            <a:off x="7508147" y="4009829"/>
            <a:ext cx="4085438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/>
              <a:t>for</a:t>
            </a:r>
            <a:r>
              <a:rPr lang="ko-KR" altLang="en-US" dirty="0"/>
              <a:t>문을 통해 </a:t>
            </a:r>
            <a:r>
              <a:rPr lang="ko-KR" altLang="en-US" dirty="0" err="1"/>
              <a:t>몇장을</a:t>
            </a:r>
            <a:r>
              <a:rPr lang="ko-KR" altLang="en-US" dirty="0"/>
              <a:t> </a:t>
            </a:r>
            <a:r>
              <a:rPr lang="ko-KR" altLang="en-US" dirty="0" err="1"/>
              <a:t>증식시킬지</a:t>
            </a:r>
            <a:r>
              <a:rPr lang="ko-KR" altLang="en-US" dirty="0"/>
              <a:t> 설정</a:t>
            </a:r>
          </a:p>
        </p:txBody>
      </p:sp>
    </p:spTree>
    <p:extLst>
      <p:ext uri="{BB962C8B-B14F-4D97-AF65-F5344CB8AC3E}">
        <p14:creationId xmlns:p14="http://schemas.microsoft.com/office/powerpoint/2010/main" val="42078413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423B2B6E-654C-40B0-B88F-2DDB8D25446C}"/>
              </a:ext>
            </a:extLst>
          </p:cNvPr>
          <p:cNvSpPr/>
          <p:nvPr/>
        </p:nvSpPr>
        <p:spPr>
          <a:xfrm>
            <a:off x="0" y="0"/>
            <a:ext cx="240632" cy="6858000"/>
          </a:xfrm>
          <a:prstGeom prst="rect">
            <a:avLst/>
          </a:prstGeom>
          <a:solidFill>
            <a:srgbClr val="434B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443E19FE-7A42-466A-9F13-74E26D09578E}"/>
              </a:ext>
            </a:extLst>
          </p:cNvPr>
          <p:cNvCxnSpPr>
            <a:cxnSpLocks/>
          </p:cNvCxnSpPr>
          <p:nvPr/>
        </p:nvCxnSpPr>
        <p:spPr>
          <a:xfrm>
            <a:off x="240632" y="637671"/>
            <a:ext cx="1606267" cy="0"/>
          </a:xfrm>
          <a:prstGeom prst="line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C42DCEE-86B2-483B-8DA2-4977FA0F6146}"/>
              </a:ext>
            </a:extLst>
          </p:cNvPr>
          <p:cNvSpPr txBox="1"/>
          <p:nvPr/>
        </p:nvSpPr>
        <p:spPr>
          <a:xfrm>
            <a:off x="281009" y="109308"/>
            <a:ext cx="14798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Abadi" panose="020B0604020104020204" pitchFamily="34" charset="0"/>
              </a:rPr>
              <a:t>CONTENT</a:t>
            </a:r>
            <a:endParaRPr lang="ko-KR" altLang="en-US" sz="2400" dirty="0">
              <a:latin typeface="Abadi" panose="020B0604020104020204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55A0845-3AFB-4736-B3AC-61228B90F45B}"/>
              </a:ext>
            </a:extLst>
          </p:cNvPr>
          <p:cNvSpPr txBox="1"/>
          <p:nvPr/>
        </p:nvSpPr>
        <p:spPr>
          <a:xfrm>
            <a:off x="4652833" y="3198167"/>
            <a:ext cx="427305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400" spc="-150" dirty="0">
                <a:solidFill>
                  <a:srgbClr val="58534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2400" spc="-150" dirty="0">
                <a:solidFill>
                  <a:srgbClr val="58534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  컴퓨터 비전을 위한 딥러닝</a:t>
            </a:r>
            <a:endParaRPr lang="ko-KR" altLang="en-US" spc="-150" dirty="0">
              <a:solidFill>
                <a:srgbClr val="58534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7885D2EF-C5D7-4691-9CB2-87A690B40C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014963" y="2791130"/>
            <a:ext cx="637870" cy="637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2509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423B2B6E-654C-40B0-B88F-2DDB8D25446C}"/>
              </a:ext>
            </a:extLst>
          </p:cNvPr>
          <p:cNvSpPr/>
          <p:nvPr/>
        </p:nvSpPr>
        <p:spPr>
          <a:xfrm>
            <a:off x="0" y="0"/>
            <a:ext cx="240632" cy="6858000"/>
          </a:xfrm>
          <a:prstGeom prst="rect">
            <a:avLst/>
          </a:prstGeom>
          <a:solidFill>
            <a:srgbClr val="434B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443E19FE-7A42-466A-9F13-74E26D09578E}"/>
              </a:ext>
            </a:extLst>
          </p:cNvPr>
          <p:cNvCxnSpPr>
            <a:cxnSpLocks/>
          </p:cNvCxnSpPr>
          <p:nvPr/>
        </p:nvCxnSpPr>
        <p:spPr>
          <a:xfrm>
            <a:off x="240632" y="637671"/>
            <a:ext cx="4985709" cy="0"/>
          </a:xfrm>
          <a:prstGeom prst="line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C42DCEE-86B2-483B-8DA2-4977FA0F6146}"/>
              </a:ext>
            </a:extLst>
          </p:cNvPr>
          <p:cNvSpPr txBox="1"/>
          <p:nvPr/>
        </p:nvSpPr>
        <p:spPr>
          <a:xfrm>
            <a:off x="240631" y="209976"/>
            <a:ext cx="51870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Abadi" panose="020B0604020104020204" pitchFamily="34" charset="0"/>
              </a:rPr>
              <a:t>5-2 </a:t>
            </a:r>
            <a:r>
              <a:rPr lang="ko-KR" altLang="en-US" sz="1600" dirty="0">
                <a:latin typeface="Abadi" panose="020B0604020104020204" pitchFamily="34" charset="0"/>
              </a:rPr>
              <a:t>소규모 데이터셋에서 밑바닥부터 </a:t>
            </a:r>
            <a:r>
              <a:rPr lang="ko-KR" altLang="en-US" sz="1600" dirty="0" err="1">
                <a:latin typeface="Abadi" panose="020B0604020104020204" pitchFamily="34" charset="0"/>
              </a:rPr>
              <a:t>컨브넷</a:t>
            </a:r>
            <a:r>
              <a:rPr lang="ko-KR" altLang="en-US" sz="1600" dirty="0">
                <a:latin typeface="Abadi" panose="020B0604020104020204" pitchFamily="34" charset="0"/>
              </a:rPr>
              <a:t> 훈련하기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58AD070-E9FC-46DA-BDFA-26C4ED585475}"/>
              </a:ext>
            </a:extLst>
          </p:cNvPr>
          <p:cNvSpPr/>
          <p:nvPr/>
        </p:nvSpPr>
        <p:spPr>
          <a:xfrm flipH="1">
            <a:off x="417490" y="888538"/>
            <a:ext cx="45720" cy="307778"/>
          </a:xfrm>
          <a:prstGeom prst="rect">
            <a:avLst/>
          </a:prstGeom>
          <a:solidFill>
            <a:srgbClr val="434B56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9193AA-C37E-43E1-8D5A-4031D38045C7}"/>
              </a:ext>
            </a:extLst>
          </p:cNvPr>
          <p:cNvSpPr txBox="1"/>
          <p:nvPr/>
        </p:nvSpPr>
        <p:spPr>
          <a:xfrm>
            <a:off x="463210" y="857761"/>
            <a:ext cx="45282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pc="-150" dirty="0">
                <a:latin typeface="+mn-ea"/>
              </a:rPr>
              <a:t>5.2.5 </a:t>
            </a:r>
            <a:r>
              <a:rPr lang="ko-KR" altLang="en-US" spc="-150" dirty="0">
                <a:latin typeface="+mn-ea"/>
              </a:rPr>
              <a:t>데이터 증식 사용하기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92B7A86-C5A6-47A7-8E65-BC51CB1CDD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089" y="1447182"/>
            <a:ext cx="2543175" cy="498157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F684BF4E-3F4F-4D34-915C-655FB70E2B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3987" y="1388459"/>
            <a:ext cx="2905125" cy="493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1119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423B2B6E-654C-40B0-B88F-2DDB8D25446C}"/>
              </a:ext>
            </a:extLst>
          </p:cNvPr>
          <p:cNvSpPr/>
          <p:nvPr/>
        </p:nvSpPr>
        <p:spPr>
          <a:xfrm>
            <a:off x="0" y="0"/>
            <a:ext cx="240632" cy="6858000"/>
          </a:xfrm>
          <a:prstGeom prst="rect">
            <a:avLst/>
          </a:prstGeom>
          <a:solidFill>
            <a:srgbClr val="434B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443E19FE-7A42-466A-9F13-74E26D09578E}"/>
              </a:ext>
            </a:extLst>
          </p:cNvPr>
          <p:cNvCxnSpPr>
            <a:cxnSpLocks/>
          </p:cNvCxnSpPr>
          <p:nvPr/>
        </p:nvCxnSpPr>
        <p:spPr>
          <a:xfrm>
            <a:off x="240632" y="637671"/>
            <a:ext cx="4985709" cy="0"/>
          </a:xfrm>
          <a:prstGeom prst="line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C42DCEE-86B2-483B-8DA2-4977FA0F6146}"/>
              </a:ext>
            </a:extLst>
          </p:cNvPr>
          <p:cNvSpPr txBox="1"/>
          <p:nvPr/>
        </p:nvSpPr>
        <p:spPr>
          <a:xfrm>
            <a:off x="240631" y="209976"/>
            <a:ext cx="51870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Abadi" panose="020B0604020104020204" pitchFamily="34" charset="0"/>
              </a:rPr>
              <a:t>5-2 </a:t>
            </a:r>
            <a:r>
              <a:rPr lang="ko-KR" altLang="en-US" sz="1600" dirty="0">
                <a:latin typeface="Abadi" panose="020B0604020104020204" pitchFamily="34" charset="0"/>
              </a:rPr>
              <a:t>소규모 데이터셋에서 밑바닥부터 </a:t>
            </a:r>
            <a:r>
              <a:rPr lang="ko-KR" altLang="en-US" sz="1600" dirty="0" err="1">
                <a:latin typeface="Abadi" panose="020B0604020104020204" pitchFamily="34" charset="0"/>
              </a:rPr>
              <a:t>컨브넷</a:t>
            </a:r>
            <a:r>
              <a:rPr lang="ko-KR" altLang="en-US" sz="1600" dirty="0">
                <a:latin typeface="Abadi" panose="020B0604020104020204" pitchFamily="34" charset="0"/>
              </a:rPr>
              <a:t> 훈련하기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58AD070-E9FC-46DA-BDFA-26C4ED585475}"/>
              </a:ext>
            </a:extLst>
          </p:cNvPr>
          <p:cNvSpPr/>
          <p:nvPr/>
        </p:nvSpPr>
        <p:spPr>
          <a:xfrm flipH="1">
            <a:off x="417490" y="888538"/>
            <a:ext cx="45720" cy="307778"/>
          </a:xfrm>
          <a:prstGeom prst="rect">
            <a:avLst/>
          </a:prstGeom>
          <a:solidFill>
            <a:srgbClr val="434B56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9193AA-C37E-43E1-8D5A-4031D38045C7}"/>
              </a:ext>
            </a:extLst>
          </p:cNvPr>
          <p:cNvSpPr txBox="1"/>
          <p:nvPr/>
        </p:nvSpPr>
        <p:spPr>
          <a:xfrm>
            <a:off x="463210" y="857761"/>
            <a:ext cx="45282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pc="-150" dirty="0">
                <a:latin typeface="+mn-ea"/>
              </a:rPr>
              <a:t>5.2.5 </a:t>
            </a:r>
            <a:r>
              <a:rPr lang="ko-KR" altLang="en-US" spc="-150" dirty="0">
                <a:latin typeface="+mn-ea"/>
              </a:rPr>
              <a:t>데이터 증식 사용하기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EA21280-DF7F-403E-868E-5ABE3D7F2E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741" y="1447182"/>
            <a:ext cx="4419600" cy="3152775"/>
          </a:xfrm>
          <a:prstGeom prst="rect">
            <a:avLst/>
          </a:prstGeom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BBE921C-17AA-47B8-A044-CC9B21E71501}"/>
              </a:ext>
            </a:extLst>
          </p:cNvPr>
          <p:cNvCxnSpPr/>
          <p:nvPr/>
        </p:nvCxnSpPr>
        <p:spPr>
          <a:xfrm flipV="1">
            <a:off x="3322040" y="3120705"/>
            <a:ext cx="2877424" cy="3082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E6E2E7E-539F-4956-B205-515A215D311E}"/>
              </a:ext>
            </a:extLst>
          </p:cNvPr>
          <p:cNvSpPr txBox="1"/>
          <p:nvPr/>
        </p:nvSpPr>
        <p:spPr>
          <a:xfrm>
            <a:off x="6199464" y="2936039"/>
            <a:ext cx="2265028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드롭아웃</a:t>
            </a:r>
            <a:r>
              <a:rPr lang="ko-KR" altLang="en-US" dirty="0"/>
              <a:t> 계층 추가</a:t>
            </a:r>
          </a:p>
        </p:txBody>
      </p:sp>
    </p:spTree>
    <p:extLst>
      <p:ext uri="{BB962C8B-B14F-4D97-AF65-F5344CB8AC3E}">
        <p14:creationId xmlns:p14="http://schemas.microsoft.com/office/powerpoint/2010/main" val="8593351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423B2B6E-654C-40B0-B88F-2DDB8D25446C}"/>
              </a:ext>
            </a:extLst>
          </p:cNvPr>
          <p:cNvSpPr/>
          <p:nvPr/>
        </p:nvSpPr>
        <p:spPr>
          <a:xfrm>
            <a:off x="0" y="0"/>
            <a:ext cx="240632" cy="6858000"/>
          </a:xfrm>
          <a:prstGeom prst="rect">
            <a:avLst/>
          </a:prstGeom>
          <a:solidFill>
            <a:srgbClr val="434B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443E19FE-7A42-466A-9F13-74E26D09578E}"/>
              </a:ext>
            </a:extLst>
          </p:cNvPr>
          <p:cNvCxnSpPr>
            <a:cxnSpLocks/>
          </p:cNvCxnSpPr>
          <p:nvPr/>
        </p:nvCxnSpPr>
        <p:spPr>
          <a:xfrm>
            <a:off x="240632" y="637671"/>
            <a:ext cx="4985709" cy="0"/>
          </a:xfrm>
          <a:prstGeom prst="line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C42DCEE-86B2-483B-8DA2-4977FA0F6146}"/>
              </a:ext>
            </a:extLst>
          </p:cNvPr>
          <p:cNvSpPr txBox="1"/>
          <p:nvPr/>
        </p:nvSpPr>
        <p:spPr>
          <a:xfrm>
            <a:off x="240631" y="209976"/>
            <a:ext cx="51870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Abadi" panose="020B0604020104020204" pitchFamily="34" charset="0"/>
              </a:rPr>
              <a:t>5-2 </a:t>
            </a:r>
            <a:r>
              <a:rPr lang="ko-KR" altLang="en-US" sz="1600" dirty="0">
                <a:latin typeface="Abadi" panose="020B0604020104020204" pitchFamily="34" charset="0"/>
              </a:rPr>
              <a:t>소규모 데이터셋에서 밑바닥부터 </a:t>
            </a:r>
            <a:r>
              <a:rPr lang="ko-KR" altLang="en-US" sz="1600" dirty="0" err="1">
                <a:latin typeface="Abadi" panose="020B0604020104020204" pitchFamily="34" charset="0"/>
              </a:rPr>
              <a:t>컨브넷</a:t>
            </a:r>
            <a:r>
              <a:rPr lang="ko-KR" altLang="en-US" sz="1600" dirty="0">
                <a:latin typeface="Abadi" panose="020B0604020104020204" pitchFamily="34" charset="0"/>
              </a:rPr>
              <a:t> 훈련하기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58AD070-E9FC-46DA-BDFA-26C4ED585475}"/>
              </a:ext>
            </a:extLst>
          </p:cNvPr>
          <p:cNvSpPr/>
          <p:nvPr/>
        </p:nvSpPr>
        <p:spPr>
          <a:xfrm flipH="1">
            <a:off x="417490" y="888538"/>
            <a:ext cx="45720" cy="307778"/>
          </a:xfrm>
          <a:prstGeom prst="rect">
            <a:avLst/>
          </a:prstGeom>
          <a:solidFill>
            <a:srgbClr val="434B56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9193AA-C37E-43E1-8D5A-4031D38045C7}"/>
              </a:ext>
            </a:extLst>
          </p:cNvPr>
          <p:cNvSpPr txBox="1"/>
          <p:nvPr/>
        </p:nvSpPr>
        <p:spPr>
          <a:xfrm>
            <a:off x="463210" y="857761"/>
            <a:ext cx="45282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pc="-150" dirty="0">
                <a:latin typeface="+mn-ea"/>
              </a:rPr>
              <a:t>5.2.5 </a:t>
            </a:r>
            <a:r>
              <a:rPr lang="ko-KR" altLang="en-US" spc="-150" dirty="0">
                <a:latin typeface="+mn-ea"/>
              </a:rPr>
              <a:t>데이터 증식 사용하기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B5B2E5F-688E-4048-807A-F622C3FA46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169" y="1541376"/>
            <a:ext cx="5012160" cy="4678947"/>
          </a:xfrm>
          <a:prstGeom prst="rect">
            <a:avLst/>
          </a:prstGeom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7B1F268A-255B-4010-BF04-DCF50D088B65}"/>
              </a:ext>
            </a:extLst>
          </p:cNvPr>
          <p:cNvCxnSpPr/>
          <p:nvPr/>
        </p:nvCxnSpPr>
        <p:spPr>
          <a:xfrm flipV="1">
            <a:off x="2835479" y="1895912"/>
            <a:ext cx="3775046" cy="2852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52A6D36-2D29-46F4-8485-2CAAE71CA90C}"/>
              </a:ext>
            </a:extLst>
          </p:cNvPr>
          <p:cNvSpPr txBox="1"/>
          <p:nvPr/>
        </p:nvSpPr>
        <p:spPr>
          <a:xfrm>
            <a:off x="6610525" y="1711246"/>
            <a:ext cx="2265028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데이터 증식 추가</a:t>
            </a:r>
          </a:p>
        </p:txBody>
      </p:sp>
    </p:spTree>
    <p:extLst>
      <p:ext uri="{BB962C8B-B14F-4D97-AF65-F5344CB8AC3E}">
        <p14:creationId xmlns:p14="http://schemas.microsoft.com/office/powerpoint/2010/main" val="19481927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423B2B6E-654C-40B0-B88F-2DDB8D25446C}"/>
              </a:ext>
            </a:extLst>
          </p:cNvPr>
          <p:cNvSpPr/>
          <p:nvPr/>
        </p:nvSpPr>
        <p:spPr>
          <a:xfrm>
            <a:off x="0" y="0"/>
            <a:ext cx="240632" cy="6858000"/>
          </a:xfrm>
          <a:prstGeom prst="rect">
            <a:avLst/>
          </a:prstGeom>
          <a:solidFill>
            <a:srgbClr val="434B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443E19FE-7A42-466A-9F13-74E26D09578E}"/>
              </a:ext>
            </a:extLst>
          </p:cNvPr>
          <p:cNvCxnSpPr>
            <a:cxnSpLocks/>
          </p:cNvCxnSpPr>
          <p:nvPr/>
        </p:nvCxnSpPr>
        <p:spPr>
          <a:xfrm>
            <a:off x="240632" y="637671"/>
            <a:ext cx="4985709" cy="0"/>
          </a:xfrm>
          <a:prstGeom prst="line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C42DCEE-86B2-483B-8DA2-4977FA0F6146}"/>
              </a:ext>
            </a:extLst>
          </p:cNvPr>
          <p:cNvSpPr txBox="1"/>
          <p:nvPr/>
        </p:nvSpPr>
        <p:spPr>
          <a:xfrm>
            <a:off x="240631" y="209976"/>
            <a:ext cx="51870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Abadi" panose="020B0604020104020204" pitchFamily="34" charset="0"/>
              </a:rPr>
              <a:t>5-2 </a:t>
            </a:r>
            <a:r>
              <a:rPr lang="ko-KR" altLang="en-US" sz="1600" dirty="0">
                <a:latin typeface="Abadi" panose="020B0604020104020204" pitchFamily="34" charset="0"/>
              </a:rPr>
              <a:t>소규모 데이터셋에서 밑바닥부터 </a:t>
            </a:r>
            <a:r>
              <a:rPr lang="ko-KR" altLang="en-US" sz="1600" dirty="0" err="1">
                <a:latin typeface="Abadi" panose="020B0604020104020204" pitchFamily="34" charset="0"/>
              </a:rPr>
              <a:t>컨브넷</a:t>
            </a:r>
            <a:r>
              <a:rPr lang="ko-KR" altLang="en-US" sz="1600" dirty="0">
                <a:latin typeface="Abadi" panose="020B0604020104020204" pitchFamily="34" charset="0"/>
              </a:rPr>
              <a:t> 훈련하기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58AD070-E9FC-46DA-BDFA-26C4ED585475}"/>
              </a:ext>
            </a:extLst>
          </p:cNvPr>
          <p:cNvSpPr/>
          <p:nvPr/>
        </p:nvSpPr>
        <p:spPr>
          <a:xfrm flipH="1">
            <a:off x="417490" y="888538"/>
            <a:ext cx="45720" cy="307778"/>
          </a:xfrm>
          <a:prstGeom prst="rect">
            <a:avLst/>
          </a:prstGeom>
          <a:solidFill>
            <a:srgbClr val="434B56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9193AA-C37E-43E1-8D5A-4031D38045C7}"/>
              </a:ext>
            </a:extLst>
          </p:cNvPr>
          <p:cNvSpPr txBox="1"/>
          <p:nvPr/>
        </p:nvSpPr>
        <p:spPr>
          <a:xfrm>
            <a:off x="463210" y="857761"/>
            <a:ext cx="45282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pc="-150" dirty="0">
                <a:latin typeface="+mn-ea"/>
              </a:rPr>
              <a:t>5.2.5 </a:t>
            </a:r>
            <a:r>
              <a:rPr lang="ko-KR" altLang="en-US" spc="-150" dirty="0">
                <a:latin typeface="+mn-ea"/>
              </a:rPr>
              <a:t>데이터 증식 사용하기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7767F78-F05A-4195-B475-004C4599A3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500" y="1447182"/>
            <a:ext cx="7839075" cy="157162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4725266-7F11-4F30-88DA-B630D45051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500" y="3515229"/>
            <a:ext cx="4371975" cy="27051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3ECEC8A-9200-4FC8-A73C-530733771F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0011" y="3515229"/>
            <a:ext cx="4048125" cy="258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907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423B2B6E-654C-40B0-B88F-2DDB8D25446C}"/>
              </a:ext>
            </a:extLst>
          </p:cNvPr>
          <p:cNvSpPr/>
          <p:nvPr/>
        </p:nvSpPr>
        <p:spPr>
          <a:xfrm>
            <a:off x="0" y="0"/>
            <a:ext cx="240632" cy="6858000"/>
          </a:xfrm>
          <a:prstGeom prst="rect">
            <a:avLst/>
          </a:prstGeom>
          <a:solidFill>
            <a:srgbClr val="434B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443E19FE-7A42-466A-9F13-74E26D09578E}"/>
              </a:ext>
            </a:extLst>
          </p:cNvPr>
          <p:cNvCxnSpPr>
            <a:cxnSpLocks/>
          </p:cNvCxnSpPr>
          <p:nvPr/>
        </p:nvCxnSpPr>
        <p:spPr>
          <a:xfrm>
            <a:off x="240632" y="637671"/>
            <a:ext cx="4985709" cy="0"/>
          </a:xfrm>
          <a:prstGeom prst="line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C42DCEE-86B2-483B-8DA2-4977FA0F6146}"/>
              </a:ext>
            </a:extLst>
          </p:cNvPr>
          <p:cNvSpPr txBox="1"/>
          <p:nvPr/>
        </p:nvSpPr>
        <p:spPr>
          <a:xfrm>
            <a:off x="240631" y="209976"/>
            <a:ext cx="51870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Abadi" panose="020B0604020104020204" pitchFamily="34" charset="0"/>
              </a:rPr>
              <a:t>5-3 </a:t>
            </a:r>
            <a:r>
              <a:rPr lang="ko-KR" altLang="en-US" sz="1600" dirty="0">
                <a:latin typeface="Abadi" panose="020B0604020104020204" pitchFamily="34" charset="0"/>
              </a:rPr>
              <a:t>사전 훈련된 </a:t>
            </a:r>
            <a:r>
              <a:rPr lang="ko-KR" altLang="en-US" sz="1600" dirty="0" err="1">
                <a:latin typeface="Abadi" panose="020B0604020104020204" pitchFamily="34" charset="0"/>
              </a:rPr>
              <a:t>컨브넷</a:t>
            </a:r>
            <a:r>
              <a:rPr lang="ko-KR" altLang="en-US" sz="1600" dirty="0">
                <a:latin typeface="Abadi" panose="020B0604020104020204" pitchFamily="34" charset="0"/>
              </a:rPr>
              <a:t> 사용하기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4C3D49-E6A9-4D41-BECE-56A71C9C85FE}"/>
              </a:ext>
            </a:extLst>
          </p:cNvPr>
          <p:cNvSpPr txBox="1"/>
          <p:nvPr/>
        </p:nvSpPr>
        <p:spPr>
          <a:xfrm>
            <a:off x="595618" y="1182848"/>
            <a:ext cx="733197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사전 훈련된 네트워크 </a:t>
            </a:r>
            <a:r>
              <a:rPr lang="en-US" altLang="ko-KR" dirty="0"/>
              <a:t>: </a:t>
            </a:r>
            <a:r>
              <a:rPr lang="ko-KR" altLang="en-US" dirty="0"/>
              <a:t>대규모 이미지 분류 문제를 위해 대량의 데이터셋에서 미리 훈련되어 저장된 네트워크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작은 데이터셋을 가진 문제에도 </a:t>
            </a:r>
            <a:r>
              <a:rPr lang="ko-KR" altLang="en-US" dirty="0" err="1"/>
              <a:t>딥러닝이</a:t>
            </a:r>
            <a:r>
              <a:rPr lang="ko-KR" altLang="en-US" dirty="0"/>
              <a:t> 효율적으로 작동 가능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사용방법 </a:t>
            </a:r>
            <a:r>
              <a:rPr lang="en-US" altLang="ko-KR" dirty="0"/>
              <a:t>: </a:t>
            </a:r>
            <a:r>
              <a:rPr lang="ko-KR" altLang="en-US" dirty="0"/>
              <a:t>특성추출</a:t>
            </a:r>
            <a:r>
              <a:rPr lang="en-US" altLang="ko-KR" dirty="0"/>
              <a:t>, </a:t>
            </a:r>
            <a:r>
              <a:rPr lang="ko-KR" altLang="en-US" dirty="0"/>
              <a:t>미세조정</a:t>
            </a:r>
          </a:p>
        </p:txBody>
      </p:sp>
    </p:spTree>
    <p:extLst>
      <p:ext uri="{BB962C8B-B14F-4D97-AF65-F5344CB8AC3E}">
        <p14:creationId xmlns:p14="http://schemas.microsoft.com/office/powerpoint/2010/main" val="16940052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423B2B6E-654C-40B0-B88F-2DDB8D25446C}"/>
              </a:ext>
            </a:extLst>
          </p:cNvPr>
          <p:cNvSpPr/>
          <p:nvPr/>
        </p:nvSpPr>
        <p:spPr>
          <a:xfrm>
            <a:off x="0" y="0"/>
            <a:ext cx="240632" cy="6858000"/>
          </a:xfrm>
          <a:prstGeom prst="rect">
            <a:avLst/>
          </a:prstGeom>
          <a:solidFill>
            <a:srgbClr val="434B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443E19FE-7A42-466A-9F13-74E26D09578E}"/>
              </a:ext>
            </a:extLst>
          </p:cNvPr>
          <p:cNvCxnSpPr>
            <a:cxnSpLocks/>
          </p:cNvCxnSpPr>
          <p:nvPr/>
        </p:nvCxnSpPr>
        <p:spPr>
          <a:xfrm>
            <a:off x="240632" y="637671"/>
            <a:ext cx="4985709" cy="0"/>
          </a:xfrm>
          <a:prstGeom prst="line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C42DCEE-86B2-483B-8DA2-4977FA0F6146}"/>
              </a:ext>
            </a:extLst>
          </p:cNvPr>
          <p:cNvSpPr txBox="1"/>
          <p:nvPr/>
        </p:nvSpPr>
        <p:spPr>
          <a:xfrm>
            <a:off x="240631" y="209976"/>
            <a:ext cx="51870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Abadi" panose="020B0604020104020204" pitchFamily="34" charset="0"/>
              </a:rPr>
              <a:t>5-3 </a:t>
            </a:r>
            <a:r>
              <a:rPr lang="ko-KR" altLang="en-US" sz="1600" dirty="0">
                <a:latin typeface="Abadi" panose="020B0604020104020204" pitchFamily="34" charset="0"/>
              </a:rPr>
              <a:t>사전 훈련된 </a:t>
            </a:r>
            <a:r>
              <a:rPr lang="ko-KR" altLang="en-US" sz="1600" dirty="0" err="1">
                <a:latin typeface="Abadi" panose="020B0604020104020204" pitchFamily="34" charset="0"/>
              </a:rPr>
              <a:t>컨브넷</a:t>
            </a:r>
            <a:r>
              <a:rPr lang="ko-KR" altLang="en-US" sz="1600" dirty="0">
                <a:latin typeface="Abadi" panose="020B0604020104020204" pitchFamily="34" charset="0"/>
              </a:rPr>
              <a:t> 사용하기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58AD070-E9FC-46DA-BDFA-26C4ED585475}"/>
              </a:ext>
            </a:extLst>
          </p:cNvPr>
          <p:cNvSpPr/>
          <p:nvPr/>
        </p:nvSpPr>
        <p:spPr>
          <a:xfrm flipH="1">
            <a:off x="417490" y="888538"/>
            <a:ext cx="45720" cy="307778"/>
          </a:xfrm>
          <a:prstGeom prst="rect">
            <a:avLst/>
          </a:prstGeom>
          <a:solidFill>
            <a:srgbClr val="434B56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9193AA-C37E-43E1-8D5A-4031D38045C7}"/>
              </a:ext>
            </a:extLst>
          </p:cNvPr>
          <p:cNvSpPr txBox="1"/>
          <p:nvPr/>
        </p:nvSpPr>
        <p:spPr>
          <a:xfrm>
            <a:off x="463210" y="857761"/>
            <a:ext cx="45282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pc="-150" dirty="0">
                <a:latin typeface="+mn-ea"/>
              </a:rPr>
              <a:t>5.3.1 </a:t>
            </a:r>
            <a:r>
              <a:rPr lang="ko-KR" altLang="en-US" spc="-150" dirty="0">
                <a:latin typeface="+mn-ea"/>
              </a:rPr>
              <a:t>특성 추출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D4FBB1E-C9C5-40C0-993A-838C566660E4}"/>
              </a:ext>
            </a:extLst>
          </p:cNvPr>
          <p:cNvSpPr txBox="1"/>
          <p:nvPr/>
        </p:nvSpPr>
        <p:spPr>
          <a:xfrm>
            <a:off x="788565" y="1669409"/>
            <a:ext cx="98067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특성 추출</a:t>
            </a:r>
            <a:endParaRPr lang="en-US" altLang="ko-KR" dirty="0"/>
          </a:p>
          <a:p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학습된 네트워크에서 </a:t>
            </a:r>
            <a:r>
              <a:rPr lang="ko-KR" altLang="en-US" dirty="0" err="1"/>
              <a:t>합성곱</a:t>
            </a:r>
            <a:r>
              <a:rPr lang="ko-KR" altLang="en-US" dirty="0"/>
              <a:t> 기반층만 가져다 쓰는 것</a:t>
            </a:r>
            <a:endParaRPr lang="en-US" altLang="ko-KR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6878B0D-F45B-4F1E-9531-1FE3F23D63D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121673" y="2892506"/>
            <a:ext cx="3978636" cy="3596798"/>
          </a:xfrm>
          <a:prstGeom prst="rect">
            <a:avLst/>
          </a:prstGeom>
          <a:noFill/>
          <a:ln w="76200" cap="flat" cmpd="sng">
            <a:solidFill>
              <a:srgbClr val="00B0F0">
                <a:alpha val="100000"/>
              </a:srgbClr>
            </a:solidFill>
            <a:prstDash val="solid"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57E847E-8761-4AFC-949B-2F7882FD13D3}"/>
              </a:ext>
            </a:extLst>
          </p:cNvPr>
          <p:cNvSpPr txBox="1"/>
          <p:nvPr/>
        </p:nvSpPr>
        <p:spPr>
          <a:xfrm>
            <a:off x="6199463" y="3035055"/>
            <a:ext cx="4261609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합성곱</a:t>
            </a:r>
            <a:r>
              <a:rPr lang="ko-KR" altLang="en-US" dirty="0"/>
              <a:t> 기반층을 가져다 새로운 분류기를 훈련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F555B41D-47B5-497B-9F08-09BB1FB33E6B}"/>
              </a:ext>
            </a:extLst>
          </p:cNvPr>
          <p:cNvCxnSpPr>
            <a:endCxn id="11" idx="1"/>
          </p:cNvCxnSpPr>
          <p:nvPr/>
        </p:nvCxnSpPr>
        <p:spPr>
          <a:xfrm flipV="1">
            <a:off x="5100309" y="3358221"/>
            <a:ext cx="1099154" cy="1903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013AF04-F6AD-4392-B97A-71EF2238AE59}"/>
              </a:ext>
            </a:extLst>
          </p:cNvPr>
          <p:cNvSpPr txBox="1"/>
          <p:nvPr/>
        </p:nvSpPr>
        <p:spPr>
          <a:xfrm>
            <a:off x="6199462" y="4147101"/>
            <a:ext cx="4496501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그동안 </a:t>
            </a:r>
            <a:r>
              <a:rPr lang="ko-KR" altLang="en-US" dirty="0" err="1"/>
              <a:t>합성곱</a:t>
            </a:r>
            <a:r>
              <a:rPr lang="ko-KR" altLang="en-US" dirty="0"/>
              <a:t> 기반층은 동결시킴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BD1F31F-05FC-45D4-9931-347B47AD596E}"/>
              </a:ext>
            </a:extLst>
          </p:cNvPr>
          <p:cNvCxnSpPr>
            <a:endCxn id="14" idx="1"/>
          </p:cNvCxnSpPr>
          <p:nvPr/>
        </p:nvCxnSpPr>
        <p:spPr>
          <a:xfrm flipV="1">
            <a:off x="5100309" y="4331767"/>
            <a:ext cx="1099153" cy="7386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79795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423B2B6E-654C-40B0-B88F-2DDB8D25446C}"/>
              </a:ext>
            </a:extLst>
          </p:cNvPr>
          <p:cNvSpPr/>
          <p:nvPr/>
        </p:nvSpPr>
        <p:spPr>
          <a:xfrm>
            <a:off x="0" y="0"/>
            <a:ext cx="240632" cy="6858000"/>
          </a:xfrm>
          <a:prstGeom prst="rect">
            <a:avLst/>
          </a:prstGeom>
          <a:solidFill>
            <a:srgbClr val="434B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443E19FE-7A42-466A-9F13-74E26D09578E}"/>
              </a:ext>
            </a:extLst>
          </p:cNvPr>
          <p:cNvCxnSpPr>
            <a:cxnSpLocks/>
          </p:cNvCxnSpPr>
          <p:nvPr/>
        </p:nvCxnSpPr>
        <p:spPr>
          <a:xfrm>
            <a:off x="240632" y="637671"/>
            <a:ext cx="4985709" cy="0"/>
          </a:xfrm>
          <a:prstGeom prst="line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C42DCEE-86B2-483B-8DA2-4977FA0F6146}"/>
              </a:ext>
            </a:extLst>
          </p:cNvPr>
          <p:cNvSpPr txBox="1"/>
          <p:nvPr/>
        </p:nvSpPr>
        <p:spPr>
          <a:xfrm>
            <a:off x="240631" y="209976"/>
            <a:ext cx="51870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Abadi" panose="020B0604020104020204" pitchFamily="34" charset="0"/>
              </a:rPr>
              <a:t>5-3 </a:t>
            </a:r>
            <a:r>
              <a:rPr lang="ko-KR" altLang="en-US" sz="1600" dirty="0">
                <a:latin typeface="Abadi" panose="020B0604020104020204" pitchFamily="34" charset="0"/>
              </a:rPr>
              <a:t>사전 훈련된 </a:t>
            </a:r>
            <a:r>
              <a:rPr lang="ko-KR" altLang="en-US" sz="1600" dirty="0" err="1">
                <a:latin typeface="Abadi" panose="020B0604020104020204" pitchFamily="34" charset="0"/>
              </a:rPr>
              <a:t>컨브넷</a:t>
            </a:r>
            <a:r>
              <a:rPr lang="ko-KR" altLang="en-US" sz="1600" dirty="0">
                <a:latin typeface="Abadi" panose="020B0604020104020204" pitchFamily="34" charset="0"/>
              </a:rPr>
              <a:t> 사용하기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58AD070-E9FC-46DA-BDFA-26C4ED585475}"/>
              </a:ext>
            </a:extLst>
          </p:cNvPr>
          <p:cNvSpPr/>
          <p:nvPr/>
        </p:nvSpPr>
        <p:spPr>
          <a:xfrm flipH="1">
            <a:off x="417490" y="888538"/>
            <a:ext cx="45720" cy="307778"/>
          </a:xfrm>
          <a:prstGeom prst="rect">
            <a:avLst/>
          </a:prstGeom>
          <a:solidFill>
            <a:srgbClr val="434B56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9193AA-C37E-43E1-8D5A-4031D38045C7}"/>
              </a:ext>
            </a:extLst>
          </p:cNvPr>
          <p:cNvSpPr txBox="1"/>
          <p:nvPr/>
        </p:nvSpPr>
        <p:spPr>
          <a:xfrm>
            <a:off x="463210" y="857761"/>
            <a:ext cx="45282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pc="-150" dirty="0">
                <a:latin typeface="+mn-ea"/>
              </a:rPr>
              <a:t>5.3.1 </a:t>
            </a:r>
            <a:r>
              <a:rPr lang="ko-KR" altLang="en-US" spc="-150" dirty="0">
                <a:latin typeface="+mn-ea"/>
              </a:rPr>
              <a:t>특성 추출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00C5C06-1BE8-4EAD-9274-849A8F99BC28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59116" y="1545914"/>
            <a:ext cx="4467225" cy="309562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0F00951-EEDE-4C6D-AF1C-EFD4E11B7FCF}"/>
              </a:ext>
            </a:extLst>
          </p:cNvPr>
          <p:cNvSpPr txBox="1"/>
          <p:nvPr/>
        </p:nvSpPr>
        <p:spPr>
          <a:xfrm>
            <a:off x="5226341" y="2114026"/>
            <a:ext cx="472300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모델의 하위층은 질감</a:t>
            </a:r>
            <a:r>
              <a:rPr lang="en-US" altLang="ko-KR" dirty="0"/>
              <a:t>, </a:t>
            </a:r>
            <a:r>
              <a:rPr lang="ko-KR" altLang="en-US" dirty="0"/>
              <a:t>색깔같은 일반적인 특징을 추출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상위층으로 갈수록 눈</a:t>
            </a:r>
            <a:r>
              <a:rPr lang="en-US" altLang="ko-KR" dirty="0"/>
              <a:t>, </a:t>
            </a:r>
            <a:r>
              <a:rPr lang="ko-KR" altLang="en-US" dirty="0"/>
              <a:t>귀</a:t>
            </a:r>
            <a:r>
              <a:rPr lang="en-US" altLang="ko-KR" dirty="0"/>
              <a:t>, </a:t>
            </a:r>
            <a:r>
              <a:rPr lang="ko-KR" altLang="en-US" dirty="0"/>
              <a:t>코와 같은 추상적인 개념을 추출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필요한 만큼만 모델의 하위층을 가져다 사용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0350228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423B2B6E-654C-40B0-B88F-2DDB8D25446C}"/>
              </a:ext>
            </a:extLst>
          </p:cNvPr>
          <p:cNvSpPr/>
          <p:nvPr/>
        </p:nvSpPr>
        <p:spPr>
          <a:xfrm>
            <a:off x="0" y="0"/>
            <a:ext cx="240632" cy="6858000"/>
          </a:xfrm>
          <a:prstGeom prst="rect">
            <a:avLst/>
          </a:prstGeom>
          <a:solidFill>
            <a:srgbClr val="434B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443E19FE-7A42-466A-9F13-74E26D09578E}"/>
              </a:ext>
            </a:extLst>
          </p:cNvPr>
          <p:cNvCxnSpPr>
            <a:cxnSpLocks/>
          </p:cNvCxnSpPr>
          <p:nvPr/>
        </p:nvCxnSpPr>
        <p:spPr>
          <a:xfrm>
            <a:off x="240632" y="637671"/>
            <a:ext cx="4985709" cy="0"/>
          </a:xfrm>
          <a:prstGeom prst="line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C42DCEE-86B2-483B-8DA2-4977FA0F6146}"/>
              </a:ext>
            </a:extLst>
          </p:cNvPr>
          <p:cNvSpPr txBox="1"/>
          <p:nvPr/>
        </p:nvSpPr>
        <p:spPr>
          <a:xfrm>
            <a:off x="240631" y="209976"/>
            <a:ext cx="51870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Abadi" panose="020B0604020104020204" pitchFamily="34" charset="0"/>
              </a:rPr>
              <a:t>5-3 </a:t>
            </a:r>
            <a:r>
              <a:rPr lang="ko-KR" altLang="en-US" sz="1600" dirty="0">
                <a:latin typeface="Abadi" panose="020B0604020104020204" pitchFamily="34" charset="0"/>
              </a:rPr>
              <a:t>사전 훈련된 </a:t>
            </a:r>
            <a:r>
              <a:rPr lang="ko-KR" altLang="en-US" sz="1600" dirty="0" err="1">
                <a:latin typeface="Abadi" panose="020B0604020104020204" pitchFamily="34" charset="0"/>
              </a:rPr>
              <a:t>컨브넷</a:t>
            </a:r>
            <a:r>
              <a:rPr lang="ko-KR" altLang="en-US" sz="1600" dirty="0">
                <a:latin typeface="Abadi" panose="020B0604020104020204" pitchFamily="34" charset="0"/>
              </a:rPr>
              <a:t> 사용하기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58AD070-E9FC-46DA-BDFA-26C4ED585475}"/>
              </a:ext>
            </a:extLst>
          </p:cNvPr>
          <p:cNvSpPr/>
          <p:nvPr/>
        </p:nvSpPr>
        <p:spPr>
          <a:xfrm flipH="1">
            <a:off x="417490" y="888538"/>
            <a:ext cx="45720" cy="307778"/>
          </a:xfrm>
          <a:prstGeom prst="rect">
            <a:avLst/>
          </a:prstGeom>
          <a:solidFill>
            <a:srgbClr val="434B56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9193AA-C37E-43E1-8D5A-4031D38045C7}"/>
              </a:ext>
            </a:extLst>
          </p:cNvPr>
          <p:cNvSpPr txBox="1"/>
          <p:nvPr/>
        </p:nvSpPr>
        <p:spPr>
          <a:xfrm>
            <a:off x="463210" y="857761"/>
            <a:ext cx="45282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pc="-150" dirty="0">
                <a:latin typeface="+mn-ea"/>
              </a:rPr>
              <a:t>5.3.1 </a:t>
            </a:r>
            <a:r>
              <a:rPr lang="ko-KR" altLang="en-US" spc="-150" dirty="0">
                <a:latin typeface="+mn-ea"/>
              </a:rPr>
              <a:t>특성 추출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1A32429-8402-4C7A-AB55-578E91D8E1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279" y="1872407"/>
            <a:ext cx="3931749" cy="258092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11182E1-2119-4249-91DE-944276BDEB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3176" y="1872406"/>
            <a:ext cx="3963569" cy="258092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261F4D3-0799-409D-8D22-DD4A1F80DC17}"/>
              </a:ext>
            </a:extLst>
          </p:cNvPr>
          <p:cNvSpPr txBox="1"/>
          <p:nvPr/>
        </p:nvSpPr>
        <p:spPr>
          <a:xfrm>
            <a:off x="1182847" y="5125673"/>
            <a:ext cx="72732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하위층의 특징인 질감</a:t>
            </a:r>
            <a:r>
              <a:rPr lang="en-US" altLang="ko-KR" dirty="0"/>
              <a:t>,</a:t>
            </a:r>
            <a:r>
              <a:rPr lang="ko-KR" altLang="en-US" dirty="0"/>
              <a:t>색깔</a:t>
            </a:r>
            <a:r>
              <a:rPr lang="en-US" altLang="ko-KR" dirty="0"/>
              <a:t>,</a:t>
            </a:r>
            <a:r>
              <a:rPr lang="ko-KR" altLang="en-US" dirty="0" err="1"/>
              <a:t>엣지</a:t>
            </a:r>
            <a:r>
              <a:rPr lang="ko-KR" altLang="en-US" dirty="0"/>
              <a:t> 등은 비슷하지만 상위층으로 가면서 눈</a:t>
            </a:r>
            <a:r>
              <a:rPr lang="en-US" altLang="ko-KR" dirty="0"/>
              <a:t>, </a:t>
            </a:r>
            <a:r>
              <a:rPr lang="ko-KR" altLang="en-US" dirty="0"/>
              <a:t>코</a:t>
            </a:r>
            <a:r>
              <a:rPr lang="en-US" altLang="ko-KR" dirty="0"/>
              <a:t>, </a:t>
            </a:r>
            <a:r>
              <a:rPr lang="ko-KR" altLang="en-US" dirty="0"/>
              <a:t>귀 등을 구체적으로 비교하면 다름</a:t>
            </a:r>
          </a:p>
        </p:txBody>
      </p:sp>
    </p:spTree>
    <p:extLst>
      <p:ext uri="{BB962C8B-B14F-4D97-AF65-F5344CB8AC3E}">
        <p14:creationId xmlns:p14="http://schemas.microsoft.com/office/powerpoint/2010/main" val="17690730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423B2B6E-654C-40B0-B88F-2DDB8D25446C}"/>
              </a:ext>
            </a:extLst>
          </p:cNvPr>
          <p:cNvSpPr/>
          <p:nvPr/>
        </p:nvSpPr>
        <p:spPr>
          <a:xfrm>
            <a:off x="0" y="0"/>
            <a:ext cx="240632" cy="6858000"/>
          </a:xfrm>
          <a:prstGeom prst="rect">
            <a:avLst/>
          </a:prstGeom>
          <a:solidFill>
            <a:srgbClr val="434B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443E19FE-7A42-466A-9F13-74E26D09578E}"/>
              </a:ext>
            </a:extLst>
          </p:cNvPr>
          <p:cNvCxnSpPr>
            <a:cxnSpLocks/>
          </p:cNvCxnSpPr>
          <p:nvPr/>
        </p:nvCxnSpPr>
        <p:spPr>
          <a:xfrm>
            <a:off x="240632" y="637671"/>
            <a:ext cx="4985709" cy="0"/>
          </a:xfrm>
          <a:prstGeom prst="line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C42DCEE-86B2-483B-8DA2-4977FA0F6146}"/>
              </a:ext>
            </a:extLst>
          </p:cNvPr>
          <p:cNvSpPr txBox="1"/>
          <p:nvPr/>
        </p:nvSpPr>
        <p:spPr>
          <a:xfrm>
            <a:off x="240631" y="209976"/>
            <a:ext cx="51870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Abadi" panose="020B0604020104020204" pitchFamily="34" charset="0"/>
              </a:rPr>
              <a:t>5-3 </a:t>
            </a:r>
            <a:r>
              <a:rPr lang="ko-KR" altLang="en-US" sz="1600" dirty="0">
                <a:latin typeface="Abadi" panose="020B0604020104020204" pitchFamily="34" charset="0"/>
              </a:rPr>
              <a:t>사전 훈련된 </a:t>
            </a:r>
            <a:r>
              <a:rPr lang="ko-KR" altLang="en-US" sz="1600" dirty="0" err="1">
                <a:latin typeface="Abadi" panose="020B0604020104020204" pitchFamily="34" charset="0"/>
              </a:rPr>
              <a:t>컨브넷</a:t>
            </a:r>
            <a:r>
              <a:rPr lang="ko-KR" altLang="en-US" sz="1600" dirty="0">
                <a:latin typeface="Abadi" panose="020B0604020104020204" pitchFamily="34" charset="0"/>
              </a:rPr>
              <a:t> 사용하기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58AD070-E9FC-46DA-BDFA-26C4ED585475}"/>
              </a:ext>
            </a:extLst>
          </p:cNvPr>
          <p:cNvSpPr/>
          <p:nvPr/>
        </p:nvSpPr>
        <p:spPr>
          <a:xfrm flipH="1">
            <a:off x="417490" y="888538"/>
            <a:ext cx="45720" cy="307778"/>
          </a:xfrm>
          <a:prstGeom prst="rect">
            <a:avLst/>
          </a:prstGeom>
          <a:solidFill>
            <a:srgbClr val="434B56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9193AA-C37E-43E1-8D5A-4031D38045C7}"/>
              </a:ext>
            </a:extLst>
          </p:cNvPr>
          <p:cNvSpPr txBox="1"/>
          <p:nvPr/>
        </p:nvSpPr>
        <p:spPr>
          <a:xfrm>
            <a:off x="463210" y="857761"/>
            <a:ext cx="45282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pc="-150" dirty="0">
                <a:latin typeface="+mn-ea"/>
              </a:rPr>
              <a:t>5.3.1 </a:t>
            </a:r>
            <a:r>
              <a:rPr lang="ko-KR" altLang="en-US" spc="-150" dirty="0">
                <a:latin typeface="+mn-ea"/>
              </a:rPr>
              <a:t>특성 추출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1976730-25F3-4F21-97C3-5BBEF5803A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532" y="2011599"/>
            <a:ext cx="3590925" cy="10477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ED56E62-7E0C-45D2-8E9E-4ACE80D2A6FF}"/>
              </a:ext>
            </a:extLst>
          </p:cNvPr>
          <p:cNvSpPr txBox="1"/>
          <p:nvPr/>
        </p:nvSpPr>
        <p:spPr>
          <a:xfrm>
            <a:off x="852662" y="1434680"/>
            <a:ext cx="1484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VGG16 </a:t>
            </a:r>
            <a:r>
              <a:rPr lang="ko-KR" altLang="en-US" dirty="0"/>
              <a:t>모델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12A89E5-EAD6-4A36-BDB0-DDF2BE9C91E6}"/>
              </a:ext>
            </a:extLst>
          </p:cNvPr>
          <p:cNvSpPr txBox="1"/>
          <p:nvPr/>
        </p:nvSpPr>
        <p:spPr>
          <a:xfrm>
            <a:off x="5614740" y="1619346"/>
            <a:ext cx="3436981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완전 연결 층을 포함할 것인가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594C0DA8-8296-4A23-B21B-971C2227B962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3665989" y="1804012"/>
            <a:ext cx="1948751" cy="8720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>
            <a:extLst>
              <a:ext uri="{FF2B5EF4-FFF2-40B4-BE49-F238E27FC236}">
                <a16:creationId xmlns:a16="http://schemas.microsoft.com/office/drawing/2014/main" id="{666D7B66-909B-4A39-9C1A-2C836A1BC0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0960" y="3266936"/>
            <a:ext cx="6250409" cy="3041720"/>
          </a:xfrm>
          <a:prstGeom prst="rect">
            <a:avLst/>
          </a:prstGeom>
          <a:ln w="76200">
            <a:solidFill>
              <a:srgbClr val="00B0F0"/>
            </a:solidFill>
          </a:ln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53776BCA-A5C6-4A02-B232-B7F66FBE00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3062" y="5226418"/>
            <a:ext cx="2923571" cy="922862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94284314-923B-469B-A634-46C06853FB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93062" y="3831037"/>
            <a:ext cx="2719273" cy="831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119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423B2B6E-654C-40B0-B88F-2DDB8D25446C}"/>
              </a:ext>
            </a:extLst>
          </p:cNvPr>
          <p:cNvSpPr/>
          <p:nvPr/>
        </p:nvSpPr>
        <p:spPr>
          <a:xfrm>
            <a:off x="0" y="0"/>
            <a:ext cx="240632" cy="6858000"/>
          </a:xfrm>
          <a:prstGeom prst="rect">
            <a:avLst/>
          </a:prstGeom>
          <a:solidFill>
            <a:srgbClr val="434B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443E19FE-7A42-466A-9F13-74E26D09578E}"/>
              </a:ext>
            </a:extLst>
          </p:cNvPr>
          <p:cNvCxnSpPr>
            <a:cxnSpLocks/>
          </p:cNvCxnSpPr>
          <p:nvPr/>
        </p:nvCxnSpPr>
        <p:spPr>
          <a:xfrm>
            <a:off x="240632" y="637671"/>
            <a:ext cx="4985709" cy="0"/>
          </a:xfrm>
          <a:prstGeom prst="line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C42DCEE-86B2-483B-8DA2-4977FA0F6146}"/>
              </a:ext>
            </a:extLst>
          </p:cNvPr>
          <p:cNvSpPr txBox="1"/>
          <p:nvPr/>
        </p:nvSpPr>
        <p:spPr>
          <a:xfrm>
            <a:off x="240631" y="209976"/>
            <a:ext cx="51870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Abadi" panose="020B0604020104020204" pitchFamily="34" charset="0"/>
              </a:rPr>
              <a:t>5-3 </a:t>
            </a:r>
            <a:r>
              <a:rPr lang="ko-KR" altLang="en-US" sz="1600" dirty="0">
                <a:latin typeface="Abadi" panose="020B0604020104020204" pitchFamily="34" charset="0"/>
              </a:rPr>
              <a:t>사전 훈련된 </a:t>
            </a:r>
            <a:r>
              <a:rPr lang="ko-KR" altLang="en-US" sz="1600" dirty="0" err="1">
                <a:latin typeface="Abadi" panose="020B0604020104020204" pitchFamily="34" charset="0"/>
              </a:rPr>
              <a:t>컨브넷</a:t>
            </a:r>
            <a:r>
              <a:rPr lang="ko-KR" altLang="en-US" sz="1600" dirty="0">
                <a:latin typeface="Abadi" panose="020B0604020104020204" pitchFamily="34" charset="0"/>
              </a:rPr>
              <a:t> 사용하기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58AD070-E9FC-46DA-BDFA-26C4ED585475}"/>
              </a:ext>
            </a:extLst>
          </p:cNvPr>
          <p:cNvSpPr/>
          <p:nvPr/>
        </p:nvSpPr>
        <p:spPr>
          <a:xfrm flipH="1">
            <a:off x="417490" y="888538"/>
            <a:ext cx="45720" cy="307778"/>
          </a:xfrm>
          <a:prstGeom prst="rect">
            <a:avLst/>
          </a:prstGeom>
          <a:solidFill>
            <a:srgbClr val="434B56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9193AA-C37E-43E1-8D5A-4031D38045C7}"/>
              </a:ext>
            </a:extLst>
          </p:cNvPr>
          <p:cNvSpPr txBox="1"/>
          <p:nvPr/>
        </p:nvSpPr>
        <p:spPr>
          <a:xfrm>
            <a:off x="463210" y="857761"/>
            <a:ext cx="45282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pc="-150" dirty="0">
                <a:latin typeface="+mn-ea"/>
              </a:rPr>
              <a:t>5.3.1 </a:t>
            </a:r>
            <a:r>
              <a:rPr lang="ko-KR" altLang="en-US" spc="-150" dirty="0">
                <a:latin typeface="+mn-ea"/>
              </a:rPr>
              <a:t>특성 추출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38C350-CC87-4442-9A60-6B822E3F05DC}"/>
              </a:ext>
            </a:extLst>
          </p:cNvPr>
          <p:cNvSpPr txBox="1"/>
          <p:nvPr/>
        </p:nvSpPr>
        <p:spPr>
          <a:xfrm>
            <a:off x="645952" y="1477959"/>
            <a:ext cx="3389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데이터 증식 사용</a:t>
            </a:r>
            <a:r>
              <a:rPr lang="en-US" altLang="ko-KR" dirty="0"/>
              <a:t>X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72EF343-4499-4EEA-93DC-90B172BF6B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756" y="1973126"/>
            <a:ext cx="6077026" cy="458684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F1DEF8C-36D5-4309-9BCE-F62D98FD94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4971" y="1973126"/>
            <a:ext cx="4784783" cy="59217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02AF9A2-F502-4DC6-9AAB-7D61F529AE40}"/>
              </a:ext>
            </a:extLst>
          </p:cNvPr>
          <p:cNvSpPr txBox="1"/>
          <p:nvPr/>
        </p:nvSpPr>
        <p:spPr>
          <a:xfrm>
            <a:off x="7099590" y="4545104"/>
            <a:ext cx="4452047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/>
              <a:t>완전 연결 층의 입력의 크기에 맞게 조정</a:t>
            </a:r>
            <a:endParaRPr lang="ko-KR" altLang="en-US" dirty="0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EDCAC3DA-D7D1-4632-8EA2-FAABD98CAA08}"/>
              </a:ext>
            </a:extLst>
          </p:cNvPr>
          <p:cNvCxnSpPr/>
          <p:nvPr/>
        </p:nvCxnSpPr>
        <p:spPr>
          <a:xfrm>
            <a:off x="9220753" y="2565302"/>
            <a:ext cx="0" cy="19798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15366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423B2B6E-654C-40B0-B88F-2DDB8D25446C}"/>
              </a:ext>
            </a:extLst>
          </p:cNvPr>
          <p:cNvSpPr/>
          <p:nvPr/>
        </p:nvSpPr>
        <p:spPr>
          <a:xfrm>
            <a:off x="0" y="0"/>
            <a:ext cx="240632" cy="6858000"/>
          </a:xfrm>
          <a:prstGeom prst="rect">
            <a:avLst/>
          </a:prstGeom>
          <a:solidFill>
            <a:srgbClr val="434B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443E19FE-7A42-466A-9F13-74E26D09578E}"/>
              </a:ext>
            </a:extLst>
          </p:cNvPr>
          <p:cNvCxnSpPr>
            <a:cxnSpLocks/>
          </p:cNvCxnSpPr>
          <p:nvPr/>
        </p:nvCxnSpPr>
        <p:spPr>
          <a:xfrm>
            <a:off x="240632" y="637671"/>
            <a:ext cx="2301232" cy="0"/>
          </a:xfrm>
          <a:prstGeom prst="line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C42DCEE-86B2-483B-8DA2-4977FA0F6146}"/>
              </a:ext>
            </a:extLst>
          </p:cNvPr>
          <p:cNvSpPr txBox="1"/>
          <p:nvPr/>
        </p:nvSpPr>
        <p:spPr>
          <a:xfrm>
            <a:off x="240632" y="209976"/>
            <a:ext cx="23195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Abadi" panose="020B0604020104020204" pitchFamily="34" charset="0"/>
              </a:rPr>
              <a:t>5-1 </a:t>
            </a:r>
            <a:r>
              <a:rPr lang="ko-KR" altLang="en-US" sz="1600" dirty="0" err="1">
                <a:latin typeface="Abadi" panose="020B0604020104020204" pitchFamily="34" charset="0"/>
              </a:rPr>
              <a:t>합성곱</a:t>
            </a:r>
            <a:r>
              <a:rPr lang="ko-KR" altLang="en-US" sz="1600" dirty="0">
                <a:latin typeface="Abadi" panose="020B0604020104020204" pitchFamily="34" charset="0"/>
              </a:rPr>
              <a:t> 신경망 소개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58AD070-E9FC-46DA-BDFA-26C4ED585475}"/>
              </a:ext>
            </a:extLst>
          </p:cNvPr>
          <p:cNvSpPr/>
          <p:nvPr/>
        </p:nvSpPr>
        <p:spPr>
          <a:xfrm flipH="1">
            <a:off x="417490" y="888538"/>
            <a:ext cx="45720" cy="307778"/>
          </a:xfrm>
          <a:prstGeom prst="rect">
            <a:avLst/>
          </a:prstGeom>
          <a:solidFill>
            <a:srgbClr val="434B56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9193AA-C37E-43E1-8D5A-4031D38045C7}"/>
              </a:ext>
            </a:extLst>
          </p:cNvPr>
          <p:cNvSpPr txBox="1"/>
          <p:nvPr/>
        </p:nvSpPr>
        <p:spPr>
          <a:xfrm>
            <a:off x="463210" y="857761"/>
            <a:ext cx="29546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pc="-150" dirty="0" err="1">
                <a:latin typeface="+mn-ea"/>
              </a:rPr>
              <a:t>합성곱</a:t>
            </a:r>
            <a:r>
              <a:rPr lang="ko-KR" altLang="en-US" spc="-150" dirty="0">
                <a:latin typeface="+mn-ea"/>
              </a:rPr>
              <a:t> 신경망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D826686-6C4E-4548-9E4B-EEB64BAE19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163" y="3119056"/>
            <a:ext cx="3324595" cy="248784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1C06173-C59A-49DE-B4A6-26864D8A72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1677" y="3391427"/>
            <a:ext cx="5447954" cy="19431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B11AA90-CBDF-40EB-AF28-3E6A0140D50B}"/>
              </a:ext>
            </a:extLst>
          </p:cNvPr>
          <p:cNvSpPr txBox="1"/>
          <p:nvPr/>
        </p:nvSpPr>
        <p:spPr>
          <a:xfrm>
            <a:off x="1672403" y="1964575"/>
            <a:ext cx="23166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기존의 신경망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2E05454-DF04-4ACA-9648-4FB2A6AA8EAC}"/>
              </a:ext>
            </a:extLst>
          </p:cNvPr>
          <p:cNvSpPr txBox="1"/>
          <p:nvPr/>
        </p:nvSpPr>
        <p:spPr>
          <a:xfrm>
            <a:off x="7737490" y="1964575"/>
            <a:ext cx="23166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/>
              <a:t>합성곱</a:t>
            </a:r>
            <a:r>
              <a:rPr lang="ko-KR" altLang="en-US" sz="2400" dirty="0"/>
              <a:t> 신경망</a:t>
            </a:r>
          </a:p>
        </p:txBody>
      </p:sp>
    </p:spTree>
    <p:extLst>
      <p:ext uri="{BB962C8B-B14F-4D97-AF65-F5344CB8AC3E}">
        <p14:creationId xmlns:p14="http://schemas.microsoft.com/office/powerpoint/2010/main" val="26747184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423B2B6E-654C-40B0-B88F-2DDB8D25446C}"/>
              </a:ext>
            </a:extLst>
          </p:cNvPr>
          <p:cNvSpPr/>
          <p:nvPr/>
        </p:nvSpPr>
        <p:spPr>
          <a:xfrm>
            <a:off x="0" y="0"/>
            <a:ext cx="240632" cy="6858000"/>
          </a:xfrm>
          <a:prstGeom prst="rect">
            <a:avLst/>
          </a:prstGeom>
          <a:solidFill>
            <a:srgbClr val="434B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443E19FE-7A42-466A-9F13-74E26D09578E}"/>
              </a:ext>
            </a:extLst>
          </p:cNvPr>
          <p:cNvCxnSpPr>
            <a:cxnSpLocks/>
          </p:cNvCxnSpPr>
          <p:nvPr/>
        </p:nvCxnSpPr>
        <p:spPr>
          <a:xfrm>
            <a:off x="240632" y="637671"/>
            <a:ext cx="4985709" cy="0"/>
          </a:xfrm>
          <a:prstGeom prst="line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C42DCEE-86B2-483B-8DA2-4977FA0F6146}"/>
              </a:ext>
            </a:extLst>
          </p:cNvPr>
          <p:cNvSpPr txBox="1"/>
          <p:nvPr/>
        </p:nvSpPr>
        <p:spPr>
          <a:xfrm>
            <a:off x="240631" y="209976"/>
            <a:ext cx="51870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Abadi" panose="020B0604020104020204" pitchFamily="34" charset="0"/>
              </a:rPr>
              <a:t>5-3 </a:t>
            </a:r>
            <a:r>
              <a:rPr lang="ko-KR" altLang="en-US" sz="1600" dirty="0">
                <a:latin typeface="Abadi" panose="020B0604020104020204" pitchFamily="34" charset="0"/>
              </a:rPr>
              <a:t>사전 훈련된 </a:t>
            </a:r>
            <a:r>
              <a:rPr lang="ko-KR" altLang="en-US" sz="1600" dirty="0" err="1">
                <a:latin typeface="Abadi" panose="020B0604020104020204" pitchFamily="34" charset="0"/>
              </a:rPr>
              <a:t>컨브넷</a:t>
            </a:r>
            <a:r>
              <a:rPr lang="ko-KR" altLang="en-US" sz="1600" dirty="0">
                <a:latin typeface="Abadi" panose="020B0604020104020204" pitchFamily="34" charset="0"/>
              </a:rPr>
              <a:t> 사용하기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58AD070-E9FC-46DA-BDFA-26C4ED585475}"/>
              </a:ext>
            </a:extLst>
          </p:cNvPr>
          <p:cNvSpPr/>
          <p:nvPr/>
        </p:nvSpPr>
        <p:spPr>
          <a:xfrm flipH="1">
            <a:off x="417490" y="888538"/>
            <a:ext cx="45720" cy="307778"/>
          </a:xfrm>
          <a:prstGeom prst="rect">
            <a:avLst/>
          </a:prstGeom>
          <a:solidFill>
            <a:srgbClr val="434B56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9193AA-C37E-43E1-8D5A-4031D38045C7}"/>
              </a:ext>
            </a:extLst>
          </p:cNvPr>
          <p:cNvSpPr txBox="1"/>
          <p:nvPr/>
        </p:nvSpPr>
        <p:spPr>
          <a:xfrm>
            <a:off x="463210" y="857761"/>
            <a:ext cx="45282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pc="-150" dirty="0">
                <a:latin typeface="+mn-ea"/>
              </a:rPr>
              <a:t>5.3.1 </a:t>
            </a:r>
            <a:r>
              <a:rPr lang="ko-KR" altLang="en-US" spc="-150" dirty="0">
                <a:latin typeface="+mn-ea"/>
              </a:rPr>
              <a:t>특성 추출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E1CD087-0FF3-46EB-A867-74C4345FE8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952" y="2098157"/>
            <a:ext cx="5810250" cy="28765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9465DDB-052B-4479-B141-CE65CF05F802}"/>
              </a:ext>
            </a:extLst>
          </p:cNvPr>
          <p:cNvSpPr txBox="1"/>
          <p:nvPr/>
        </p:nvSpPr>
        <p:spPr>
          <a:xfrm>
            <a:off x="645952" y="1477959"/>
            <a:ext cx="3389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데이터 증식 사용</a:t>
            </a:r>
            <a:r>
              <a:rPr lang="en-US" altLang="ko-KR" dirty="0"/>
              <a:t>X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7FB09E-A538-412B-BCB0-56A0106527B0}"/>
              </a:ext>
            </a:extLst>
          </p:cNvPr>
          <p:cNvSpPr txBox="1"/>
          <p:nvPr/>
        </p:nvSpPr>
        <p:spPr>
          <a:xfrm>
            <a:off x="6861522" y="1728825"/>
            <a:ext cx="3436981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/>
              <a:t>2</a:t>
            </a:r>
            <a:r>
              <a:rPr lang="ko-KR" altLang="en-US" dirty="0"/>
              <a:t>개의</a:t>
            </a:r>
            <a:r>
              <a:rPr lang="en-US" altLang="ko-KR" dirty="0"/>
              <a:t> Dense</a:t>
            </a:r>
            <a:r>
              <a:rPr lang="ko-KR" altLang="en-US" dirty="0"/>
              <a:t>층만 처리하면 됨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6D3EA126-3DDB-4925-9990-1026D4C2398A}"/>
              </a:ext>
            </a:extLst>
          </p:cNvPr>
          <p:cNvCxnSpPr>
            <a:endCxn id="9" idx="1"/>
          </p:cNvCxnSpPr>
          <p:nvPr/>
        </p:nvCxnSpPr>
        <p:spPr>
          <a:xfrm flipV="1">
            <a:off x="3909270" y="1913491"/>
            <a:ext cx="2952252" cy="9723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44574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423B2B6E-654C-40B0-B88F-2DDB8D25446C}"/>
              </a:ext>
            </a:extLst>
          </p:cNvPr>
          <p:cNvSpPr/>
          <p:nvPr/>
        </p:nvSpPr>
        <p:spPr>
          <a:xfrm>
            <a:off x="0" y="0"/>
            <a:ext cx="240632" cy="6858000"/>
          </a:xfrm>
          <a:prstGeom prst="rect">
            <a:avLst/>
          </a:prstGeom>
          <a:solidFill>
            <a:srgbClr val="434B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443E19FE-7A42-466A-9F13-74E26D09578E}"/>
              </a:ext>
            </a:extLst>
          </p:cNvPr>
          <p:cNvCxnSpPr>
            <a:cxnSpLocks/>
          </p:cNvCxnSpPr>
          <p:nvPr/>
        </p:nvCxnSpPr>
        <p:spPr>
          <a:xfrm>
            <a:off x="240632" y="637671"/>
            <a:ext cx="4985709" cy="0"/>
          </a:xfrm>
          <a:prstGeom prst="line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C42DCEE-86B2-483B-8DA2-4977FA0F6146}"/>
              </a:ext>
            </a:extLst>
          </p:cNvPr>
          <p:cNvSpPr txBox="1"/>
          <p:nvPr/>
        </p:nvSpPr>
        <p:spPr>
          <a:xfrm>
            <a:off x="240631" y="209976"/>
            <a:ext cx="51870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Abadi" panose="020B0604020104020204" pitchFamily="34" charset="0"/>
              </a:rPr>
              <a:t>5-3 </a:t>
            </a:r>
            <a:r>
              <a:rPr lang="ko-KR" altLang="en-US" sz="1600" dirty="0">
                <a:latin typeface="Abadi" panose="020B0604020104020204" pitchFamily="34" charset="0"/>
              </a:rPr>
              <a:t>사전 훈련된 </a:t>
            </a:r>
            <a:r>
              <a:rPr lang="ko-KR" altLang="en-US" sz="1600" dirty="0" err="1">
                <a:latin typeface="Abadi" panose="020B0604020104020204" pitchFamily="34" charset="0"/>
              </a:rPr>
              <a:t>컨브넷</a:t>
            </a:r>
            <a:r>
              <a:rPr lang="ko-KR" altLang="en-US" sz="1600" dirty="0">
                <a:latin typeface="Abadi" panose="020B0604020104020204" pitchFamily="34" charset="0"/>
              </a:rPr>
              <a:t> 사용하기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58AD070-E9FC-46DA-BDFA-26C4ED585475}"/>
              </a:ext>
            </a:extLst>
          </p:cNvPr>
          <p:cNvSpPr/>
          <p:nvPr/>
        </p:nvSpPr>
        <p:spPr>
          <a:xfrm flipH="1">
            <a:off x="417490" y="888538"/>
            <a:ext cx="45720" cy="307778"/>
          </a:xfrm>
          <a:prstGeom prst="rect">
            <a:avLst/>
          </a:prstGeom>
          <a:solidFill>
            <a:srgbClr val="434B56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9193AA-C37E-43E1-8D5A-4031D38045C7}"/>
              </a:ext>
            </a:extLst>
          </p:cNvPr>
          <p:cNvSpPr txBox="1"/>
          <p:nvPr/>
        </p:nvSpPr>
        <p:spPr>
          <a:xfrm>
            <a:off x="463210" y="857761"/>
            <a:ext cx="45282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pc="-150" dirty="0">
                <a:latin typeface="+mn-ea"/>
              </a:rPr>
              <a:t>5.3.1 </a:t>
            </a:r>
            <a:r>
              <a:rPr lang="ko-KR" altLang="en-US" spc="-150" dirty="0">
                <a:latin typeface="+mn-ea"/>
              </a:rPr>
              <a:t>특성 추출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6FC3DFA-8668-4054-99F6-DBFFE7A549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141" y="2369765"/>
            <a:ext cx="3990975" cy="2667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3B32291-B42C-488F-A1B1-A987A62B1C90}"/>
              </a:ext>
            </a:extLst>
          </p:cNvPr>
          <p:cNvSpPr txBox="1"/>
          <p:nvPr/>
        </p:nvSpPr>
        <p:spPr>
          <a:xfrm>
            <a:off x="645952" y="1477959"/>
            <a:ext cx="3389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데이터 증식 사용</a:t>
            </a:r>
            <a:r>
              <a:rPr lang="en-US" altLang="ko-KR" dirty="0"/>
              <a:t>X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BF061C5-D4D5-4A9B-83EC-AD86CDBFF8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7676" y="2369765"/>
            <a:ext cx="4029075" cy="264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6544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423B2B6E-654C-40B0-B88F-2DDB8D25446C}"/>
              </a:ext>
            </a:extLst>
          </p:cNvPr>
          <p:cNvSpPr/>
          <p:nvPr/>
        </p:nvSpPr>
        <p:spPr>
          <a:xfrm>
            <a:off x="0" y="0"/>
            <a:ext cx="240632" cy="6858000"/>
          </a:xfrm>
          <a:prstGeom prst="rect">
            <a:avLst/>
          </a:prstGeom>
          <a:solidFill>
            <a:srgbClr val="434B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443E19FE-7A42-466A-9F13-74E26D09578E}"/>
              </a:ext>
            </a:extLst>
          </p:cNvPr>
          <p:cNvCxnSpPr>
            <a:cxnSpLocks/>
          </p:cNvCxnSpPr>
          <p:nvPr/>
        </p:nvCxnSpPr>
        <p:spPr>
          <a:xfrm>
            <a:off x="240632" y="637671"/>
            <a:ext cx="4985709" cy="0"/>
          </a:xfrm>
          <a:prstGeom prst="line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C42DCEE-86B2-483B-8DA2-4977FA0F6146}"/>
              </a:ext>
            </a:extLst>
          </p:cNvPr>
          <p:cNvSpPr txBox="1"/>
          <p:nvPr/>
        </p:nvSpPr>
        <p:spPr>
          <a:xfrm>
            <a:off x="240631" y="209976"/>
            <a:ext cx="51870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Abadi" panose="020B0604020104020204" pitchFamily="34" charset="0"/>
              </a:rPr>
              <a:t>5-3 </a:t>
            </a:r>
            <a:r>
              <a:rPr lang="ko-KR" altLang="en-US" sz="1600" dirty="0">
                <a:latin typeface="Abadi" panose="020B0604020104020204" pitchFamily="34" charset="0"/>
              </a:rPr>
              <a:t>사전 훈련된 </a:t>
            </a:r>
            <a:r>
              <a:rPr lang="ko-KR" altLang="en-US" sz="1600" dirty="0" err="1">
                <a:latin typeface="Abadi" panose="020B0604020104020204" pitchFamily="34" charset="0"/>
              </a:rPr>
              <a:t>컨브넷</a:t>
            </a:r>
            <a:r>
              <a:rPr lang="ko-KR" altLang="en-US" sz="1600" dirty="0">
                <a:latin typeface="Abadi" panose="020B0604020104020204" pitchFamily="34" charset="0"/>
              </a:rPr>
              <a:t> 사용하기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58AD070-E9FC-46DA-BDFA-26C4ED585475}"/>
              </a:ext>
            </a:extLst>
          </p:cNvPr>
          <p:cNvSpPr/>
          <p:nvPr/>
        </p:nvSpPr>
        <p:spPr>
          <a:xfrm flipH="1">
            <a:off x="417490" y="888538"/>
            <a:ext cx="45720" cy="307778"/>
          </a:xfrm>
          <a:prstGeom prst="rect">
            <a:avLst/>
          </a:prstGeom>
          <a:solidFill>
            <a:srgbClr val="434B56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9193AA-C37E-43E1-8D5A-4031D38045C7}"/>
              </a:ext>
            </a:extLst>
          </p:cNvPr>
          <p:cNvSpPr txBox="1"/>
          <p:nvPr/>
        </p:nvSpPr>
        <p:spPr>
          <a:xfrm>
            <a:off x="463210" y="857761"/>
            <a:ext cx="45282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pc="-150" dirty="0">
                <a:latin typeface="+mn-ea"/>
              </a:rPr>
              <a:t>5.3.1 </a:t>
            </a:r>
            <a:r>
              <a:rPr lang="ko-KR" altLang="en-US" spc="-150" dirty="0">
                <a:latin typeface="+mn-ea"/>
              </a:rPr>
              <a:t>특성 추출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5C6919-608E-455D-A489-0006477A0A2C}"/>
              </a:ext>
            </a:extLst>
          </p:cNvPr>
          <p:cNvSpPr txBox="1"/>
          <p:nvPr/>
        </p:nvSpPr>
        <p:spPr>
          <a:xfrm>
            <a:off x="645952" y="1477959"/>
            <a:ext cx="3389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데이터 증식 사용</a:t>
            </a:r>
            <a:r>
              <a:rPr lang="en-US" altLang="ko-KR" dirty="0"/>
              <a:t>O</a:t>
            </a:r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2DFBA4B-A93E-4C27-AC4E-027A0AA13C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952" y="2026945"/>
            <a:ext cx="3686175" cy="149542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62DF337-9E02-4BBE-8E5C-A2711F8C73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952" y="3702024"/>
            <a:ext cx="4029075" cy="189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5844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423B2B6E-654C-40B0-B88F-2DDB8D25446C}"/>
              </a:ext>
            </a:extLst>
          </p:cNvPr>
          <p:cNvSpPr/>
          <p:nvPr/>
        </p:nvSpPr>
        <p:spPr>
          <a:xfrm>
            <a:off x="0" y="0"/>
            <a:ext cx="240632" cy="6858000"/>
          </a:xfrm>
          <a:prstGeom prst="rect">
            <a:avLst/>
          </a:prstGeom>
          <a:solidFill>
            <a:srgbClr val="434B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443E19FE-7A42-466A-9F13-74E26D09578E}"/>
              </a:ext>
            </a:extLst>
          </p:cNvPr>
          <p:cNvCxnSpPr>
            <a:cxnSpLocks/>
          </p:cNvCxnSpPr>
          <p:nvPr/>
        </p:nvCxnSpPr>
        <p:spPr>
          <a:xfrm>
            <a:off x="240632" y="637671"/>
            <a:ext cx="4985709" cy="0"/>
          </a:xfrm>
          <a:prstGeom prst="line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C42DCEE-86B2-483B-8DA2-4977FA0F6146}"/>
              </a:ext>
            </a:extLst>
          </p:cNvPr>
          <p:cNvSpPr txBox="1"/>
          <p:nvPr/>
        </p:nvSpPr>
        <p:spPr>
          <a:xfrm>
            <a:off x="240631" y="209976"/>
            <a:ext cx="51870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Abadi" panose="020B0604020104020204" pitchFamily="34" charset="0"/>
              </a:rPr>
              <a:t>5-3 </a:t>
            </a:r>
            <a:r>
              <a:rPr lang="ko-KR" altLang="en-US" sz="1600" dirty="0">
                <a:latin typeface="Abadi" panose="020B0604020104020204" pitchFamily="34" charset="0"/>
              </a:rPr>
              <a:t>사전 훈련된 </a:t>
            </a:r>
            <a:r>
              <a:rPr lang="ko-KR" altLang="en-US" sz="1600" dirty="0" err="1">
                <a:latin typeface="Abadi" panose="020B0604020104020204" pitchFamily="34" charset="0"/>
              </a:rPr>
              <a:t>컨브넷</a:t>
            </a:r>
            <a:r>
              <a:rPr lang="ko-KR" altLang="en-US" sz="1600" dirty="0">
                <a:latin typeface="Abadi" panose="020B0604020104020204" pitchFamily="34" charset="0"/>
              </a:rPr>
              <a:t> 사용하기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58AD070-E9FC-46DA-BDFA-26C4ED585475}"/>
              </a:ext>
            </a:extLst>
          </p:cNvPr>
          <p:cNvSpPr/>
          <p:nvPr/>
        </p:nvSpPr>
        <p:spPr>
          <a:xfrm flipH="1">
            <a:off x="417490" y="888538"/>
            <a:ext cx="45720" cy="307778"/>
          </a:xfrm>
          <a:prstGeom prst="rect">
            <a:avLst/>
          </a:prstGeom>
          <a:solidFill>
            <a:srgbClr val="434B56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9193AA-C37E-43E1-8D5A-4031D38045C7}"/>
              </a:ext>
            </a:extLst>
          </p:cNvPr>
          <p:cNvSpPr txBox="1"/>
          <p:nvPr/>
        </p:nvSpPr>
        <p:spPr>
          <a:xfrm>
            <a:off x="463210" y="857761"/>
            <a:ext cx="45282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pc="-150" dirty="0">
                <a:latin typeface="+mn-ea"/>
              </a:rPr>
              <a:t>5.3.1 </a:t>
            </a:r>
            <a:r>
              <a:rPr lang="ko-KR" altLang="en-US" spc="-150" dirty="0">
                <a:latin typeface="+mn-ea"/>
              </a:rPr>
              <a:t>특성 추출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5C6919-608E-455D-A489-0006477A0A2C}"/>
              </a:ext>
            </a:extLst>
          </p:cNvPr>
          <p:cNvSpPr txBox="1"/>
          <p:nvPr/>
        </p:nvSpPr>
        <p:spPr>
          <a:xfrm>
            <a:off x="645952" y="1477959"/>
            <a:ext cx="3389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데이터 증식 사용</a:t>
            </a:r>
            <a:r>
              <a:rPr lang="en-US" altLang="ko-KR" dirty="0"/>
              <a:t>O</a:t>
            </a:r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AC45F16-24AD-444D-9EA5-EFA3696F1C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2587" y="1148049"/>
            <a:ext cx="4097725" cy="519957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F0D6D81-73D0-439E-AC56-55D19E5FCA6A}"/>
              </a:ext>
            </a:extLst>
          </p:cNvPr>
          <p:cNvSpPr txBox="1"/>
          <p:nvPr/>
        </p:nvSpPr>
        <p:spPr>
          <a:xfrm>
            <a:off x="7364862" y="1477959"/>
            <a:ext cx="1451967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데이터 증식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7E0D4FE-D905-4D49-9844-B45F38DA488B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4832059" y="1662625"/>
            <a:ext cx="2532803" cy="3171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93881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423B2B6E-654C-40B0-B88F-2DDB8D25446C}"/>
              </a:ext>
            </a:extLst>
          </p:cNvPr>
          <p:cNvSpPr/>
          <p:nvPr/>
        </p:nvSpPr>
        <p:spPr>
          <a:xfrm>
            <a:off x="0" y="0"/>
            <a:ext cx="240632" cy="6858000"/>
          </a:xfrm>
          <a:prstGeom prst="rect">
            <a:avLst/>
          </a:prstGeom>
          <a:solidFill>
            <a:srgbClr val="434B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443E19FE-7A42-466A-9F13-74E26D09578E}"/>
              </a:ext>
            </a:extLst>
          </p:cNvPr>
          <p:cNvCxnSpPr>
            <a:cxnSpLocks/>
          </p:cNvCxnSpPr>
          <p:nvPr/>
        </p:nvCxnSpPr>
        <p:spPr>
          <a:xfrm>
            <a:off x="240632" y="637671"/>
            <a:ext cx="4985709" cy="0"/>
          </a:xfrm>
          <a:prstGeom prst="line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C42DCEE-86B2-483B-8DA2-4977FA0F6146}"/>
              </a:ext>
            </a:extLst>
          </p:cNvPr>
          <p:cNvSpPr txBox="1"/>
          <p:nvPr/>
        </p:nvSpPr>
        <p:spPr>
          <a:xfrm>
            <a:off x="240631" y="209976"/>
            <a:ext cx="51870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Abadi" panose="020B0604020104020204" pitchFamily="34" charset="0"/>
              </a:rPr>
              <a:t>5-3 </a:t>
            </a:r>
            <a:r>
              <a:rPr lang="ko-KR" altLang="en-US" sz="1600" dirty="0">
                <a:latin typeface="Abadi" panose="020B0604020104020204" pitchFamily="34" charset="0"/>
              </a:rPr>
              <a:t>사전 훈련된 </a:t>
            </a:r>
            <a:r>
              <a:rPr lang="ko-KR" altLang="en-US" sz="1600" dirty="0" err="1">
                <a:latin typeface="Abadi" panose="020B0604020104020204" pitchFamily="34" charset="0"/>
              </a:rPr>
              <a:t>컨브넷</a:t>
            </a:r>
            <a:r>
              <a:rPr lang="ko-KR" altLang="en-US" sz="1600" dirty="0">
                <a:latin typeface="Abadi" panose="020B0604020104020204" pitchFamily="34" charset="0"/>
              </a:rPr>
              <a:t> 사용하기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58AD070-E9FC-46DA-BDFA-26C4ED585475}"/>
              </a:ext>
            </a:extLst>
          </p:cNvPr>
          <p:cNvSpPr/>
          <p:nvPr/>
        </p:nvSpPr>
        <p:spPr>
          <a:xfrm flipH="1">
            <a:off x="417490" y="888538"/>
            <a:ext cx="45720" cy="307778"/>
          </a:xfrm>
          <a:prstGeom prst="rect">
            <a:avLst/>
          </a:prstGeom>
          <a:solidFill>
            <a:srgbClr val="434B56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9193AA-C37E-43E1-8D5A-4031D38045C7}"/>
              </a:ext>
            </a:extLst>
          </p:cNvPr>
          <p:cNvSpPr txBox="1"/>
          <p:nvPr/>
        </p:nvSpPr>
        <p:spPr>
          <a:xfrm>
            <a:off x="463210" y="857761"/>
            <a:ext cx="45282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pc="-150" dirty="0">
                <a:latin typeface="+mn-ea"/>
              </a:rPr>
              <a:t>5.3.1 </a:t>
            </a:r>
            <a:r>
              <a:rPr lang="ko-KR" altLang="en-US" spc="-150" dirty="0">
                <a:latin typeface="+mn-ea"/>
              </a:rPr>
              <a:t>특성 추출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5C6919-608E-455D-A489-0006477A0A2C}"/>
              </a:ext>
            </a:extLst>
          </p:cNvPr>
          <p:cNvSpPr txBox="1"/>
          <p:nvPr/>
        </p:nvSpPr>
        <p:spPr>
          <a:xfrm>
            <a:off x="645952" y="1477959"/>
            <a:ext cx="3389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데이터 증식 사용</a:t>
            </a:r>
            <a:r>
              <a:rPr lang="en-US" altLang="ko-KR" dirty="0"/>
              <a:t>O</a:t>
            </a:r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92F182A-E52E-40C0-A917-D88105FFB2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7676" y="1908652"/>
            <a:ext cx="3278121" cy="212069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7766E54-61E7-4A14-8B49-253867F2B4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3917" y="4418691"/>
            <a:ext cx="3239636" cy="205349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E15580C-591C-4B96-8AD3-564427113A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8351" y="1970014"/>
            <a:ext cx="2989827" cy="199797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EC3051D-57A8-49A1-A871-97F36070A7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66161" y="4380879"/>
            <a:ext cx="3239636" cy="2129122"/>
          </a:xfrm>
          <a:prstGeom prst="rect">
            <a:avLst/>
          </a:prstGeom>
        </p:spPr>
      </p:pic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1C7F2174-2853-4113-BF84-5B01E65832C3}"/>
              </a:ext>
            </a:extLst>
          </p:cNvPr>
          <p:cNvCxnSpPr>
            <a:stCxn id="10" idx="3"/>
            <a:endCxn id="2" idx="1"/>
          </p:cNvCxnSpPr>
          <p:nvPr/>
        </p:nvCxnSpPr>
        <p:spPr>
          <a:xfrm flipV="1">
            <a:off x="4208178" y="2969001"/>
            <a:ext cx="121949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DA6567D9-7258-4475-813B-A3EC81EA98D1}"/>
              </a:ext>
            </a:extLst>
          </p:cNvPr>
          <p:cNvCxnSpPr/>
          <p:nvPr/>
        </p:nvCxnSpPr>
        <p:spPr>
          <a:xfrm flipV="1">
            <a:off x="4208178" y="5477932"/>
            <a:ext cx="121949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7966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423B2B6E-654C-40B0-B88F-2DDB8D25446C}"/>
              </a:ext>
            </a:extLst>
          </p:cNvPr>
          <p:cNvSpPr/>
          <p:nvPr/>
        </p:nvSpPr>
        <p:spPr>
          <a:xfrm>
            <a:off x="0" y="0"/>
            <a:ext cx="240632" cy="6858000"/>
          </a:xfrm>
          <a:prstGeom prst="rect">
            <a:avLst/>
          </a:prstGeom>
          <a:solidFill>
            <a:srgbClr val="434B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443E19FE-7A42-466A-9F13-74E26D09578E}"/>
              </a:ext>
            </a:extLst>
          </p:cNvPr>
          <p:cNvCxnSpPr>
            <a:cxnSpLocks/>
          </p:cNvCxnSpPr>
          <p:nvPr/>
        </p:nvCxnSpPr>
        <p:spPr>
          <a:xfrm>
            <a:off x="240632" y="637671"/>
            <a:ext cx="4985709" cy="0"/>
          </a:xfrm>
          <a:prstGeom prst="line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C42DCEE-86B2-483B-8DA2-4977FA0F6146}"/>
              </a:ext>
            </a:extLst>
          </p:cNvPr>
          <p:cNvSpPr txBox="1"/>
          <p:nvPr/>
        </p:nvSpPr>
        <p:spPr>
          <a:xfrm>
            <a:off x="240631" y="209976"/>
            <a:ext cx="51870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Abadi" panose="020B0604020104020204" pitchFamily="34" charset="0"/>
              </a:rPr>
              <a:t>5-3 </a:t>
            </a:r>
            <a:r>
              <a:rPr lang="ko-KR" altLang="en-US" sz="1600" dirty="0">
                <a:latin typeface="Abadi" panose="020B0604020104020204" pitchFamily="34" charset="0"/>
              </a:rPr>
              <a:t>사전 훈련된 </a:t>
            </a:r>
            <a:r>
              <a:rPr lang="ko-KR" altLang="en-US" sz="1600" dirty="0" err="1">
                <a:latin typeface="Abadi" panose="020B0604020104020204" pitchFamily="34" charset="0"/>
              </a:rPr>
              <a:t>컨브넷</a:t>
            </a:r>
            <a:r>
              <a:rPr lang="ko-KR" altLang="en-US" sz="1600" dirty="0">
                <a:latin typeface="Abadi" panose="020B0604020104020204" pitchFamily="34" charset="0"/>
              </a:rPr>
              <a:t> 사용하기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58AD070-E9FC-46DA-BDFA-26C4ED585475}"/>
              </a:ext>
            </a:extLst>
          </p:cNvPr>
          <p:cNvSpPr/>
          <p:nvPr/>
        </p:nvSpPr>
        <p:spPr>
          <a:xfrm flipH="1">
            <a:off x="417490" y="888538"/>
            <a:ext cx="45720" cy="307778"/>
          </a:xfrm>
          <a:prstGeom prst="rect">
            <a:avLst/>
          </a:prstGeom>
          <a:solidFill>
            <a:srgbClr val="434B56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9193AA-C37E-43E1-8D5A-4031D38045C7}"/>
              </a:ext>
            </a:extLst>
          </p:cNvPr>
          <p:cNvSpPr txBox="1"/>
          <p:nvPr/>
        </p:nvSpPr>
        <p:spPr>
          <a:xfrm>
            <a:off x="463210" y="857761"/>
            <a:ext cx="45282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pc="-150" dirty="0">
                <a:latin typeface="+mn-ea"/>
              </a:rPr>
              <a:t>5.3.2 </a:t>
            </a:r>
            <a:r>
              <a:rPr lang="ko-KR" altLang="en-US" spc="-150" dirty="0">
                <a:latin typeface="+mn-ea"/>
              </a:rPr>
              <a:t>미세조정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E8A8B80-2471-4D50-9AC1-6AABCB8DFE28}"/>
              </a:ext>
            </a:extLst>
          </p:cNvPr>
          <p:cNvSpPr txBox="1"/>
          <p:nvPr/>
        </p:nvSpPr>
        <p:spPr>
          <a:xfrm>
            <a:off x="788565" y="1669409"/>
            <a:ext cx="98067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미세조정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특성 추출에 사용했던 동결 모델의 상위 층 몇 개를 동결에서 해제하고 모델에 새로 추가한 층과 함께 훈련하는 것</a:t>
            </a:r>
            <a:endParaRPr lang="en-US" altLang="ko-KR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E4C9B8F-C431-428B-B805-B59F123600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3991" y="3059816"/>
            <a:ext cx="4252350" cy="3453984"/>
          </a:xfrm>
          <a:prstGeom prst="rect">
            <a:avLst/>
          </a:prstGeom>
          <a:ln w="57150"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255990492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423B2B6E-654C-40B0-B88F-2DDB8D25446C}"/>
              </a:ext>
            </a:extLst>
          </p:cNvPr>
          <p:cNvSpPr/>
          <p:nvPr/>
        </p:nvSpPr>
        <p:spPr>
          <a:xfrm>
            <a:off x="0" y="0"/>
            <a:ext cx="240632" cy="6858000"/>
          </a:xfrm>
          <a:prstGeom prst="rect">
            <a:avLst/>
          </a:prstGeom>
          <a:solidFill>
            <a:srgbClr val="434B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443E19FE-7A42-466A-9F13-74E26D09578E}"/>
              </a:ext>
            </a:extLst>
          </p:cNvPr>
          <p:cNvCxnSpPr>
            <a:cxnSpLocks/>
          </p:cNvCxnSpPr>
          <p:nvPr/>
        </p:nvCxnSpPr>
        <p:spPr>
          <a:xfrm>
            <a:off x="240632" y="637671"/>
            <a:ext cx="4985709" cy="0"/>
          </a:xfrm>
          <a:prstGeom prst="line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C42DCEE-86B2-483B-8DA2-4977FA0F6146}"/>
              </a:ext>
            </a:extLst>
          </p:cNvPr>
          <p:cNvSpPr txBox="1"/>
          <p:nvPr/>
        </p:nvSpPr>
        <p:spPr>
          <a:xfrm>
            <a:off x="240631" y="209976"/>
            <a:ext cx="51870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Abadi" panose="020B0604020104020204" pitchFamily="34" charset="0"/>
              </a:rPr>
              <a:t>5-3 </a:t>
            </a:r>
            <a:r>
              <a:rPr lang="ko-KR" altLang="en-US" sz="1600" dirty="0">
                <a:latin typeface="Abadi" panose="020B0604020104020204" pitchFamily="34" charset="0"/>
              </a:rPr>
              <a:t>사전 훈련된 </a:t>
            </a:r>
            <a:r>
              <a:rPr lang="ko-KR" altLang="en-US" sz="1600" dirty="0" err="1">
                <a:latin typeface="Abadi" panose="020B0604020104020204" pitchFamily="34" charset="0"/>
              </a:rPr>
              <a:t>컨브넷</a:t>
            </a:r>
            <a:r>
              <a:rPr lang="ko-KR" altLang="en-US" sz="1600" dirty="0">
                <a:latin typeface="Abadi" panose="020B0604020104020204" pitchFamily="34" charset="0"/>
              </a:rPr>
              <a:t> 사용하기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58AD070-E9FC-46DA-BDFA-26C4ED585475}"/>
              </a:ext>
            </a:extLst>
          </p:cNvPr>
          <p:cNvSpPr/>
          <p:nvPr/>
        </p:nvSpPr>
        <p:spPr>
          <a:xfrm flipH="1">
            <a:off x="417490" y="888538"/>
            <a:ext cx="45720" cy="307778"/>
          </a:xfrm>
          <a:prstGeom prst="rect">
            <a:avLst/>
          </a:prstGeom>
          <a:solidFill>
            <a:srgbClr val="434B56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9193AA-C37E-43E1-8D5A-4031D38045C7}"/>
              </a:ext>
            </a:extLst>
          </p:cNvPr>
          <p:cNvSpPr txBox="1"/>
          <p:nvPr/>
        </p:nvSpPr>
        <p:spPr>
          <a:xfrm>
            <a:off x="463210" y="857761"/>
            <a:ext cx="45282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pc="-150" dirty="0">
                <a:latin typeface="+mn-ea"/>
              </a:rPr>
              <a:t>5.3.2 </a:t>
            </a:r>
            <a:r>
              <a:rPr lang="ko-KR" altLang="en-US" spc="-150" dirty="0">
                <a:latin typeface="+mn-ea"/>
              </a:rPr>
              <a:t>미세조정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FEA9375-8F93-4255-9A79-FDF1DA25FE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312" y="1511547"/>
            <a:ext cx="3028950" cy="183832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84CABBB-A022-4413-8EBF-02439C7D09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312" y="3527178"/>
            <a:ext cx="4105275" cy="181927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5C83B42-7A74-423F-9787-C5A7E9B8A449}"/>
              </a:ext>
            </a:extLst>
          </p:cNvPr>
          <p:cNvSpPr txBox="1"/>
          <p:nvPr/>
        </p:nvSpPr>
        <p:spPr>
          <a:xfrm>
            <a:off x="5427675" y="1784378"/>
            <a:ext cx="4924339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/>
              <a:t>block5_conv1</a:t>
            </a:r>
            <a:r>
              <a:rPr lang="ko-KR" altLang="en-US" dirty="0"/>
              <a:t> 이후의 층들은 모두 동결 해제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B257963E-880B-4290-A9FE-997C077B01B5}"/>
              </a:ext>
            </a:extLst>
          </p:cNvPr>
          <p:cNvCxnSpPr>
            <a:cxnSpLocks/>
            <a:stCxn id="2" idx="3"/>
            <a:endCxn id="11" idx="1"/>
          </p:cNvCxnSpPr>
          <p:nvPr/>
        </p:nvCxnSpPr>
        <p:spPr>
          <a:xfrm flipV="1">
            <a:off x="3810262" y="1969044"/>
            <a:ext cx="1617413" cy="4616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85B7AF1-D5EB-47E4-B3B7-B07F7564F8B1}"/>
              </a:ext>
            </a:extLst>
          </p:cNvPr>
          <p:cNvSpPr txBox="1"/>
          <p:nvPr/>
        </p:nvSpPr>
        <p:spPr>
          <a:xfrm>
            <a:off x="5714299" y="3589409"/>
            <a:ext cx="4924339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학습률을</a:t>
            </a:r>
            <a:r>
              <a:rPr lang="ko-KR" altLang="en-US" dirty="0"/>
              <a:t> 낮게 설정해 가중치를 조금씩 수정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95DB0AC-C552-4042-869C-B2F955F1FCEA}"/>
              </a:ext>
            </a:extLst>
          </p:cNvPr>
          <p:cNvCxnSpPr>
            <a:endCxn id="14" idx="1"/>
          </p:cNvCxnSpPr>
          <p:nvPr/>
        </p:nvCxnSpPr>
        <p:spPr>
          <a:xfrm flipV="1">
            <a:off x="4618968" y="3774075"/>
            <a:ext cx="1095331" cy="429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79935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423B2B6E-654C-40B0-B88F-2DDB8D25446C}"/>
              </a:ext>
            </a:extLst>
          </p:cNvPr>
          <p:cNvSpPr/>
          <p:nvPr/>
        </p:nvSpPr>
        <p:spPr>
          <a:xfrm>
            <a:off x="0" y="0"/>
            <a:ext cx="240632" cy="6858000"/>
          </a:xfrm>
          <a:prstGeom prst="rect">
            <a:avLst/>
          </a:prstGeom>
          <a:solidFill>
            <a:srgbClr val="434B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443E19FE-7A42-466A-9F13-74E26D09578E}"/>
              </a:ext>
            </a:extLst>
          </p:cNvPr>
          <p:cNvCxnSpPr>
            <a:cxnSpLocks/>
          </p:cNvCxnSpPr>
          <p:nvPr/>
        </p:nvCxnSpPr>
        <p:spPr>
          <a:xfrm>
            <a:off x="240632" y="637671"/>
            <a:ext cx="4985709" cy="0"/>
          </a:xfrm>
          <a:prstGeom prst="line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C42DCEE-86B2-483B-8DA2-4977FA0F6146}"/>
              </a:ext>
            </a:extLst>
          </p:cNvPr>
          <p:cNvSpPr txBox="1"/>
          <p:nvPr/>
        </p:nvSpPr>
        <p:spPr>
          <a:xfrm>
            <a:off x="240631" y="209976"/>
            <a:ext cx="51870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Abadi" panose="020B0604020104020204" pitchFamily="34" charset="0"/>
              </a:rPr>
              <a:t>5-3 </a:t>
            </a:r>
            <a:r>
              <a:rPr lang="ko-KR" altLang="en-US" sz="1600" dirty="0">
                <a:latin typeface="Abadi" panose="020B0604020104020204" pitchFamily="34" charset="0"/>
              </a:rPr>
              <a:t>사전 훈련된 </a:t>
            </a:r>
            <a:r>
              <a:rPr lang="ko-KR" altLang="en-US" sz="1600" dirty="0" err="1">
                <a:latin typeface="Abadi" panose="020B0604020104020204" pitchFamily="34" charset="0"/>
              </a:rPr>
              <a:t>컨브넷</a:t>
            </a:r>
            <a:r>
              <a:rPr lang="ko-KR" altLang="en-US" sz="1600" dirty="0">
                <a:latin typeface="Abadi" panose="020B0604020104020204" pitchFamily="34" charset="0"/>
              </a:rPr>
              <a:t> 사용하기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58AD070-E9FC-46DA-BDFA-26C4ED585475}"/>
              </a:ext>
            </a:extLst>
          </p:cNvPr>
          <p:cNvSpPr/>
          <p:nvPr/>
        </p:nvSpPr>
        <p:spPr>
          <a:xfrm flipH="1">
            <a:off x="417490" y="888538"/>
            <a:ext cx="45720" cy="307778"/>
          </a:xfrm>
          <a:prstGeom prst="rect">
            <a:avLst/>
          </a:prstGeom>
          <a:solidFill>
            <a:srgbClr val="434B56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9193AA-C37E-43E1-8D5A-4031D38045C7}"/>
              </a:ext>
            </a:extLst>
          </p:cNvPr>
          <p:cNvSpPr txBox="1"/>
          <p:nvPr/>
        </p:nvSpPr>
        <p:spPr>
          <a:xfrm>
            <a:off x="463210" y="857761"/>
            <a:ext cx="45282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pc="-150" dirty="0">
                <a:latin typeface="+mn-ea"/>
              </a:rPr>
              <a:t>5.3.2 </a:t>
            </a:r>
            <a:r>
              <a:rPr lang="ko-KR" altLang="en-US" spc="-150" dirty="0">
                <a:latin typeface="+mn-ea"/>
              </a:rPr>
              <a:t>미세조정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B5408B2-CDD3-4ED3-9FE4-7F63CFC3FB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275" y="1667880"/>
            <a:ext cx="4067175" cy="273367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C543D2C-405A-483E-8083-91CA11E9F0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7438" y="1591680"/>
            <a:ext cx="4000500" cy="280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2975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423B2B6E-654C-40B0-B88F-2DDB8D25446C}"/>
              </a:ext>
            </a:extLst>
          </p:cNvPr>
          <p:cNvSpPr/>
          <p:nvPr/>
        </p:nvSpPr>
        <p:spPr>
          <a:xfrm>
            <a:off x="0" y="0"/>
            <a:ext cx="240632" cy="6858000"/>
          </a:xfrm>
          <a:prstGeom prst="rect">
            <a:avLst/>
          </a:prstGeom>
          <a:solidFill>
            <a:srgbClr val="434B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443E19FE-7A42-466A-9F13-74E26D09578E}"/>
              </a:ext>
            </a:extLst>
          </p:cNvPr>
          <p:cNvCxnSpPr>
            <a:cxnSpLocks/>
          </p:cNvCxnSpPr>
          <p:nvPr/>
        </p:nvCxnSpPr>
        <p:spPr>
          <a:xfrm>
            <a:off x="240632" y="637671"/>
            <a:ext cx="4985709" cy="0"/>
          </a:xfrm>
          <a:prstGeom prst="line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C42DCEE-86B2-483B-8DA2-4977FA0F6146}"/>
              </a:ext>
            </a:extLst>
          </p:cNvPr>
          <p:cNvSpPr txBox="1"/>
          <p:nvPr/>
        </p:nvSpPr>
        <p:spPr>
          <a:xfrm>
            <a:off x="240631" y="209976"/>
            <a:ext cx="51870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Abadi" panose="020B0604020104020204" pitchFamily="34" charset="0"/>
              </a:rPr>
              <a:t>5-3 </a:t>
            </a:r>
            <a:r>
              <a:rPr lang="ko-KR" altLang="en-US" sz="1600" dirty="0">
                <a:latin typeface="Abadi" panose="020B0604020104020204" pitchFamily="34" charset="0"/>
              </a:rPr>
              <a:t>사전 훈련된 </a:t>
            </a:r>
            <a:r>
              <a:rPr lang="ko-KR" altLang="en-US" sz="1600" dirty="0" err="1">
                <a:latin typeface="Abadi" panose="020B0604020104020204" pitchFamily="34" charset="0"/>
              </a:rPr>
              <a:t>컨브넷</a:t>
            </a:r>
            <a:r>
              <a:rPr lang="ko-KR" altLang="en-US" sz="1600" dirty="0">
                <a:latin typeface="Abadi" panose="020B0604020104020204" pitchFamily="34" charset="0"/>
              </a:rPr>
              <a:t> 사용하기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58AD070-E9FC-46DA-BDFA-26C4ED585475}"/>
              </a:ext>
            </a:extLst>
          </p:cNvPr>
          <p:cNvSpPr/>
          <p:nvPr/>
        </p:nvSpPr>
        <p:spPr>
          <a:xfrm flipH="1">
            <a:off x="417490" y="888538"/>
            <a:ext cx="45720" cy="307778"/>
          </a:xfrm>
          <a:prstGeom prst="rect">
            <a:avLst/>
          </a:prstGeom>
          <a:solidFill>
            <a:srgbClr val="434B56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9193AA-C37E-43E1-8D5A-4031D38045C7}"/>
              </a:ext>
            </a:extLst>
          </p:cNvPr>
          <p:cNvSpPr txBox="1"/>
          <p:nvPr/>
        </p:nvSpPr>
        <p:spPr>
          <a:xfrm>
            <a:off x="463210" y="857761"/>
            <a:ext cx="45282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pc="-150" dirty="0">
                <a:latin typeface="+mn-ea"/>
              </a:rPr>
              <a:t>5.3.2 </a:t>
            </a:r>
            <a:r>
              <a:rPr lang="ko-KR" altLang="en-US" spc="-150" dirty="0">
                <a:latin typeface="+mn-ea"/>
              </a:rPr>
              <a:t>미세조정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9BFC677-AC65-4348-AD88-1A818E6581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359" y="1746282"/>
            <a:ext cx="4955641" cy="425395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018287C-391E-43F0-9A8E-2AB2AF2E4C96}"/>
              </a:ext>
            </a:extLst>
          </p:cNvPr>
          <p:cNvSpPr txBox="1"/>
          <p:nvPr/>
        </p:nvSpPr>
        <p:spPr>
          <a:xfrm>
            <a:off x="6199462" y="1011650"/>
            <a:ext cx="5712905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지수 이동 평균으로 정확도와 </a:t>
            </a:r>
            <a:r>
              <a:rPr lang="ko-KR" altLang="en-US" dirty="0" err="1"/>
              <a:t>손실값을</a:t>
            </a:r>
            <a:r>
              <a:rPr lang="ko-KR" altLang="en-US" dirty="0"/>
              <a:t> 부드럽게 표현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6BD004-1E70-408D-A661-C18D24D93D4F}"/>
              </a:ext>
            </a:extLst>
          </p:cNvPr>
          <p:cNvCxnSpPr>
            <a:endCxn id="8" idx="1"/>
          </p:cNvCxnSpPr>
          <p:nvPr/>
        </p:nvCxnSpPr>
        <p:spPr>
          <a:xfrm flipV="1">
            <a:off x="2290194" y="1196316"/>
            <a:ext cx="3909268" cy="6157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63C540CC-38D3-4013-BFC5-A78EDC240DA1}"/>
              </a:ext>
            </a:extLst>
          </p:cNvPr>
          <p:cNvCxnSpPr/>
          <p:nvPr/>
        </p:nvCxnSpPr>
        <p:spPr>
          <a:xfrm>
            <a:off x="3481431" y="1988191"/>
            <a:ext cx="2718031" cy="1593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66F4CCB-48E7-42E9-AE5D-D6EAAAA06866}"/>
              </a:ext>
            </a:extLst>
          </p:cNvPr>
          <p:cNvSpPr txBox="1"/>
          <p:nvPr/>
        </p:nvSpPr>
        <p:spPr>
          <a:xfrm>
            <a:off x="6199462" y="1988191"/>
            <a:ext cx="1686189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err="1"/>
              <a:t>이전값의</a:t>
            </a:r>
            <a:r>
              <a:rPr lang="ko-KR" altLang="en-US" dirty="0"/>
              <a:t> 비율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0F070756-6B52-43A8-9E5E-137E3BF7BBC9}"/>
              </a:ext>
            </a:extLst>
          </p:cNvPr>
          <p:cNvCxnSpPr/>
          <p:nvPr/>
        </p:nvCxnSpPr>
        <p:spPr>
          <a:xfrm>
            <a:off x="5998128" y="2684477"/>
            <a:ext cx="729843" cy="922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90956FB-CBCE-4E6E-A519-05CA342905F7}"/>
              </a:ext>
            </a:extLst>
          </p:cNvPr>
          <p:cNvSpPr txBox="1"/>
          <p:nvPr/>
        </p:nvSpPr>
        <p:spPr>
          <a:xfrm>
            <a:off x="6727971" y="2596798"/>
            <a:ext cx="3414319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이전값</a:t>
            </a:r>
            <a:r>
              <a:rPr lang="ko-KR" altLang="en-US" dirty="0"/>
              <a:t> </a:t>
            </a:r>
            <a:r>
              <a:rPr lang="en-US" altLang="ko-KR" dirty="0"/>
              <a:t>: 80%  </a:t>
            </a:r>
            <a:r>
              <a:rPr lang="ko-KR" altLang="en-US" dirty="0" err="1"/>
              <a:t>새로운값</a:t>
            </a:r>
            <a:r>
              <a:rPr lang="ko-KR" altLang="en-US" dirty="0"/>
              <a:t> </a:t>
            </a:r>
            <a:r>
              <a:rPr lang="en-US" altLang="ko-KR" dirty="0"/>
              <a:t>: 20%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7361534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423B2B6E-654C-40B0-B88F-2DDB8D25446C}"/>
              </a:ext>
            </a:extLst>
          </p:cNvPr>
          <p:cNvSpPr/>
          <p:nvPr/>
        </p:nvSpPr>
        <p:spPr>
          <a:xfrm>
            <a:off x="0" y="0"/>
            <a:ext cx="240632" cy="6858000"/>
          </a:xfrm>
          <a:prstGeom prst="rect">
            <a:avLst/>
          </a:prstGeom>
          <a:solidFill>
            <a:srgbClr val="434B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443E19FE-7A42-466A-9F13-74E26D09578E}"/>
              </a:ext>
            </a:extLst>
          </p:cNvPr>
          <p:cNvCxnSpPr>
            <a:cxnSpLocks/>
          </p:cNvCxnSpPr>
          <p:nvPr/>
        </p:nvCxnSpPr>
        <p:spPr>
          <a:xfrm>
            <a:off x="240632" y="637671"/>
            <a:ext cx="4985709" cy="0"/>
          </a:xfrm>
          <a:prstGeom prst="line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C42DCEE-86B2-483B-8DA2-4977FA0F6146}"/>
              </a:ext>
            </a:extLst>
          </p:cNvPr>
          <p:cNvSpPr txBox="1"/>
          <p:nvPr/>
        </p:nvSpPr>
        <p:spPr>
          <a:xfrm>
            <a:off x="240631" y="209976"/>
            <a:ext cx="51870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Abadi" panose="020B0604020104020204" pitchFamily="34" charset="0"/>
              </a:rPr>
              <a:t>5-3 </a:t>
            </a:r>
            <a:r>
              <a:rPr lang="ko-KR" altLang="en-US" sz="1600" dirty="0">
                <a:latin typeface="Abadi" panose="020B0604020104020204" pitchFamily="34" charset="0"/>
              </a:rPr>
              <a:t>사전 훈련된 </a:t>
            </a:r>
            <a:r>
              <a:rPr lang="ko-KR" altLang="en-US" sz="1600" dirty="0" err="1">
                <a:latin typeface="Abadi" panose="020B0604020104020204" pitchFamily="34" charset="0"/>
              </a:rPr>
              <a:t>컨브넷</a:t>
            </a:r>
            <a:r>
              <a:rPr lang="ko-KR" altLang="en-US" sz="1600" dirty="0">
                <a:latin typeface="Abadi" panose="020B0604020104020204" pitchFamily="34" charset="0"/>
              </a:rPr>
              <a:t> 사용하기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58AD070-E9FC-46DA-BDFA-26C4ED585475}"/>
              </a:ext>
            </a:extLst>
          </p:cNvPr>
          <p:cNvSpPr/>
          <p:nvPr/>
        </p:nvSpPr>
        <p:spPr>
          <a:xfrm flipH="1">
            <a:off x="417490" y="888538"/>
            <a:ext cx="45720" cy="307778"/>
          </a:xfrm>
          <a:prstGeom prst="rect">
            <a:avLst/>
          </a:prstGeom>
          <a:solidFill>
            <a:srgbClr val="434B56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9193AA-C37E-43E1-8D5A-4031D38045C7}"/>
              </a:ext>
            </a:extLst>
          </p:cNvPr>
          <p:cNvSpPr txBox="1"/>
          <p:nvPr/>
        </p:nvSpPr>
        <p:spPr>
          <a:xfrm>
            <a:off x="463210" y="857761"/>
            <a:ext cx="45282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pc="-150" dirty="0">
                <a:latin typeface="+mn-ea"/>
              </a:rPr>
              <a:t>5.3.2 </a:t>
            </a:r>
            <a:r>
              <a:rPr lang="ko-KR" altLang="en-US" spc="-150" dirty="0">
                <a:latin typeface="+mn-ea"/>
              </a:rPr>
              <a:t>미세조정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2B1F110-D524-4E42-A08B-ED1808A772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6118" y="1356715"/>
            <a:ext cx="3517391" cy="223981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D1891E8A-F017-430C-8835-EAAA41141D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6474" y="3929330"/>
            <a:ext cx="3267035" cy="223981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07AD2C2-793B-4CCB-91EB-C06F58B944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8294" y="1294546"/>
            <a:ext cx="3517391" cy="236414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715021F-065A-49A3-BBA6-47A2738586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7638" y="3829899"/>
            <a:ext cx="3418047" cy="2400771"/>
          </a:xfrm>
          <a:prstGeom prst="rect">
            <a:avLst/>
          </a:prstGeom>
        </p:spPr>
      </p:pic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65554E49-0100-4E44-8226-FCD007DFEE2F}"/>
              </a:ext>
            </a:extLst>
          </p:cNvPr>
          <p:cNvCxnSpPr>
            <a:cxnSpLocks/>
          </p:cNvCxnSpPr>
          <p:nvPr/>
        </p:nvCxnSpPr>
        <p:spPr>
          <a:xfrm>
            <a:off x="5427676" y="2503655"/>
            <a:ext cx="9804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B6580790-15E1-43C6-A03C-FDF36BEEEEB4}"/>
              </a:ext>
            </a:extLst>
          </p:cNvPr>
          <p:cNvCxnSpPr>
            <a:cxnSpLocks/>
          </p:cNvCxnSpPr>
          <p:nvPr/>
        </p:nvCxnSpPr>
        <p:spPr>
          <a:xfrm>
            <a:off x="5427676" y="5030285"/>
            <a:ext cx="1091893" cy="189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66624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423B2B6E-654C-40B0-B88F-2DDB8D25446C}"/>
              </a:ext>
            </a:extLst>
          </p:cNvPr>
          <p:cNvSpPr/>
          <p:nvPr/>
        </p:nvSpPr>
        <p:spPr>
          <a:xfrm>
            <a:off x="0" y="0"/>
            <a:ext cx="240632" cy="6858000"/>
          </a:xfrm>
          <a:prstGeom prst="rect">
            <a:avLst/>
          </a:prstGeom>
          <a:solidFill>
            <a:srgbClr val="434B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443E19FE-7A42-466A-9F13-74E26D09578E}"/>
              </a:ext>
            </a:extLst>
          </p:cNvPr>
          <p:cNvCxnSpPr>
            <a:cxnSpLocks/>
          </p:cNvCxnSpPr>
          <p:nvPr/>
        </p:nvCxnSpPr>
        <p:spPr>
          <a:xfrm>
            <a:off x="240632" y="637671"/>
            <a:ext cx="2301232" cy="0"/>
          </a:xfrm>
          <a:prstGeom prst="line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C42DCEE-86B2-483B-8DA2-4977FA0F6146}"/>
              </a:ext>
            </a:extLst>
          </p:cNvPr>
          <p:cNvSpPr txBox="1"/>
          <p:nvPr/>
        </p:nvSpPr>
        <p:spPr>
          <a:xfrm>
            <a:off x="240632" y="209976"/>
            <a:ext cx="23195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Abadi" panose="020B0604020104020204" pitchFamily="34" charset="0"/>
              </a:rPr>
              <a:t>5-1 </a:t>
            </a:r>
            <a:r>
              <a:rPr lang="ko-KR" altLang="en-US" sz="1600" dirty="0" err="1">
                <a:latin typeface="Abadi" panose="020B0604020104020204" pitchFamily="34" charset="0"/>
              </a:rPr>
              <a:t>합성곱</a:t>
            </a:r>
            <a:r>
              <a:rPr lang="ko-KR" altLang="en-US" sz="1600" dirty="0">
                <a:latin typeface="Abadi" panose="020B0604020104020204" pitchFamily="34" charset="0"/>
              </a:rPr>
              <a:t> 신경망 소개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C89DC7C-DA3B-40F3-844D-49F8A58DEF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1248" y="3081461"/>
            <a:ext cx="3513716" cy="308905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70A19F7-A1A9-45CE-9400-E62BA4B1DEAB}"/>
              </a:ext>
            </a:extLst>
          </p:cNvPr>
          <p:cNvSpPr txBox="1"/>
          <p:nvPr/>
        </p:nvSpPr>
        <p:spPr>
          <a:xfrm>
            <a:off x="2441196" y="2349726"/>
            <a:ext cx="15771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전역패턴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CD0D97-AC5C-449E-B235-1DA41E3D2A70}"/>
              </a:ext>
            </a:extLst>
          </p:cNvPr>
          <p:cNvSpPr txBox="1"/>
          <p:nvPr/>
        </p:nvSpPr>
        <p:spPr>
          <a:xfrm>
            <a:off x="7036304" y="2349727"/>
            <a:ext cx="15771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지역패턴</a:t>
            </a:r>
            <a:endParaRPr lang="en-US" altLang="ko-KR" sz="24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88B94EC-5F94-4225-A92A-04C6C4BD4FC3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767119" y="3539056"/>
            <a:ext cx="2242657" cy="2173864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E1F53014-4713-4EE2-AC85-64FD06312EDA}"/>
              </a:ext>
            </a:extLst>
          </p:cNvPr>
          <p:cNvSpPr/>
          <p:nvPr/>
        </p:nvSpPr>
        <p:spPr>
          <a:xfrm flipH="1">
            <a:off x="417490" y="888538"/>
            <a:ext cx="45720" cy="307778"/>
          </a:xfrm>
          <a:prstGeom prst="rect">
            <a:avLst/>
          </a:prstGeom>
          <a:solidFill>
            <a:srgbClr val="434B56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4FC2D43-9144-4285-8ADC-FFF9D23E04DF}"/>
              </a:ext>
            </a:extLst>
          </p:cNvPr>
          <p:cNvSpPr txBox="1"/>
          <p:nvPr/>
        </p:nvSpPr>
        <p:spPr>
          <a:xfrm>
            <a:off x="463210" y="857761"/>
            <a:ext cx="29546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 err="1"/>
              <a:t>컨브넷의</a:t>
            </a:r>
            <a:r>
              <a:rPr lang="ko-KR" altLang="en-US" dirty="0"/>
              <a:t> 특징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01A089A-224B-41DE-AABF-10FB50560939}"/>
              </a:ext>
            </a:extLst>
          </p:cNvPr>
          <p:cNvSpPr txBox="1"/>
          <p:nvPr/>
        </p:nvSpPr>
        <p:spPr>
          <a:xfrm>
            <a:off x="2193720" y="1696330"/>
            <a:ext cx="2072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완전 연결 신경망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C01766A-599A-4DC0-A47C-571B4C7576DF}"/>
              </a:ext>
            </a:extLst>
          </p:cNvPr>
          <p:cNvSpPr txBox="1"/>
          <p:nvPr/>
        </p:nvSpPr>
        <p:spPr>
          <a:xfrm>
            <a:off x="6937694" y="1696330"/>
            <a:ext cx="2072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합성곱</a:t>
            </a:r>
            <a:r>
              <a:rPr lang="ko-KR" altLang="en-US" dirty="0"/>
              <a:t> 신경망</a:t>
            </a:r>
          </a:p>
        </p:txBody>
      </p:sp>
    </p:spTree>
    <p:extLst>
      <p:ext uri="{BB962C8B-B14F-4D97-AF65-F5344CB8AC3E}">
        <p14:creationId xmlns:p14="http://schemas.microsoft.com/office/powerpoint/2010/main" val="411960825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CCD26F3D-8453-4FC6-B30F-6FBB38C1F41C}"/>
              </a:ext>
            </a:extLst>
          </p:cNvPr>
          <p:cNvGrpSpPr/>
          <p:nvPr/>
        </p:nvGrpSpPr>
        <p:grpSpPr>
          <a:xfrm>
            <a:off x="4741721" y="3309286"/>
            <a:ext cx="2708558" cy="415499"/>
            <a:chOff x="4823209" y="3386733"/>
            <a:chExt cx="2708558" cy="415499"/>
          </a:xfrm>
        </p:grpSpPr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9F0F146F-E85F-4E64-93D0-CD01C055F7C1}"/>
                </a:ext>
              </a:extLst>
            </p:cNvPr>
            <p:cNvSpPr/>
            <p:nvPr/>
          </p:nvSpPr>
          <p:spPr>
            <a:xfrm>
              <a:off x="4823209" y="3386734"/>
              <a:ext cx="2708558" cy="415498"/>
            </a:xfrm>
            <a:custGeom>
              <a:avLst/>
              <a:gdLst>
                <a:gd name="connsiteX0" fmla="*/ 156410 w 783666"/>
                <a:gd name="connsiteY0" fmla="*/ 0 h 264695"/>
                <a:gd name="connsiteX1" fmla="*/ 156410 w 783666"/>
                <a:gd name="connsiteY1" fmla="*/ 0 h 264695"/>
                <a:gd name="connsiteX2" fmla="*/ 48126 w 783666"/>
                <a:gd name="connsiteY2" fmla="*/ 12032 h 264695"/>
                <a:gd name="connsiteX3" fmla="*/ 24063 w 783666"/>
                <a:gd name="connsiteY3" fmla="*/ 48126 h 264695"/>
                <a:gd name="connsiteX4" fmla="*/ 0 w 783666"/>
                <a:gd name="connsiteY4" fmla="*/ 72190 h 264695"/>
                <a:gd name="connsiteX5" fmla="*/ 12031 w 783666"/>
                <a:gd name="connsiteY5" fmla="*/ 156411 h 264695"/>
                <a:gd name="connsiteX6" fmla="*/ 24063 w 783666"/>
                <a:gd name="connsiteY6" fmla="*/ 192505 h 264695"/>
                <a:gd name="connsiteX7" fmla="*/ 60158 w 783666"/>
                <a:gd name="connsiteY7" fmla="*/ 204537 h 264695"/>
                <a:gd name="connsiteX8" fmla="*/ 216568 w 783666"/>
                <a:gd name="connsiteY8" fmla="*/ 216569 h 264695"/>
                <a:gd name="connsiteX9" fmla="*/ 252663 w 783666"/>
                <a:gd name="connsiteY9" fmla="*/ 228600 h 264695"/>
                <a:gd name="connsiteX10" fmla="*/ 360947 w 783666"/>
                <a:gd name="connsiteY10" fmla="*/ 252663 h 264695"/>
                <a:gd name="connsiteX11" fmla="*/ 409073 w 783666"/>
                <a:gd name="connsiteY11" fmla="*/ 264695 h 264695"/>
                <a:gd name="connsiteX12" fmla="*/ 589547 w 783666"/>
                <a:gd name="connsiteY12" fmla="*/ 252663 h 264695"/>
                <a:gd name="connsiteX13" fmla="*/ 661736 w 783666"/>
                <a:gd name="connsiteY13" fmla="*/ 228600 h 264695"/>
                <a:gd name="connsiteX14" fmla="*/ 685800 w 783666"/>
                <a:gd name="connsiteY14" fmla="*/ 204537 h 264695"/>
                <a:gd name="connsiteX15" fmla="*/ 757989 w 783666"/>
                <a:gd name="connsiteY15" fmla="*/ 180474 h 264695"/>
                <a:gd name="connsiteX16" fmla="*/ 782052 w 783666"/>
                <a:gd name="connsiteY16" fmla="*/ 108284 h 264695"/>
                <a:gd name="connsiteX17" fmla="*/ 770021 w 783666"/>
                <a:gd name="connsiteY17" fmla="*/ 72190 h 264695"/>
                <a:gd name="connsiteX18" fmla="*/ 733926 w 783666"/>
                <a:gd name="connsiteY18" fmla="*/ 60158 h 264695"/>
                <a:gd name="connsiteX19" fmla="*/ 529389 w 783666"/>
                <a:gd name="connsiteY19" fmla="*/ 48126 h 264695"/>
                <a:gd name="connsiteX20" fmla="*/ 433136 w 783666"/>
                <a:gd name="connsiteY20" fmla="*/ 36095 h 264695"/>
                <a:gd name="connsiteX21" fmla="*/ 312821 w 783666"/>
                <a:gd name="connsiteY21" fmla="*/ 12032 h 264695"/>
                <a:gd name="connsiteX22" fmla="*/ 156410 w 783666"/>
                <a:gd name="connsiteY22" fmla="*/ 0 h 264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83666" h="264695">
                  <a:moveTo>
                    <a:pt x="156410" y="0"/>
                  </a:moveTo>
                  <a:lnTo>
                    <a:pt x="156410" y="0"/>
                  </a:lnTo>
                  <a:cubicBezTo>
                    <a:pt x="120315" y="4011"/>
                    <a:pt x="82256" y="-379"/>
                    <a:pt x="48126" y="12032"/>
                  </a:cubicBezTo>
                  <a:cubicBezTo>
                    <a:pt x="34537" y="16974"/>
                    <a:pt x="33096" y="36835"/>
                    <a:pt x="24063" y="48126"/>
                  </a:cubicBezTo>
                  <a:cubicBezTo>
                    <a:pt x="16977" y="56984"/>
                    <a:pt x="8021" y="64169"/>
                    <a:pt x="0" y="72190"/>
                  </a:cubicBezTo>
                  <a:cubicBezTo>
                    <a:pt x="4010" y="100264"/>
                    <a:pt x="6469" y="128603"/>
                    <a:pt x="12031" y="156411"/>
                  </a:cubicBezTo>
                  <a:cubicBezTo>
                    <a:pt x="14518" y="168847"/>
                    <a:pt x="15095" y="183537"/>
                    <a:pt x="24063" y="192505"/>
                  </a:cubicBezTo>
                  <a:cubicBezTo>
                    <a:pt x="33031" y="201473"/>
                    <a:pt x="47573" y="202964"/>
                    <a:pt x="60158" y="204537"/>
                  </a:cubicBezTo>
                  <a:cubicBezTo>
                    <a:pt x="112045" y="211023"/>
                    <a:pt x="164431" y="212558"/>
                    <a:pt x="216568" y="216569"/>
                  </a:cubicBezTo>
                  <a:cubicBezTo>
                    <a:pt x="228600" y="220579"/>
                    <a:pt x="240469" y="225116"/>
                    <a:pt x="252663" y="228600"/>
                  </a:cubicBezTo>
                  <a:cubicBezTo>
                    <a:pt x="304034" y="243277"/>
                    <a:pt x="305097" y="240252"/>
                    <a:pt x="360947" y="252663"/>
                  </a:cubicBezTo>
                  <a:cubicBezTo>
                    <a:pt x="377089" y="256250"/>
                    <a:pt x="393031" y="260684"/>
                    <a:pt x="409073" y="264695"/>
                  </a:cubicBezTo>
                  <a:cubicBezTo>
                    <a:pt x="469231" y="260684"/>
                    <a:pt x="529861" y="261190"/>
                    <a:pt x="589547" y="252663"/>
                  </a:cubicBezTo>
                  <a:cubicBezTo>
                    <a:pt x="614657" y="249076"/>
                    <a:pt x="661736" y="228600"/>
                    <a:pt x="661736" y="228600"/>
                  </a:cubicBezTo>
                  <a:cubicBezTo>
                    <a:pt x="669757" y="220579"/>
                    <a:pt x="675654" y="209610"/>
                    <a:pt x="685800" y="204537"/>
                  </a:cubicBezTo>
                  <a:cubicBezTo>
                    <a:pt x="708487" y="193194"/>
                    <a:pt x="757989" y="180474"/>
                    <a:pt x="757989" y="180474"/>
                  </a:cubicBezTo>
                  <a:cubicBezTo>
                    <a:pt x="766010" y="156411"/>
                    <a:pt x="790073" y="132347"/>
                    <a:pt x="782052" y="108284"/>
                  </a:cubicBezTo>
                  <a:cubicBezTo>
                    <a:pt x="778042" y="96253"/>
                    <a:pt x="778989" y="81158"/>
                    <a:pt x="770021" y="72190"/>
                  </a:cubicBezTo>
                  <a:cubicBezTo>
                    <a:pt x="761053" y="63222"/>
                    <a:pt x="746546" y="61420"/>
                    <a:pt x="733926" y="60158"/>
                  </a:cubicBezTo>
                  <a:cubicBezTo>
                    <a:pt x="665968" y="53362"/>
                    <a:pt x="597568" y="52137"/>
                    <a:pt x="529389" y="48126"/>
                  </a:cubicBezTo>
                  <a:cubicBezTo>
                    <a:pt x="497305" y="44116"/>
                    <a:pt x="465030" y="41411"/>
                    <a:pt x="433136" y="36095"/>
                  </a:cubicBezTo>
                  <a:cubicBezTo>
                    <a:pt x="370042" y="25579"/>
                    <a:pt x="388488" y="15815"/>
                    <a:pt x="312821" y="12032"/>
                  </a:cubicBezTo>
                  <a:cubicBezTo>
                    <a:pt x="256744" y="9228"/>
                    <a:pt x="182478" y="2005"/>
                    <a:pt x="156410" y="0"/>
                  </a:cubicBezTo>
                  <a:close/>
                </a:path>
              </a:pathLst>
            </a:custGeom>
            <a:solidFill>
              <a:srgbClr val="606F82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4C8B28A-74BE-4A02-9FBB-B4F01B2F294F}"/>
                </a:ext>
              </a:extLst>
            </p:cNvPr>
            <p:cNvSpPr txBox="1"/>
            <p:nvPr/>
          </p:nvSpPr>
          <p:spPr>
            <a:xfrm>
              <a:off x="4869781" y="3386733"/>
              <a:ext cx="2452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srgbClr val="434B56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ConvNet</a:t>
              </a:r>
              <a:r>
                <a:rPr lang="ko-KR" altLang="en-US" b="1" dirty="0">
                  <a:solidFill>
                    <a:srgbClr val="434B56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 학습 시각화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475DFB0A-8ED4-45D1-A0D2-A0EEBC3DEF87}"/>
              </a:ext>
            </a:extLst>
          </p:cNvPr>
          <p:cNvSpPr txBox="1"/>
          <p:nvPr/>
        </p:nvSpPr>
        <p:spPr>
          <a:xfrm>
            <a:off x="6663528" y="3872608"/>
            <a:ext cx="10206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434B56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5.4</a:t>
            </a:r>
            <a:endParaRPr lang="ko-KR" altLang="en-US" sz="1400" dirty="0">
              <a:solidFill>
                <a:srgbClr val="434B56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DB1DCB3-96AB-442D-8160-AA89A7CC28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1083" y="2298035"/>
            <a:ext cx="863429" cy="863429"/>
          </a:xfrm>
          <a:prstGeom prst="rect">
            <a:avLst/>
          </a:prstGeom>
        </p:spPr>
      </p:pic>
      <p:pic>
        <p:nvPicPr>
          <p:cNvPr id="1028" name="Picture 4" descr="눈아이콘에 대한 이미지 검색결과">
            <a:extLst>
              <a:ext uri="{FF2B5EF4-FFF2-40B4-BE49-F238E27FC236}">
                <a16:creationId xmlns:a16="http://schemas.microsoft.com/office/drawing/2014/main" id="{E4DD5B81-99B2-4FEA-AC59-338FB2DC2B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177489" y="2298034"/>
            <a:ext cx="863429" cy="863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286834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423B2B6E-654C-40B0-B88F-2DDB8D25446C}"/>
              </a:ext>
            </a:extLst>
          </p:cNvPr>
          <p:cNvSpPr/>
          <p:nvPr/>
        </p:nvSpPr>
        <p:spPr>
          <a:xfrm>
            <a:off x="0" y="0"/>
            <a:ext cx="240632" cy="6858000"/>
          </a:xfrm>
          <a:prstGeom prst="rect">
            <a:avLst/>
          </a:prstGeom>
          <a:solidFill>
            <a:srgbClr val="434B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443E19FE-7A42-466A-9F13-74E26D09578E}"/>
              </a:ext>
            </a:extLst>
          </p:cNvPr>
          <p:cNvCxnSpPr>
            <a:cxnSpLocks/>
          </p:cNvCxnSpPr>
          <p:nvPr/>
        </p:nvCxnSpPr>
        <p:spPr>
          <a:xfrm>
            <a:off x="240632" y="637671"/>
            <a:ext cx="1606267" cy="0"/>
          </a:xfrm>
          <a:prstGeom prst="line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C42DCEE-86B2-483B-8DA2-4977FA0F6146}"/>
              </a:ext>
            </a:extLst>
          </p:cNvPr>
          <p:cNvSpPr txBox="1"/>
          <p:nvPr/>
        </p:nvSpPr>
        <p:spPr>
          <a:xfrm>
            <a:off x="281008" y="109308"/>
            <a:ext cx="1806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Abadi" panose="020B0604020104020204" pitchFamily="34" charset="0"/>
              </a:rPr>
              <a:t>시각화의 종류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2840D261-AA58-48DC-8296-935A07D50F5E}"/>
              </a:ext>
            </a:extLst>
          </p:cNvPr>
          <p:cNvGrpSpPr/>
          <p:nvPr/>
        </p:nvGrpSpPr>
        <p:grpSpPr>
          <a:xfrm>
            <a:off x="7047787" y="3814094"/>
            <a:ext cx="1950972" cy="1042598"/>
            <a:chOff x="911119" y="1712633"/>
            <a:chExt cx="2284162" cy="1042598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56DF572F-A1C4-4891-9ACF-32E4D0ABA388}"/>
                </a:ext>
              </a:extLst>
            </p:cNvPr>
            <p:cNvGrpSpPr/>
            <p:nvPr/>
          </p:nvGrpSpPr>
          <p:grpSpPr>
            <a:xfrm>
              <a:off x="911119" y="1712633"/>
              <a:ext cx="935780" cy="1042598"/>
              <a:chOff x="2430379" y="1688569"/>
              <a:chExt cx="935780" cy="1042598"/>
            </a:xfrm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C3DC3662-D2BE-4A86-A1B6-0E94546E8E99}"/>
                  </a:ext>
                </a:extLst>
              </p:cNvPr>
              <p:cNvGrpSpPr/>
              <p:nvPr/>
            </p:nvGrpSpPr>
            <p:grpSpPr>
              <a:xfrm>
                <a:off x="2430379" y="2418349"/>
                <a:ext cx="873094" cy="312818"/>
                <a:chOff x="1467853" y="1600202"/>
                <a:chExt cx="873094" cy="312818"/>
              </a:xfrm>
            </p:grpSpPr>
            <p:sp>
              <p:nvSpPr>
                <p:cNvPr id="7" name="자유형: 도형 6">
                  <a:extLst>
                    <a:ext uri="{FF2B5EF4-FFF2-40B4-BE49-F238E27FC236}">
                      <a16:creationId xmlns:a16="http://schemas.microsoft.com/office/drawing/2014/main" id="{BA33C7FA-F81E-49D6-9997-E0A293E9F075}"/>
                    </a:ext>
                  </a:extLst>
                </p:cNvPr>
                <p:cNvSpPr/>
                <p:nvPr/>
              </p:nvSpPr>
              <p:spPr>
                <a:xfrm rot="21193953">
                  <a:off x="1467853" y="1600202"/>
                  <a:ext cx="783666" cy="264695"/>
                </a:xfrm>
                <a:custGeom>
                  <a:avLst/>
                  <a:gdLst>
                    <a:gd name="connsiteX0" fmla="*/ 156410 w 783666"/>
                    <a:gd name="connsiteY0" fmla="*/ 0 h 264695"/>
                    <a:gd name="connsiteX1" fmla="*/ 156410 w 783666"/>
                    <a:gd name="connsiteY1" fmla="*/ 0 h 264695"/>
                    <a:gd name="connsiteX2" fmla="*/ 48126 w 783666"/>
                    <a:gd name="connsiteY2" fmla="*/ 12032 h 264695"/>
                    <a:gd name="connsiteX3" fmla="*/ 24063 w 783666"/>
                    <a:gd name="connsiteY3" fmla="*/ 48126 h 264695"/>
                    <a:gd name="connsiteX4" fmla="*/ 0 w 783666"/>
                    <a:gd name="connsiteY4" fmla="*/ 72190 h 264695"/>
                    <a:gd name="connsiteX5" fmla="*/ 12031 w 783666"/>
                    <a:gd name="connsiteY5" fmla="*/ 156411 h 264695"/>
                    <a:gd name="connsiteX6" fmla="*/ 24063 w 783666"/>
                    <a:gd name="connsiteY6" fmla="*/ 192505 h 264695"/>
                    <a:gd name="connsiteX7" fmla="*/ 60158 w 783666"/>
                    <a:gd name="connsiteY7" fmla="*/ 204537 h 264695"/>
                    <a:gd name="connsiteX8" fmla="*/ 216568 w 783666"/>
                    <a:gd name="connsiteY8" fmla="*/ 216569 h 264695"/>
                    <a:gd name="connsiteX9" fmla="*/ 252663 w 783666"/>
                    <a:gd name="connsiteY9" fmla="*/ 228600 h 264695"/>
                    <a:gd name="connsiteX10" fmla="*/ 360947 w 783666"/>
                    <a:gd name="connsiteY10" fmla="*/ 252663 h 264695"/>
                    <a:gd name="connsiteX11" fmla="*/ 409073 w 783666"/>
                    <a:gd name="connsiteY11" fmla="*/ 264695 h 264695"/>
                    <a:gd name="connsiteX12" fmla="*/ 589547 w 783666"/>
                    <a:gd name="connsiteY12" fmla="*/ 252663 h 264695"/>
                    <a:gd name="connsiteX13" fmla="*/ 661736 w 783666"/>
                    <a:gd name="connsiteY13" fmla="*/ 228600 h 264695"/>
                    <a:gd name="connsiteX14" fmla="*/ 685800 w 783666"/>
                    <a:gd name="connsiteY14" fmla="*/ 204537 h 264695"/>
                    <a:gd name="connsiteX15" fmla="*/ 757989 w 783666"/>
                    <a:gd name="connsiteY15" fmla="*/ 180474 h 264695"/>
                    <a:gd name="connsiteX16" fmla="*/ 782052 w 783666"/>
                    <a:gd name="connsiteY16" fmla="*/ 108284 h 264695"/>
                    <a:gd name="connsiteX17" fmla="*/ 770021 w 783666"/>
                    <a:gd name="connsiteY17" fmla="*/ 72190 h 264695"/>
                    <a:gd name="connsiteX18" fmla="*/ 733926 w 783666"/>
                    <a:gd name="connsiteY18" fmla="*/ 60158 h 264695"/>
                    <a:gd name="connsiteX19" fmla="*/ 529389 w 783666"/>
                    <a:gd name="connsiteY19" fmla="*/ 48126 h 264695"/>
                    <a:gd name="connsiteX20" fmla="*/ 433136 w 783666"/>
                    <a:gd name="connsiteY20" fmla="*/ 36095 h 264695"/>
                    <a:gd name="connsiteX21" fmla="*/ 312821 w 783666"/>
                    <a:gd name="connsiteY21" fmla="*/ 12032 h 264695"/>
                    <a:gd name="connsiteX22" fmla="*/ 156410 w 783666"/>
                    <a:gd name="connsiteY22" fmla="*/ 0 h 2646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783666" h="264695">
                      <a:moveTo>
                        <a:pt x="156410" y="0"/>
                      </a:moveTo>
                      <a:lnTo>
                        <a:pt x="156410" y="0"/>
                      </a:lnTo>
                      <a:cubicBezTo>
                        <a:pt x="120315" y="4011"/>
                        <a:pt x="82256" y="-379"/>
                        <a:pt x="48126" y="12032"/>
                      </a:cubicBezTo>
                      <a:cubicBezTo>
                        <a:pt x="34537" y="16974"/>
                        <a:pt x="33096" y="36835"/>
                        <a:pt x="24063" y="48126"/>
                      </a:cubicBezTo>
                      <a:cubicBezTo>
                        <a:pt x="16977" y="56984"/>
                        <a:pt x="8021" y="64169"/>
                        <a:pt x="0" y="72190"/>
                      </a:cubicBezTo>
                      <a:cubicBezTo>
                        <a:pt x="4010" y="100264"/>
                        <a:pt x="6469" y="128603"/>
                        <a:pt x="12031" y="156411"/>
                      </a:cubicBezTo>
                      <a:cubicBezTo>
                        <a:pt x="14518" y="168847"/>
                        <a:pt x="15095" y="183537"/>
                        <a:pt x="24063" y="192505"/>
                      </a:cubicBezTo>
                      <a:cubicBezTo>
                        <a:pt x="33031" y="201473"/>
                        <a:pt x="47573" y="202964"/>
                        <a:pt x="60158" y="204537"/>
                      </a:cubicBezTo>
                      <a:cubicBezTo>
                        <a:pt x="112045" y="211023"/>
                        <a:pt x="164431" y="212558"/>
                        <a:pt x="216568" y="216569"/>
                      </a:cubicBezTo>
                      <a:cubicBezTo>
                        <a:pt x="228600" y="220579"/>
                        <a:pt x="240469" y="225116"/>
                        <a:pt x="252663" y="228600"/>
                      </a:cubicBezTo>
                      <a:cubicBezTo>
                        <a:pt x="304034" y="243277"/>
                        <a:pt x="305097" y="240252"/>
                        <a:pt x="360947" y="252663"/>
                      </a:cubicBezTo>
                      <a:cubicBezTo>
                        <a:pt x="377089" y="256250"/>
                        <a:pt x="393031" y="260684"/>
                        <a:pt x="409073" y="264695"/>
                      </a:cubicBezTo>
                      <a:cubicBezTo>
                        <a:pt x="469231" y="260684"/>
                        <a:pt x="529861" y="261190"/>
                        <a:pt x="589547" y="252663"/>
                      </a:cubicBezTo>
                      <a:cubicBezTo>
                        <a:pt x="614657" y="249076"/>
                        <a:pt x="661736" y="228600"/>
                        <a:pt x="661736" y="228600"/>
                      </a:cubicBezTo>
                      <a:cubicBezTo>
                        <a:pt x="669757" y="220579"/>
                        <a:pt x="675654" y="209610"/>
                        <a:pt x="685800" y="204537"/>
                      </a:cubicBezTo>
                      <a:cubicBezTo>
                        <a:pt x="708487" y="193194"/>
                        <a:pt x="757989" y="180474"/>
                        <a:pt x="757989" y="180474"/>
                      </a:cubicBezTo>
                      <a:cubicBezTo>
                        <a:pt x="766010" y="156411"/>
                        <a:pt x="790073" y="132347"/>
                        <a:pt x="782052" y="108284"/>
                      </a:cubicBezTo>
                      <a:cubicBezTo>
                        <a:pt x="778042" y="96253"/>
                        <a:pt x="778989" y="81158"/>
                        <a:pt x="770021" y="72190"/>
                      </a:cubicBezTo>
                      <a:cubicBezTo>
                        <a:pt x="761053" y="63222"/>
                        <a:pt x="746546" y="61420"/>
                        <a:pt x="733926" y="60158"/>
                      </a:cubicBezTo>
                      <a:cubicBezTo>
                        <a:pt x="665968" y="53362"/>
                        <a:pt x="597568" y="52137"/>
                        <a:pt x="529389" y="48126"/>
                      </a:cubicBezTo>
                      <a:cubicBezTo>
                        <a:pt x="497305" y="44116"/>
                        <a:pt x="465030" y="41411"/>
                        <a:pt x="433136" y="36095"/>
                      </a:cubicBezTo>
                      <a:cubicBezTo>
                        <a:pt x="370042" y="25579"/>
                        <a:pt x="388488" y="15815"/>
                        <a:pt x="312821" y="12032"/>
                      </a:cubicBezTo>
                      <a:cubicBezTo>
                        <a:pt x="256744" y="9228"/>
                        <a:pt x="182478" y="2005"/>
                        <a:pt x="156410" y="0"/>
                      </a:cubicBezTo>
                      <a:close/>
                    </a:path>
                  </a:pathLst>
                </a:custGeom>
                <a:solidFill>
                  <a:srgbClr val="606F82">
                    <a:alpha val="6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" name="자유형: 도형 8">
                  <a:extLst>
                    <a:ext uri="{FF2B5EF4-FFF2-40B4-BE49-F238E27FC236}">
                      <a16:creationId xmlns:a16="http://schemas.microsoft.com/office/drawing/2014/main" id="{0D212CD3-D056-4A58-B8D4-6E930BFC678B}"/>
                    </a:ext>
                  </a:extLst>
                </p:cNvPr>
                <p:cNvSpPr/>
                <p:nvPr/>
              </p:nvSpPr>
              <p:spPr>
                <a:xfrm rot="384535">
                  <a:off x="1617438" y="1672389"/>
                  <a:ext cx="723509" cy="240631"/>
                </a:xfrm>
                <a:custGeom>
                  <a:avLst/>
                  <a:gdLst>
                    <a:gd name="connsiteX0" fmla="*/ 314435 w 723509"/>
                    <a:gd name="connsiteY0" fmla="*/ 12031 h 240631"/>
                    <a:gd name="connsiteX1" fmla="*/ 314435 w 723509"/>
                    <a:gd name="connsiteY1" fmla="*/ 12031 h 240631"/>
                    <a:gd name="connsiteX2" fmla="*/ 133961 w 723509"/>
                    <a:gd name="connsiteY2" fmla="*/ 48126 h 240631"/>
                    <a:gd name="connsiteX3" fmla="*/ 61772 w 723509"/>
                    <a:gd name="connsiteY3" fmla="*/ 72189 h 240631"/>
                    <a:gd name="connsiteX4" fmla="*/ 25677 w 723509"/>
                    <a:gd name="connsiteY4" fmla="*/ 84221 h 240631"/>
                    <a:gd name="connsiteX5" fmla="*/ 1614 w 723509"/>
                    <a:gd name="connsiteY5" fmla="*/ 156410 h 240631"/>
                    <a:gd name="connsiteX6" fmla="*/ 13645 w 723509"/>
                    <a:gd name="connsiteY6" fmla="*/ 192505 h 240631"/>
                    <a:gd name="connsiteX7" fmla="*/ 37709 w 723509"/>
                    <a:gd name="connsiteY7" fmla="*/ 216568 h 240631"/>
                    <a:gd name="connsiteX8" fmla="*/ 194119 w 723509"/>
                    <a:gd name="connsiteY8" fmla="*/ 240631 h 240631"/>
                    <a:gd name="connsiteX9" fmla="*/ 494909 w 723509"/>
                    <a:gd name="connsiteY9" fmla="*/ 228600 h 240631"/>
                    <a:gd name="connsiteX10" fmla="*/ 567098 w 723509"/>
                    <a:gd name="connsiteY10" fmla="*/ 216568 h 240631"/>
                    <a:gd name="connsiteX11" fmla="*/ 675382 w 723509"/>
                    <a:gd name="connsiteY11" fmla="*/ 204537 h 240631"/>
                    <a:gd name="connsiteX12" fmla="*/ 699445 w 723509"/>
                    <a:gd name="connsiteY12" fmla="*/ 180473 h 240631"/>
                    <a:gd name="connsiteX13" fmla="*/ 723509 w 723509"/>
                    <a:gd name="connsiteY13" fmla="*/ 108284 h 240631"/>
                    <a:gd name="connsiteX14" fmla="*/ 711477 w 723509"/>
                    <a:gd name="connsiteY14" fmla="*/ 48126 h 240631"/>
                    <a:gd name="connsiteX15" fmla="*/ 639288 w 723509"/>
                    <a:gd name="connsiteY15" fmla="*/ 24063 h 240631"/>
                    <a:gd name="connsiteX16" fmla="*/ 458814 w 723509"/>
                    <a:gd name="connsiteY16" fmla="*/ 0 h 240631"/>
                    <a:gd name="connsiteX17" fmla="*/ 314435 w 723509"/>
                    <a:gd name="connsiteY17" fmla="*/ 12031 h 2406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723509" h="240631">
                      <a:moveTo>
                        <a:pt x="314435" y="12031"/>
                      </a:moveTo>
                      <a:lnTo>
                        <a:pt x="314435" y="12031"/>
                      </a:lnTo>
                      <a:cubicBezTo>
                        <a:pt x="180944" y="26864"/>
                        <a:pt x="240602" y="12579"/>
                        <a:pt x="133961" y="48126"/>
                      </a:cubicBezTo>
                      <a:lnTo>
                        <a:pt x="61772" y="72189"/>
                      </a:lnTo>
                      <a:lnTo>
                        <a:pt x="25677" y="84221"/>
                      </a:lnTo>
                      <a:cubicBezTo>
                        <a:pt x="17656" y="108284"/>
                        <a:pt x="-6407" y="132347"/>
                        <a:pt x="1614" y="156410"/>
                      </a:cubicBezTo>
                      <a:cubicBezTo>
                        <a:pt x="5624" y="168442"/>
                        <a:pt x="7120" y="181630"/>
                        <a:pt x="13645" y="192505"/>
                      </a:cubicBezTo>
                      <a:cubicBezTo>
                        <a:pt x="19481" y="202232"/>
                        <a:pt x="27982" y="210732"/>
                        <a:pt x="37709" y="216568"/>
                      </a:cubicBezTo>
                      <a:cubicBezTo>
                        <a:pt x="72400" y="237382"/>
                        <a:pt x="187164" y="239936"/>
                        <a:pt x="194119" y="240631"/>
                      </a:cubicBezTo>
                      <a:cubicBezTo>
                        <a:pt x="294382" y="236621"/>
                        <a:pt x="394774" y="235060"/>
                        <a:pt x="494909" y="228600"/>
                      </a:cubicBezTo>
                      <a:cubicBezTo>
                        <a:pt x="519253" y="227029"/>
                        <a:pt x="542917" y="219792"/>
                        <a:pt x="567098" y="216568"/>
                      </a:cubicBezTo>
                      <a:cubicBezTo>
                        <a:pt x="603096" y="211768"/>
                        <a:pt x="639287" y="208547"/>
                        <a:pt x="675382" y="204537"/>
                      </a:cubicBezTo>
                      <a:cubicBezTo>
                        <a:pt x="683403" y="196516"/>
                        <a:pt x="694372" y="190619"/>
                        <a:pt x="699445" y="180473"/>
                      </a:cubicBezTo>
                      <a:cubicBezTo>
                        <a:pt x="710789" y="157786"/>
                        <a:pt x="723509" y="108284"/>
                        <a:pt x="723509" y="108284"/>
                      </a:cubicBezTo>
                      <a:cubicBezTo>
                        <a:pt x="719498" y="88231"/>
                        <a:pt x="725937" y="62586"/>
                        <a:pt x="711477" y="48126"/>
                      </a:cubicBezTo>
                      <a:cubicBezTo>
                        <a:pt x="693541" y="30190"/>
                        <a:pt x="663351" y="32084"/>
                        <a:pt x="639288" y="24063"/>
                      </a:cubicBezTo>
                      <a:cubicBezTo>
                        <a:pt x="557376" y="-3241"/>
                        <a:pt x="615839" y="13085"/>
                        <a:pt x="458814" y="0"/>
                      </a:cubicBezTo>
                      <a:cubicBezTo>
                        <a:pt x="330517" y="12829"/>
                        <a:pt x="338498" y="10026"/>
                        <a:pt x="314435" y="12031"/>
                      </a:cubicBezTo>
                      <a:close/>
                    </a:path>
                  </a:pathLst>
                </a:custGeom>
                <a:solidFill>
                  <a:srgbClr val="434B56">
                    <a:alpha val="6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1978FB7-4D2D-4B85-8C07-100771F13E32}"/>
                  </a:ext>
                </a:extLst>
              </p:cNvPr>
              <p:cNvSpPr txBox="1"/>
              <p:nvPr/>
            </p:nvSpPr>
            <p:spPr>
              <a:xfrm>
                <a:off x="2556762" y="1688569"/>
                <a:ext cx="809397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6000" b="1" dirty="0">
                    <a:solidFill>
                      <a:schemeClr val="tx1">
                        <a:alpha val="67000"/>
                      </a:schemeClr>
                    </a:solidFill>
                    <a:latin typeface="Aharoni" panose="02010803020104030203" pitchFamily="2" charset="-79"/>
                    <a:cs typeface="Aharoni" panose="02010803020104030203" pitchFamily="2" charset="-79"/>
                  </a:rPr>
                  <a:t>1</a:t>
                </a:r>
                <a:endParaRPr lang="ko-KR" altLang="en-US" sz="6000" b="1" dirty="0">
                  <a:solidFill>
                    <a:schemeClr val="tx1">
                      <a:alpha val="67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endParaRPr>
              </a:p>
            </p:txBody>
          </p: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CEB2B5A-4B10-4ABE-8CD0-883303E2A5A1}"/>
                </a:ext>
              </a:extLst>
            </p:cNvPr>
            <p:cNvSpPr txBox="1"/>
            <p:nvPr/>
          </p:nvSpPr>
          <p:spPr>
            <a:xfrm>
              <a:off x="1536144" y="2110585"/>
              <a:ext cx="16591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Abadi" panose="020B0604020104020204" pitchFamily="34" charset="0"/>
                </a:rPr>
                <a:t>중간층 출력</a:t>
              </a: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F93DABB1-070F-452A-A9B8-6D3D7906392D}"/>
              </a:ext>
            </a:extLst>
          </p:cNvPr>
          <p:cNvGrpSpPr/>
          <p:nvPr/>
        </p:nvGrpSpPr>
        <p:grpSpPr>
          <a:xfrm>
            <a:off x="4171278" y="3817879"/>
            <a:ext cx="3012290" cy="1042598"/>
            <a:chOff x="911119" y="1712633"/>
            <a:chExt cx="3101441" cy="1042598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3459C234-D7F3-4A10-971F-FDC472F3CCFE}"/>
                </a:ext>
              </a:extLst>
            </p:cNvPr>
            <p:cNvGrpSpPr/>
            <p:nvPr/>
          </p:nvGrpSpPr>
          <p:grpSpPr>
            <a:xfrm>
              <a:off x="911119" y="1712633"/>
              <a:ext cx="935780" cy="1042598"/>
              <a:chOff x="2430379" y="1688569"/>
              <a:chExt cx="935780" cy="1042598"/>
            </a:xfrm>
          </p:grpSpPr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BB5E375F-B816-49A5-AABE-6F31FE4701C3}"/>
                  </a:ext>
                </a:extLst>
              </p:cNvPr>
              <p:cNvGrpSpPr/>
              <p:nvPr/>
            </p:nvGrpSpPr>
            <p:grpSpPr>
              <a:xfrm>
                <a:off x="2430379" y="2418349"/>
                <a:ext cx="873094" cy="312818"/>
                <a:chOff x="1467853" y="1600202"/>
                <a:chExt cx="873094" cy="312818"/>
              </a:xfrm>
            </p:grpSpPr>
            <p:sp>
              <p:nvSpPr>
                <p:cNvPr id="31" name="자유형: 도형 30">
                  <a:extLst>
                    <a:ext uri="{FF2B5EF4-FFF2-40B4-BE49-F238E27FC236}">
                      <a16:creationId xmlns:a16="http://schemas.microsoft.com/office/drawing/2014/main" id="{BB57ED4D-044B-4775-BC44-E9D31B789664}"/>
                    </a:ext>
                  </a:extLst>
                </p:cNvPr>
                <p:cNvSpPr/>
                <p:nvPr/>
              </p:nvSpPr>
              <p:spPr>
                <a:xfrm rot="21193953">
                  <a:off x="1467853" y="1600202"/>
                  <a:ext cx="783666" cy="264695"/>
                </a:xfrm>
                <a:custGeom>
                  <a:avLst/>
                  <a:gdLst>
                    <a:gd name="connsiteX0" fmla="*/ 156410 w 783666"/>
                    <a:gd name="connsiteY0" fmla="*/ 0 h 264695"/>
                    <a:gd name="connsiteX1" fmla="*/ 156410 w 783666"/>
                    <a:gd name="connsiteY1" fmla="*/ 0 h 264695"/>
                    <a:gd name="connsiteX2" fmla="*/ 48126 w 783666"/>
                    <a:gd name="connsiteY2" fmla="*/ 12032 h 264695"/>
                    <a:gd name="connsiteX3" fmla="*/ 24063 w 783666"/>
                    <a:gd name="connsiteY3" fmla="*/ 48126 h 264695"/>
                    <a:gd name="connsiteX4" fmla="*/ 0 w 783666"/>
                    <a:gd name="connsiteY4" fmla="*/ 72190 h 264695"/>
                    <a:gd name="connsiteX5" fmla="*/ 12031 w 783666"/>
                    <a:gd name="connsiteY5" fmla="*/ 156411 h 264695"/>
                    <a:gd name="connsiteX6" fmla="*/ 24063 w 783666"/>
                    <a:gd name="connsiteY6" fmla="*/ 192505 h 264695"/>
                    <a:gd name="connsiteX7" fmla="*/ 60158 w 783666"/>
                    <a:gd name="connsiteY7" fmla="*/ 204537 h 264695"/>
                    <a:gd name="connsiteX8" fmla="*/ 216568 w 783666"/>
                    <a:gd name="connsiteY8" fmla="*/ 216569 h 264695"/>
                    <a:gd name="connsiteX9" fmla="*/ 252663 w 783666"/>
                    <a:gd name="connsiteY9" fmla="*/ 228600 h 264695"/>
                    <a:gd name="connsiteX10" fmla="*/ 360947 w 783666"/>
                    <a:gd name="connsiteY10" fmla="*/ 252663 h 264695"/>
                    <a:gd name="connsiteX11" fmla="*/ 409073 w 783666"/>
                    <a:gd name="connsiteY11" fmla="*/ 264695 h 264695"/>
                    <a:gd name="connsiteX12" fmla="*/ 589547 w 783666"/>
                    <a:gd name="connsiteY12" fmla="*/ 252663 h 264695"/>
                    <a:gd name="connsiteX13" fmla="*/ 661736 w 783666"/>
                    <a:gd name="connsiteY13" fmla="*/ 228600 h 264695"/>
                    <a:gd name="connsiteX14" fmla="*/ 685800 w 783666"/>
                    <a:gd name="connsiteY14" fmla="*/ 204537 h 264695"/>
                    <a:gd name="connsiteX15" fmla="*/ 757989 w 783666"/>
                    <a:gd name="connsiteY15" fmla="*/ 180474 h 264695"/>
                    <a:gd name="connsiteX16" fmla="*/ 782052 w 783666"/>
                    <a:gd name="connsiteY16" fmla="*/ 108284 h 264695"/>
                    <a:gd name="connsiteX17" fmla="*/ 770021 w 783666"/>
                    <a:gd name="connsiteY17" fmla="*/ 72190 h 264695"/>
                    <a:gd name="connsiteX18" fmla="*/ 733926 w 783666"/>
                    <a:gd name="connsiteY18" fmla="*/ 60158 h 264695"/>
                    <a:gd name="connsiteX19" fmla="*/ 529389 w 783666"/>
                    <a:gd name="connsiteY19" fmla="*/ 48126 h 264695"/>
                    <a:gd name="connsiteX20" fmla="*/ 433136 w 783666"/>
                    <a:gd name="connsiteY20" fmla="*/ 36095 h 264695"/>
                    <a:gd name="connsiteX21" fmla="*/ 312821 w 783666"/>
                    <a:gd name="connsiteY21" fmla="*/ 12032 h 264695"/>
                    <a:gd name="connsiteX22" fmla="*/ 156410 w 783666"/>
                    <a:gd name="connsiteY22" fmla="*/ 0 h 2646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783666" h="264695">
                      <a:moveTo>
                        <a:pt x="156410" y="0"/>
                      </a:moveTo>
                      <a:lnTo>
                        <a:pt x="156410" y="0"/>
                      </a:lnTo>
                      <a:cubicBezTo>
                        <a:pt x="120315" y="4011"/>
                        <a:pt x="82256" y="-379"/>
                        <a:pt x="48126" y="12032"/>
                      </a:cubicBezTo>
                      <a:cubicBezTo>
                        <a:pt x="34537" y="16974"/>
                        <a:pt x="33096" y="36835"/>
                        <a:pt x="24063" y="48126"/>
                      </a:cubicBezTo>
                      <a:cubicBezTo>
                        <a:pt x="16977" y="56984"/>
                        <a:pt x="8021" y="64169"/>
                        <a:pt x="0" y="72190"/>
                      </a:cubicBezTo>
                      <a:cubicBezTo>
                        <a:pt x="4010" y="100264"/>
                        <a:pt x="6469" y="128603"/>
                        <a:pt x="12031" y="156411"/>
                      </a:cubicBezTo>
                      <a:cubicBezTo>
                        <a:pt x="14518" y="168847"/>
                        <a:pt x="15095" y="183537"/>
                        <a:pt x="24063" y="192505"/>
                      </a:cubicBezTo>
                      <a:cubicBezTo>
                        <a:pt x="33031" y="201473"/>
                        <a:pt x="47573" y="202964"/>
                        <a:pt x="60158" y="204537"/>
                      </a:cubicBezTo>
                      <a:cubicBezTo>
                        <a:pt x="112045" y="211023"/>
                        <a:pt x="164431" y="212558"/>
                        <a:pt x="216568" y="216569"/>
                      </a:cubicBezTo>
                      <a:cubicBezTo>
                        <a:pt x="228600" y="220579"/>
                        <a:pt x="240469" y="225116"/>
                        <a:pt x="252663" y="228600"/>
                      </a:cubicBezTo>
                      <a:cubicBezTo>
                        <a:pt x="304034" y="243277"/>
                        <a:pt x="305097" y="240252"/>
                        <a:pt x="360947" y="252663"/>
                      </a:cubicBezTo>
                      <a:cubicBezTo>
                        <a:pt x="377089" y="256250"/>
                        <a:pt x="393031" y="260684"/>
                        <a:pt x="409073" y="264695"/>
                      </a:cubicBezTo>
                      <a:cubicBezTo>
                        <a:pt x="469231" y="260684"/>
                        <a:pt x="529861" y="261190"/>
                        <a:pt x="589547" y="252663"/>
                      </a:cubicBezTo>
                      <a:cubicBezTo>
                        <a:pt x="614657" y="249076"/>
                        <a:pt x="661736" y="228600"/>
                        <a:pt x="661736" y="228600"/>
                      </a:cubicBezTo>
                      <a:cubicBezTo>
                        <a:pt x="669757" y="220579"/>
                        <a:pt x="675654" y="209610"/>
                        <a:pt x="685800" y="204537"/>
                      </a:cubicBezTo>
                      <a:cubicBezTo>
                        <a:pt x="708487" y="193194"/>
                        <a:pt x="757989" y="180474"/>
                        <a:pt x="757989" y="180474"/>
                      </a:cubicBezTo>
                      <a:cubicBezTo>
                        <a:pt x="766010" y="156411"/>
                        <a:pt x="790073" y="132347"/>
                        <a:pt x="782052" y="108284"/>
                      </a:cubicBezTo>
                      <a:cubicBezTo>
                        <a:pt x="778042" y="96253"/>
                        <a:pt x="778989" y="81158"/>
                        <a:pt x="770021" y="72190"/>
                      </a:cubicBezTo>
                      <a:cubicBezTo>
                        <a:pt x="761053" y="63222"/>
                        <a:pt x="746546" y="61420"/>
                        <a:pt x="733926" y="60158"/>
                      </a:cubicBezTo>
                      <a:cubicBezTo>
                        <a:pt x="665968" y="53362"/>
                        <a:pt x="597568" y="52137"/>
                        <a:pt x="529389" y="48126"/>
                      </a:cubicBezTo>
                      <a:cubicBezTo>
                        <a:pt x="497305" y="44116"/>
                        <a:pt x="465030" y="41411"/>
                        <a:pt x="433136" y="36095"/>
                      </a:cubicBezTo>
                      <a:cubicBezTo>
                        <a:pt x="370042" y="25579"/>
                        <a:pt x="388488" y="15815"/>
                        <a:pt x="312821" y="12032"/>
                      </a:cubicBezTo>
                      <a:cubicBezTo>
                        <a:pt x="256744" y="9228"/>
                        <a:pt x="182478" y="2005"/>
                        <a:pt x="156410" y="0"/>
                      </a:cubicBezTo>
                      <a:close/>
                    </a:path>
                  </a:pathLst>
                </a:custGeom>
                <a:solidFill>
                  <a:srgbClr val="606F82">
                    <a:alpha val="6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2" name="자유형: 도형 31">
                  <a:extLst>
                    <a:ext uri="{FF2B5EF4-FFF2-40B4-BE49-F238E27FC236}">
                      <a16:creationId xmlns:a16="http://schemas.microsoft.com/office/drawing/2014/main" id="{D74EB930-B30D-4C15-A1C3-7B4839F33C69}"/>
                    </a:ext>
                  </a:extLst>
                </p:cNvPr>
                <p:cNvSpPr/>
                <p:nvPr/>
              </p:nvSpPr>
              <p:spPr>
                <a:xfrm rot="384535">
                  <a:off x="1617438" y="1672389"/>
                  <a:ext cx="723509" cy="240631"/>
                </a:xfrm>
                <a:custGeom>
                  <a:avLst/>
                  <a:gdLst>
                    <a:gd name="connsiteX0" fmla="*/ 314435 w 723509"/>
                    <a:gd name="connsiteY0" fmla="*/ 12031 h 240631"/>
                    <a:gd name="connsiteX1" fmla="*/ 314435 w 723509"/>
                    <a:gd name="connsiteY1" fmla="*/ 12031 h 240631"/>
                    <a:gd name="connsiteX2" fmla="*/ 133961 w 723509"/>
                    <a:gd name="connsiteY2" fmla="*/ 48126 h 240631"/>
                    <a:gd name="connsiteX3" fmla="*/ 61772 w 723509"/>
                    <a:gd name="connsiteY3" fmla="*/ 72189 h 240631"/>
                    <a:gd name="connsiteX4" fmla="*/ 25677 w 723509"/>
                    <a:gd name="connsiteY4" fmla="*/ 84221 h 240631"/>
                    <a:gd name="connsiteX5" fmla="*/ 1614 w 723509"/>
                    <a:gd name="connsiteY5" fmla="*/ 156410 h 240631"/>
                    <a:gd name="connsiteX6" fmla="*/ 13645 w 723509"/>
                    <a:gd name="connsiteY6" fmla="*/ 192505 h 240631"/>
                    <a:gd name="connsiteX7" fmla="*/ 37709 w 723509"/>
                    <a:gd name="connsiteY7" fmla="*/ 216568 h 240631"/>
                    <a:gd name="connsiteX8" fmla="*/ 194119 w 723509"/>
                    <a:gd name="connsiteY8" fmla="*/ 240631 h 240631"/>
                    <a:gd name="connsiteX9" fmla="*/ 494909 w 723509"/>
                    <a:gd name="connsiteY9" fmla="*/ 228600 h 240631"/>
                    <a:gd name="connsiteX10" fmla="*/ 567098 w 723509"/>
                    <a:gd name="connsiteY10" fmla="*/ 216568 h 240631"/>
                    <a:gd name="connsiteX11" fmla="*/ 675382 w 723509"/>
                    <a:gd name="connsiteY11" fmla="*/ 204537 h 240631"/>
                    <a:gd name="connsiteX12" fmla="*/ 699445 w 723509"/>
                    <a:gd name="connsiteY12" fmla="*/ 180473 h 240631"/>
                    <a:gd name="connsiteX13" fmla="*/ 723509 w 723509"/>
                    <a:gd name="connsiteY13" fmla="*/ 108284 h 240631"/>
                    <a:gd name="connsiteX14" fmla="*/ 711477 w 723509"/>
                    <a:gd name="connsiteY14" fmla="*/ 48126 h 240631"/>
                    <a:gd name="connsiteX15" fmla="*/ 639288 w 723509"/>
                    <a:gd name="connsiteY15" fmla="*/ 24063 h 240631"/>
                    <a:gd name="connsiteX16" fmla="*/ 458814 w 723509"/>
                    <a:gd name="connsiteY16" fmla="*/ 0 h 240631"/>
                    <a:gd name="connsiteX17" fmla="*/ 314435 w 723509"/>
                    <a:gd name="connsiteY17" fmla="*/ 12031 h 2406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723509" h="240631">
                      <a:moveTo>
                        <a:pt x="314435" y="12031"/>
                      </a:moveTo>
                      <a:lnTo>
                        <a:pt x="314435" y="12031"/>
                      </a:lnTo>
                      <a:cubicBezTo>
                        <a:pt x="180944" y="26864"/>
                        <a:pt x="240602" y="12579"/>
                        <a:pt x="133961" y="48126"/>
                      </a:cubicBezTo>
                      <a:lnTo>
                        <a:pt x="61772" y="72189"/>
                      </a:lnTo>
                      <a:lnTo>
                        <a:pt x="25677" y="84221"/>
                      </a:lnTo>
                      <a:cubicBezTo>
                        <a:pt x="17656" y="108284"/>
                        <a:pt x="-6407" y="132347"/>
                        <a:pt x="1614" y="156410"/>
                      </a:cubicBezTo>
                      <a:cubicBezTo>
                        <a:pt x="5624" y="168442"/>
                        <a:pt x="7120" y="181630"/>
                        <a:pt x="13645" y="192505"/>
                      </a:cubicBezTo>
                      <a:cubicBezTo>
                        <a:pt x="19481" y="202232"/>
                        <a:pt x="27982" y="210732"/>
                        <a:pt x="37709" y="216568"/>
                      </a:cubicBezTo>
                      <a:cubicBezTo>
                        <a:pt x="72400" y="237382"/>
                        <a:pt x="187164" y="239936"/>
                        <a:pt x="194119" y="240631"/>
                      </a:cubicBezTo>
                      <a:cubicBezTo>
                        <a:pt x="294382" y="236621"/>
                        <a:pt x="394774" y="235060"/>
                        <a:pt x="494909" y="228600"/>
                      </a:cubicBezTo>
                      <a:cubicBezTo>
                        <a:pt x="519253" y="227029"/>
                        <a:pt x="542917" y="219792"/>
                        <a:pt x="567098" y="216568"/>
                      </a:cubicBezTo>
                      <a:cubicBezTo>
                        <a:pt x="603096" y="211768"/>
                        <a:pt x="639287" y="208547"/>
                        <a:pt x="675382" y="204537"/>
                      </a:cubicBezTo>
                      <a:cubicBezTo>
                        <a:pt x="683403" y="196516"/>
                        <a:pt x="694372" y="190619"/>
                        <a:pt x="699445" y="180473"/>
                      </a:cubicBezTo>
                      <a:cubicBezTo>
                        <a:pt x="710789" y="157786"/>
                        <a:pt x="723509" y="108284"/>
                        <a:pt x="723509" y="108284"/>
                      </a:cubicBezTo>
                      <a:cubicBezTo>
                        <a:pt x="719498" y="88231"/>
                        <a:pt x="725937" y="62586"/>
                        <a:pt x="711477" y="48126"/>
                      </a:cubicBezTo>
                      <a:cubicBezTo>
                        <a:pt x="693541" y="30190"/>
                        <a:pt x="663351" y="32084"/>
                        <a:pt x="639288" y="24063"/>
                      </a:cubicBezTo>
                      <a:cubicBezTo>
                        <a:pt x="557376" y="-3241"/>
                        <a:pt x="615839" y="13085"/>
                        <a:pt x="458814" y="0"/>
                      </a:cubicBezTo>
                      <a:cubicBezTo>
                        <a:pt x="330517" y="12829"/>
                        <a:pt x="338498" y="10026"/>
                        <a:pt x="314435" y="12031"/>
                      </a:cubicBezTo>
                      <a:close/>
                    </a:path>
                  </a:pathLst>
                </a:custGeom>
                <a:solidFill>
                  <a:srgbClr val="434B56">
                    <a:alpha val="6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40C0D51-AB11-4D92-AB18-4ED94E0006AE}"/>
                  </a:ext>
                </a:extLst>
              </p:cNvPr>
              <p:cNvSpPr txBox="1"/>
              <p:nvPr/>
            </p:nvSpPr>
            <p:spPr>
              <a:xfrm>
                <a:off x="2556762" y="1688569"/>
                <a:ext cx="809397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6000" b="1" dirty="0">
                    <a:solidFill>
                      <a:schemeClr val="tx1">
                        <a:alpha val="67000"/>
                      </a:schemeClr>
                    </a:solidFill>
                    <a:latin typeface="Aharoni" panose="02010803020104030203" pitchFamily="2" charset="-79"/>
                    <a:cs typeface="Aharoni" panose="02010803020104030203" pitchFamily="2" charset="-79"/>
                  </a:rPr>
                  <a:t>2</a:t>
                </a:r>
                <a:endParaRPr lang="ko-KR" altLang="en-US" sz="6000" b="1" dirty="0">
                  <a:solidFill>
                    <a:schemeClr val="tx1">
                      <a:alpha val="67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endParaRPr>
              </a:p>
            </p:txBody>
          </p: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B24D69F-E580-49F0-8B1B-5D137563C942}"/>
                </a:ext>
              </a:extLst>
            </p:cNvPr>
            <p:cNvSpPr txBox="1"/>
            <p:nvPr/>
          </p:nvSpPr>
          <p:spPr>
            <a:xfrm>
              <a:off x="1584030" y="2109310"/>
              <a:ext cx="24285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Abadi" panose="020B0604020104020204" pitchFamily="34" charset="0"/>
                </a:rPr>
                <a:t>필터</a:t>
              </a: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6F084A59-D8F3-42A6-84B0-75EF70B09900}"/>
              </a:ext>
            </a:extLst>
          </p:cNvPr>
          <p:cNvGrpSpPr/>
          <p:nvPr/>
        </p:nvGrpSpPr>
        <p:grpSpPr>
          <a:xfrm>
            <a:off x="9370563" y="3800626"/>
            <a:ext cx="2893181" cy="1042598"/>
            <a:chOff x="911119" y="1712633"/>
            <a:chExt cx="2895648" cy="1042598"/>
          </a:xfrm>
        </p:grpSpPr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DCDDFF1E-03C2-400C-AEA8-0FC15C38ABB5}"/>
                </a:ext>
              </a:extLst>
            </p:cNvPr>
            <p:cNvGrpSpPr/>
            <p:nvPr/>
          </p:nvGrpSpPr>
          <p:grpSpPr>
            <a:xfrm>
              <a:off x="911119" y="1712633"/>
              <a:ext cx="935780" cy="1042598"/>
              <a:chOff x="2430379" y="1688569"/>
              <a:chExt cx="935780" cy="1042598"/>
            </a:xfrm>
          </p:grpSpPr>
          <p:grpSp>
            <p:nvGrpSpPr>
              <p:cNvPr id="37" name="그룹 36">
                <a:extLst>
                  <a:ext uri="{FF2B5EF4-FFF2-40B4-BE49-F238E27FC236}">
                    <a16:creationId xmlns:a16="http://schemas.microsoft.com/office/drawing/2014/main" id="{0C753D45-1789-438C-B115-AFED71A036C2}"/>
                  </a:ext>
                </a:extLst>
              </p:cNvPr>
              <p:cNvGrpSpPr/>
              <p:nvPr/>
            </p:nvGrpSpPr>
            <p:grpSpPr>
              <a:xfrm>
                <a:off x="2430379" y="2418349"/>
                <a:ext cx="873094" cy="312818"/>
                <a:chOff x="1467853" y="1600202"/>
                <a:chExt cx="873094" cy="312818"/>
              </a:xfrm>
            </p:grpSpPr>
            <p:sp>
              <p:nvSpPr>
                <p:cNvPr id="39" name="자유형: 도형 38">
                  <a:extLst>
                    <a:ext uri="{FF2B5EF4-FFF2-40B4-BE49-F238E27FC236}">
                      <a16:creationId xmlns:a16="http://schemas.microsoft.com/office/drawing/2014/main" id="{F23DE015-9C86-4213-836B-CE21829809AD}"/>
                    </a:ext>
                  </a:extLst>
                </p:cNvPr>
                <p:cNvSpPr/>
                <p:nvPr/>
              </p:nvSpPr>
              <p:spPr>
                <a:xfrm rot="21193953">
                  <a:off x="1467853" y="1600202"/>
                  <a:ext cx="783666" cy="264695"/>
                </a:xfrm>
                <a:custGeom>
                  <a:avLst/>
                  <a:gdLst>
                    <a:gd name="connsiteX0" fmla="*/ 156410 w 783666"/>
                    <a:gd name="connsiteY0" fmla="*/ 0 h 264695"/>
                    <a:gd name="connsiteX1" fmla="*/ 156410 w 783666"/>
                    <a:gd name="connsiteY1" fmla="*/ 0 h 264695"/>
                    <a:gd name="connsiteX2" fmla="*/ 48126 w 783666"/>
                    <a:gd name="connsiteY2" fmla="*/ 12032 h 264695"/>
                    <a:gd name="connsiteX3" fmla="*/ 24063 w 783666"/>
                    <a:gd name="connsiteY3" fmla="*/ 48126 h 264695"/>
                    <a:gd name="connsiteX4" fmla="*/ 0 w 783666"/>
                    <a:gd name="connsiteY4" fmla="*/ 72190 h 264695"/>
                    <a:gd name="connsiteX5" fmla="*/ 12031 w 783666"/>
                    <a:gd name="connsiteY5" fmla="*/ 156411 h 264695"/>
                    <a:gd name="connsiteX6" fmla="*/ 24063 w 783666"/>
                    <a:gd name="connsiteY6" fmla="*/ 192505 h 264695"/>
                    <a:gd name="connsiteX7" fmla="*/ 60158 w 783666"/>
                    <a:gd name="connsiteY7" fmla="*/ 204537 h 264695"/>
                    <a:gd name="connsiteX8" fmla="*/ 216568 w 783666"/>
                    <a:gd name="connsiteY8" fmla="*/ 216569 h 264695"/>
                    <a:gd name="connsiteX9" fmla="*/ 252663 w 783666"/>
                    <a:gd name="connsiteY9" fmla="*/ 228600 h 264695"/>
                    <a:gd name="connsiteX10" fmla="*/ 360947 w 783666"/>
                    <a:gd name="connsiteY10" fmla="*/ 252663 h 264695"/>
                    <a:gd name="connsiteX11" fmla="*/ 409073 w 783666"/>
                    <a:gd name="connsiteY11" fmla="*/ 264695 h 264695"/>
                    <a:gd name="connsiteX12" fmla="*/ 589547 w 783666"/>
                    <a:gd name="connsiteY12" fmla="*/ 252663 h 264695"/>
                    <a:gd name="connsiteX13" fmla="*/ 661736 w 783666"/>
                    <a:gd name="connsiteY13" fmla="*/ 228600 h 264695"/>
                    <a:gd name="connsiteX14" fmla="*/ 685800 w 783666"/>
                    <a:gd name="connsiteY14" fmla="*/ 204537 h 264695"/>
                    <a:gd name="connsiteX15" fmla="*/ 757989 w 783666"/>
                    <a:gd name="connsiteY15" fmla="*/ 180474 h 264695"/>
                    <a:gd name="connsiteX16" fmla="*/ 782052 w 783666"/>
                    <a:gd name="connsiteY16" fmla="*/ 108284 h 264695"/>
                    <a:gd name="connsiteX17" fmla="*/ 770021 w 783666"/>
                    <a:gd name="connsiteY17" fmla="*/ 72190 h 264695"/>
                    <a:gd name="connsiteX18" fmla="*/ 733926 w 783666"/>
                    <a:gd name="connsiteY18" fmla="*/ 60158 h 264695"/>
                    <a:gd name="connsiteX19" fmla="*/ 529389 w 783666"/>
                    <a:gd name="connsiteY19" fmla="*/ 48126 h 264695"/>
                    <a:gd name="connsiteX20" fmla="*/ 433136 w 783666"/>
                    <a:gd name="connsiteY20" fmla="*/ 36095 h 264695"/>
                    <a:gd name="connsiteX21" fmla="*/ 312821 w 783666"/>
                    <a:gd name="connsiteY21" fmla="*/ 12032 h 264695"/>
                    <a:gd name="connsiteX22" fmla="*/ 156410 w 783666"/>
                    <a:gd name="connsiteY22" fmla="*/ 0 h 2646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783666" h="264695">
                      <a:moveTo>
                        <a:pt x="156410" y="0"/>
                      </a:moveTo>
                      <a:lnTo>
                        <a:pt x="156410" y="0"/>
                      </a:lnTo>
                      <a:cubicBezTo>
                        <a:pt x="120315" y="4011"/>
                        <a:pt x="82256" y="-379"/>
                        <a:pt x="48126" y="12032"/>
                      </a:cubicBezTo>
                      <a:cubicBezTo>
                        <a:pt x="34537" y="16974"/>
                        <a:pt x="33096" y="36835"/>
                        <a:pt x="24063" y="48126"/>
                      </a:cubicBezTo>
                      <a:cubicBezTo>
                        <a:pt x="16977" y="56984"/>
                        <a:pt x="8021" y="64169"/>
                        <a:pt x="0" y="72190"/>
                      </a:cubicBezTo>
                      <a:cubicBezTo>
                        <a:pt x="4010" y="100264"/>
                        <a:pt x="6469" y="128603"/>
                        <a:pt x="12031" y="156411"/>
                      </a:cubicBezTo>
                      <a:cubicBezTo>
                        <a:pt x="14518" y="168847"/>
                        <a:pt x="15095" y="183537"/>
                        <a:pt x="24063" y="192505"/>
                      </a:cubicBezTo>
                      <a:cubicBezTo>
                        <a:pt x="33031" y="201473"/>
                        <a:pt x="47573" y="202964"/>
                        <a:pt x="60158" y="204537"/>
                      </a:cubicBezTo>
                      <a:cubicBezTo>
                        <a:pt x="112045" y="211023"/>
                        <a:pt x="164431" y="212558"/>
                        <a:pt x="216568" y="216569"/>
                      </a:cubicBezTo>
                      <a:cubicBezTo>
                        <a:pt x="228600" y="220579"/>
                        <a:pt x="240469" y="225116"/>
                        <a:pt x="252663" y="228600"/>
                      </a:cubicBezTo>
                      <a:cubicBezTo>
                        <a:pt x="304034" y="243277"/>
                        <a:pt x="305097" y="240252"/>
                        <a:pt x="360947" y="252663"/>
                      </a:cubicBezTo>
                      <a:cubicBezTo>
                        <a:pt x="377089" y="256250"/>
                        <a:pt x="393031" y="260684"/>
                        <a:pt x="409073" y="264695"/>
                      </a:cubicBezTo>
                      <a:cubicBezTo>
                        <a:pt x="469231" y="260684"/>
                        <a:pt x="529861" y="261190"/>
                        <a:pt x="589547" y="252663"/>
                      </a:cubicBezTo>
                      <a:cubicBezTo>
                        <a:pt x="614657" y="249076"/>
                        <a:pt x="661736" y="228600"/>
                        <a:pt x="661736" y="228600"/>
                      </a:cubicBezTo>
                      <a:cubicBezTo>
                        <a:pt x="669757" y="220579"/>
                        <a:pt x="675654" y="209610"/>
                        <a:pt x="685800" y="204537"/>
                      </a:cubicBezTo>
                      <a:cubicBezTo>
                        <a:pt x="708487" y="193194"/>
                        <a:pt x="757989" y="180474"/>
                        <a:pt x="757989" y="180474"/>
                      </a:cubicBezTo>
                      <a:cubicBezTo>
                        <a:pt x="766010" y="156411"/>
                        <a:pt x="790073" y="132347"/>
                        <a:pt x="782052" y="108284"/>
                      </a:cubicBezTo>
                      <a:cubicBezTo>
                        <a:pt x="778042" y="96253"/>
                        <a:pt x="778989" y="81158"/>
                        <a:pt x="770021" y="72190"/>
                      </a:cubicBezTo>
                      <a:cubicBezTo>
                        <a:pt x="761053" y="63222"/>
                        <a:pt x="746546" y="61420"/>
                        <a:pt x="733926" y="60158"/>
                      </a:cubicBezTo>
                      <a:cubicBezTo>
                        <a:pt x="665968" y="53362"/>
                        <a:pt x="597568" y="52137"/>
                        <a:pt x="529389" y="48126"/>
                      </a:cubicBezTo>
                      <a:cubicBezTo>
                        <a:pt x="497305" y="44116"/>
                        <a:pt x="465030" y="41411"/>
                        <a:pt x="433136" y="36095"/>
                      </a:cubicBezTo>
                      <a:cubicBezTo>
                        <a:pt x="370042" y="25579"/>
                        <a:pt x="388488" y="15815"/>
                        <a:pt x="312821" y="12032"/>
                      </a:cubicBezTo>
                      <a:cubicBezTo>
                        <a:pt x="256744" y="9228"/>
                        <a:pt x="182478" y="2005"/>
                        <a:pt x="156410" y="0"/>
                      </a:cubicBezTo>
                      <a:close/>
                    </a:path>
                  </a:pathLst>
                </a:custGeom>
                <a:solidFill>
                  <a:srgbClr val="606F82">
                    <a:alpha val="6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" name="자유형: 도형 39">
                  <a:extLst>
                    <a:ext uri="{FF2B5EF4-FFF2-40B4-BE49-F238E27FC236}">
                      <a16:creationId xmlns:a16="http://schemas.microsoft.com/office/drawing/2014/main" id="{560DE2CF-384A-4878-9627-BD682B11964D}"/>
                    </a:ext>
                  </a:extLst>
                </p:cNvPr>
                <p:cNvSpPr/>
                <p:nvPr/>
              </p:nvSpPr>
              <p:spPr>
                <a:xfrm rot="384535">
                  <a:off x="1617438" y="1672389"/>
                  <a:ext cx="723509" cy="240631"/>
                </a:xfrm>
                <a:custGeom>
                  <a:avLst/>
                  <a:gdLst>
                    <a:gd name="connsiteX0" fmla="*/ 314435 w 723509"/>
                    <a:gd name="connsiteY0" fmla="*/ 12031 h 240631"/>
                    <a:gd name="connsiteX1" fmla="*/ 314435 w 723509"/>
                    <a:gd name="connsiteY1" fmla="*/ 12031 h 240631"/>
                    <a:gd name="connsiteX2" fmla="*/ 133961 w 723509"/>
                    <a:gd name="connsiteY2" fmla="*/ 48126 h 240631"/>
                    <a:gd name="connsiteX3" fmla="*/ 61772 w 723509"/>
                    <a:gd name="connsiteY3" fmla="*/ 72189 h 240631"/>
                    <a:gd name="connsiteX4" fmla="*/ 25677 w 723509"/>
                    <a:gd name="connsiteY4" fmla="*/ 84221 h 240631"/>
                    <a:gd name="connsiteX5" fmla="*/ 1614 w 723509"/>
                    <a:gd name="connsiteY5" fmla="*/ 156410 h 240631"/>
                    <a:gd name="connsiteX6" fmla="*/ 13645 w 723509"/>
                    <a:gd name="connsiteY6" fmla="*/ 192505 h 240631"/>
                    <a:gd name="connsiteX7" fmla="*/ 37709 w 723509"/>
                    <a:gd name="connsiteY7" fmla="*/ 216568 h 240631"/>
                    <a:gd name="connsiteX8" fmla="*/ 194119 w 723509"/>
                    <a:gd name="connsiteY8" fmla="*/ 240631 h 240631"/>
                    <a:gd name="connsiteX9" fmla="*/ 494909 w 723509"/>
                    <a:gd name="connsiteY9" fmla="*/ 228600 h 240631"/>
                    <a:gd name="connsiteX10" fmla="*/ 567098 w 723509"/>
                    <a:gd name="connsiteY10" fmla="*/ 216568 h 240631"/>
                    <a:gd name="connsiteX11" fmla="*/ 675382 w 723509"/>
                    <a:gd name="connsiteY11" fmla="*/ 204537 h 240631"/>
                    <a:gd name="connsiteX12" fmla="*/ 699445 w 723509"/>
                    <a:gd name="connsiteY12" fmla="*/ 180473 h 240631"/>
                    <a:gd name="connsiteX13" fmla="*/ 723509 w 723509"/>
                    <a:gd name="connsiteY13" fmla="*/ 108284 h 240631"/>
                    <a:gd name="connsiteX14" fmla="*/ 711477 w 723509"/>
                    <a:gd name="connsiteY14" fmla="*/ 48126 h 240631"/>
                    <a:gd name="connsiteX15" fmla="*/ 639288 w 723509"/>
                    <a:gd name="connsiteY15" fmla="*/ 24063 h 240631"/>
                    <a:gd name="connsiteX16" fmla="*/ 458814 w 723509"/>
                    <a:gd name="connsiteY16" fmla="*/ 0 h 240631"/>
                    <a:gd name="connsiteX17" fmla="*/ 314435 w 723509"/>
                    <a:gd name="connsiteY17" fmla="*/ 12031 h 2406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723509" h="240631">
                      <a:moveTo>
                        <a:pt x="314435" y="12031"/>
                      </a:moveTo>
                      <a:lnTo>
                        <a:pt x="314435" y="12031"/>
                      </a:lnTo>
                      <a:cubicBezTo>
                        <a:pt x="180944" y="26864"/>
                        <a:pt x="240602" y="12579"/>
                        <a:pt x="133961" y="48126"/>
                      </a:cubicBezTo>
                      <a:lnTo>
                        <a:pt x="61772" y="72189"/>
                      </a:lnTo>
                      <a:lnTo>
                        <a:pt x="25677" y="84221"/>
                      </a:lnTo>
                      <a:cubicBezTo>
                        <a:pt x="17656" y="108284"/>
                        <a:pt x="-6407" y="132347"/>
                        <a:pt x="1614" y="156410"/>
                      </a:cubicBezTo>
                      <a:cubicBezTo>
                        <a:pt x="5624" y="168442"/>
                        <a:pt x="7120" y="181630"/>
                        <a:pt x="13645" y="192505"/>
                      </a:cubicBezTo>
                      <a:cubicBezTo>
                        <a:pt x="19481" y="202232"/>
                        <a:pt x="27982" y="210732"/>
                        <a:pt x="37709" y="216568"/>
                      </a:cubicBezTo>
                      <a:cubicBezTo>
                        <a:pt x="72400" y="237382"/>
                        <a:pt x="187164" y="239936"/>
                        <a:pt x="194119" y="240631"/>
                      </a:cubicBezTo>
                      <a:cubicBezTo>
                        <a:pt x="294382" y="236621"/>
                        <a:pt x="394774" y="235060"/>
                        <a:pt x="494909" y="228600"/>
                      </a:cubicBezTo>
                      <a:cubicBezTo>
                        <a:pt x="519253" y="227029"/>
                        <a:pt x="542917" y="219792"/>
                        <a:pt x="567098" y="216568"/>
                      </a:cubicBezTo>
                      <a:cubicBezTo>
                        <a:pt x="603096" y="211768"/>
                        <a:pt x="639287" y="208547"/>
                        <a:pt x="675382" y="204537"/>
                      </a:cubicBezTo>
                      <a:cubicBezTo>
                        <a:pt x="683403" y="196516"/>
                        <a:pt x="694372" y="190619"/>
                        <a:pt x="699445" y="180473"/>
                      </a:cubicBezTo>
                      <a:cubicBezTo>
                        <a:pt x="710789" y="157786"/>
                        <a:pt x="723509" y="108284"/>
                        <a:pt x="723509" y="108284"/>
                      </a:cubicBezTo>
                      <a:cubicBezTo>
                        <a:pt x="719498" y="88231"/>
                        <a:pt x="725937" y="62586"/>
                        <a:pt x="711477" y="48126"/>
                      </a:cubicBezTo>
                      <a:cubicBezTo>
                        <a:pt x="693541" y="30190"/>
                        <a:pt x="663351" y="32084"/>
                        <a:pt x="639288" y="24063"/>
                      </a:cubicBezTo>
                      <a:cubicBezTo>
                        <a:pt x="557376" y="-3241"/>
                        <a:pt x="615839" y="13085"/>
                        <a:pt x="458814" y="0"/>
                      </a:cubicBezTo>
                      <a:cubicBezTo>
                        <a:pt x="330517" y="12829"/>
                        <a:pt x="338498" y="10026"/>
                        <a:pt x="314435" y="12031"/>
                      </a:cubicBezTo>
                      <a:close/>
                    </a:path>
                  </a:pathLst>
                </a:custGeom>
                <a:solidFill>
                  <a:srgbClr val="434B56">
                    <a:alpha val="6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812CCED-E96E-4503-AD5D-20E869B63589}"/>
                  </a:ext>
                </a:extLst>
              </p:cNvPr>
              <p:cNvSpPr txBox="1"/>
              <p:nvPr/>
            </p:nvSpPr>
            <p:spPr>
              <a:xfrm>
                <a:off x="2556762" y="1688569"/>
                <a:ext cx="809397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6000" b="1" dirty="0">
                    <a:solidFill>
                      <a:schemeClr val="tx1">
                        <a:alpha val="67000"/>
                      </a:schemeClr>
                    </a:solidFill>
                    <a:latin typeface="Aharoni" panose="02010803020104030203" pitchFamily="2" charset="-79"/>
                    <a:cs typeface="Aharoni" panose="02010803020104030203" pitchFamily="2" charset="-79"/>
                  </a:rPr>
                  <a:t>3</a:t>
                </a:r>
                <a:endParaRPr lang="ko-KR" altLang="en-US" sz="6000" b="1" dirty="0">
                  <a:solidFill>
                    <a:schemeClr val="tx1">
                      <a:alpha val="67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endParaRPr>
              </a:p>
            </p:txBody>
          </p: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6BE3C4C-267D-43BB-9B55-D675C9D53C26}"/>
                </a:ext>
              </a:extLst>
            </p:cNvPr>
            <p:cNvSpPr txBox="1"/>
            <p:nvPr/>
          </p:nvSpPr>
          <p:spPr>
            <a:xfrm>
              <a:off x="1571571" y="2105674"/>
              <a:ext cx="22351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히트맵</a:t>
              </a:r>
            </a:p>
          </p:txBody>
        </p:sp>
      </p:grpSp>
      <p:pic>
        <p:nvPicPr>
          <p:cNvPr id="2052" name="Picture 4" descr="Imgur">
            <a:extLst>
              <a:ext uri="{FF2B5EF4-FFF2-40B4-BE49-F238E27FC236}">
                <a16:creationId xmlns:a16="http://schemas.microsoft.com/office/drawing/2014/main" id="{14E4491E-AA2D-4F71-A7D0-F3DA90A153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7513" y="1026033"/>
            <a:ext cx="9827230" cy="302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7396C920-5DFB-4DAB-824B-E64BB6884099}"/>
              </a:ext>
            </a:extLst>
          </p:cNvPr>
          <p:cNvCxnSpPr>
            <a:cxnSpLocks/>
            <a:stCxn id="30" idx="1"/>
          </p:cNvCxnSpPr>
          <p:nvPr/>
        </p:nvCxnSpPr>
        <p:spPr>
          <a:xfrm flipH="1" flipV="1">
            <a:off x="4029681" y="3673376"/>
            <a:ext cx="264347" cy="652335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84BF9F63-CAEF-4FD6-95A1-233F07AD2E97}"/>
              </a:ext>
            </a:extLst>
          </p:cNvPr>
          <p:cNvCxnSpPr>
            <a:cxnSpLocks/>
            <a:stCxn id="27" idx="3"/>
          </p:cNvCxnSpPr>
          <p:nvPr/>
        </p:nvCxnSpPr>
        <p:spPr>
          <a:xfrm flipH="1" flipV="1">
            <a:off x="5943802" y="2785146"/>
            <a:ext cx="1239766" cy="161407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BD94C6B4-E1B8-46E3-B2D1-DED370DD6742}"/>
              </a:ext>
            </a:extLst>
          </p:cNvPr>
          <p:cNvCxnSpPr>
            <a:cxnSpLocks/>
          </p:cNvCxnSpPr>
          <p:nvPr/>
        </p:nvCxnSpPr>
        <p:spPr>
          <a:xfrm flipV="1">
            <a:off x="10030452" y="2845925"/>
            <a:ext cx="0" cy="14760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왼쪽 중괄호 15">
            <a:extLst>
              <a:ext uri="{FF2B5EF4-FFF2-40B4-BE49-F238E27FC236}">
                <a16:creationId xmlns:a16="http://schemas.microsoft.com/office/drawing/2014/main" id="{224DBC9D-BE56-4AAD-82AB-DDFF44876BFF}"/>
              </a:ext>
            </a:extLst>
          </p:cNvPr>
          <p:cNvSpPr/>
          <p:nvPr/>
        </p:nvSpPr>
        <p:spPr>
          <a:xfrm rot="19200000">
            <a:off x="3533897" y="2807027"/>
            <a:ext cx="310393" cy="880844"/>
          </a:xfrm>
          <a:prstGeom prst="leftBrac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69DB37E6-2835-4107-93D7-DCEE424CA0F9}"/>
              </a:ext>
            </a:extLst>
          </p:cNvPr>
          <p:cNvCxnSpPr>
            <a:cxnSpLocks/>
            <a:stCxn id="22" idx="0"/>
          </p:cNvCxnSpPr>
          <p:nvPr/>
        </p:nvCxnSpPr>
        <p:spPr>
          <a:xfrm flipH="1" flipV="1">
            <a:off x="7681647" y="2845925"/>
            <a:ext cx="608553" cy="136612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549871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423B2B6E-654C-40B0-B88F-2DDB8D25446C}"/>
              </a:ext>
            </a:extLst>
          </p:cNvPr>
          <p:cNvSpPr/>
          <p:nvPr/>
        </p:nvSpPr>
        <p:spPr>
          <a:xfrm>
            <a:off x="0" y="0"/>
            <a:ext cx="240632" cy="6858000"/>
          </a:xfrm>
          <a:prstGeom prst="rect">
            <a:avLst/>
          </a:prstGeom>
          <a:solidFill>
            <a:srgbClr val="434B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5044764B-66B6-4BCB-992D-D10423C929EF}"/>
              </a:ext>
            </a:extLst>
          </p:cNvPr>
          <p:cNvGrpSpPr/>
          <p:nvPr/>
        </p:nvGrpSpPr>
        <p:grpSpPr>
          <a:xfrm>
            <a:off x="240632" y="-239110"/>
            <a:ext cx="3081408" cy="1472590"/>
            <a:chOff x="240632" y="-239110"/>
            <a:chExt cx="2183469" cy="1472590"/>
          </a:xfrm>
        </p:grpSpPr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443E19FE-7A42-466A-9F13-74E26D09578E}"/>
                </a:ext>
              </a:extLst>
            </p:cNvPr>
            <p:cNvCxnSpPr>
              <a:cxnSpLocks/>
            </p:cNvCxnSpPr>
            <p:nvPr/>
          </p:nvCxnSpPr>
          <p:spPr>
            <a:xfrm>
              <a:off x="240632" y="637671"/>
              <a:ext cx="2093494" cy="0"/>
            </a:xfrm>
            <a:prstGeom prst="line">
              <a:avLst/>
            </a:prstGeom>
            <a:ln w="158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BB5E375F-B816-49A5-AABE-6F31FE4701C3}"/>
                </a:ext>
              </a:extLst>
            </p:cNvPr>
            <p:cNvGrpSpPr/>
            <p:nvPr/>
          </p:nvGrpSpPr>
          <p:grpSpPr>
            <a:xfrm>
              <a:off x="368176" y="701123"/>
              <a:ext cx="1490534" cy="532357"/>
              <a:chOff x="1467853" y="1600202"/>
              <a:chExt cx="873094" cy="312818"/>
            </a:xfrm>
          </p:grpSpPr>
          <p:sp>
            <p:nvSpPr>
              <p:cNvPr id="31" name="자유형: 도형 30">
                <a:extLst>
                  <a:ext uri="{FF2B5EF4-FFF2-40B4-BE49-F238E27FC236}">
                    <a16:creationId xmlns:a16="http://schemas.microsoft.com/office/drawing/2014/main" id="{BB57ED4D-044B-4775-BC44-E9D31B789664}"/>
                  </a:ext>
                </a:extLst>
              </p:cNvPr>
              <p:cNvSpPr/>
              <p:nvPr/>
            </p:nvSpPr>
            <p:spPr>
              <a:xfrm rot="21193953">
                <a:off x="1467853" y="1600202"/>
                <a:ext cx="783666" cy="264695"/>
              </a:xfrm>
              <a:custGeom>
                <a:avLst/>
                <a:gdLst>
                  <a:gd name="connsiteX0" fmla="*/ 156410 w 783666"/>
                  <a:gd name="connsiteY0" fmla="*/ 0 h 264695"/>
                  <a:gd name="connsiteX1" fmla="*/ 156410 w 783666"/>
                  <a:gd name="connsiteY1" fmla="*/ 0 h 264695"/>
                  <a:gd name="connsiteX2" fmla="*/ 48126 w 783666"/>
                  <a:gd name="connsiteY2" fmla="*/ 12032 h 264695"/>
                  <a:gd name="connsiteX3" fmla="*/ 24063 w 783666"/>
                  <a:gd name="connsiteY3" fmla="*/ 48126 h 264695"/>
                  <a:gd name="connsiteX4" fmla="*/ 0 w 783666"/>
                  <a:gd name="connsiteY4" fmla="*/ 72190 h 264695"/>
                  <a:gd name="connsiteX5" fmla="*/ 12031 w 783666"/>
                  <a:gd name="connsiteY5" fmla="*/ 156411 h 264695"/>
                  <a:gd name="connsiteX6" fmla="*/ 24063 w 783666"/>
                  <a:gd name="connsiteY6" fmla="*/ 192505 h 264695"/>
                  <a:gd name="connsiteX7" fmla="*/ 60158 w 783666"/>
                  <a:gd name="connsiteY7" fmla="*/ 204537 h 264695"/>
                  <a:gd name="connsiteX8" fmla="*/ 216568 w 783666"/>
                  <a:gd name="connsiteY8" fmla="*/ 216569 h 264695"/>
                  <a:gd name="connsiteX9" fmla="*/ 252663 w 783666"/>
                  <a:gd name="connsiteY9" fmla="*/ 228600 h 264695"/>
                  <a:gd name="connsiteX10" fmla="*/ 360947 w 783666"/>
                  <a:gd name="connsiteY10" fmla="*/ 252663 h 264695"/>
                  <a:gd name="connsiteX11" fmla="*/ 409073 w 783666"/>
                  <a:gd name="connsiteY11" fmla="*/ 264695 h 264695"/>
                  <a:gd name="connsiteX12" fmla="*/ 589547 w 783666"/>
                  <a:gd name="connsiteY12" fmla="*/ 252663 h 264695"/>
                  <a:gd name="connsiteX13" fmla="*/ 661736 w 783666"/>
                  <a:gd name="connsiteY13" fmla="*/ 228600 h 264695"/>
                  <a:gd name="connsiteX14" fmla="*/ 685800 w 783666"/>
                  <a:gd name="connsiteY14" fmla="*/ 204537 h 264695"/>
                  <a:gd name="connsiteX15" fmla="*/ 757989 w 783666"/>
                  <a:gd name="connsiteY15" fmla="*/ 180474 h 264695"/>
                  <a:gd name="connsiteX16" fmla="*/ 782052 w 783666"/>
                  <a:gd name="connsiteY16" fmla="*/ 108284 h 264695"/>
                  <a:gd name="connsiteX17" fmla="*/ 770021 w 783666"/>
                  <a:gd name="connsiteY17" fmla="*/ 72190 h 264695"/>
                  <a:gd name="connsiteX18" fmla="*/ 733926 w 783666"/>
                  <a:gd name="connsiteY18" fmla="*/ 60158 h 264695"/>
                  <a:gd name="connsiteX19" fmla="*/ 529389 w 783666"/>
                  <a:gd name="connsiteY19" fmla="*/ 48126 h 264695"/>
                  <a:gd name="connsiteX20" fmla="*/ 433136 w 783666"/>
                  <a:gd name="connsiteY20" fmla="*/ 36095 h 264695"/>
                  <a:gd name="connsiteX21" fmla="*/ 312821 w 783666"/>
                  <a:gd name="connsiteY21" fmla="*/ 12032 h 264695"/>
                  <a:gd name="connsiteX22" fmla="*/ 156410 w 783666"/>
                  <a:gd name="connsiteY22" fmla="*/ 0 h 2646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783666" h="264695">
                    <a:moveTo>
                      <a:pt x="156410" y="0"/>
                    </a:moveTo>
                    <a:lnTo>
                      <a:pt x="156410" y="0"/>
                    </a:lnTo>
                    <a:cubicBezTo>
                      <a:pt x="120315" y="4011"/>
                      <a:pt x="82256" y="-379"/>
                      <a:pt x="48126" y="12032"/>
                    </a:cubicBezTo>
                    <a:cubicBezTo>
                      <a:pt x="34537" y="16974"/>
                      <a:pt x="33096" y="36835"/>
                      <a:pt x="24063" y="48126"/>
                    </a:cubicBezTo>
                    <a:cubicBezTo>
                      <a:pt x="16977" y="56984"/>
                      <a:pt x="8021" y="64169"/>
                      <a:pt x="0" y="72190"/>
                    </a:cubicBezTo>
                    <a:cubicBezTo>
                      <a:pt x="4010" y="100264"/>
                      <a:pt x="6469" y="128603"/>
                      <a:pt x="12031" y="156411"/>
                    </a:cubicBezTo>
                    <a:cubicBezTo>
                      <a:pt x="14518" y="168847"/>
                      <a:pt x="15095" y="183537"/>
                      <a:pt x="24063" y="192505"/>
                    </a:cubicBezTo>
                    <a:cubicBezTo>
                      <a:pt x="33031" y="201473"/>
                      <a:pt x="47573" y="202964"/>
                      <a:pt x="60158" y="204537"/>
                    </a:cubicBezTo>
                    <a:cubicBezTo>
                      <a:pt x="112045" y="211023"/>
                      <a:pt x="164431" y="212558"/>
                      <a:pt x="216568" y="216569"/>
                    </a:cubicBezTo>
                    <a:cubicBezTo>
                      <a:pt x="228600" y="220579"/>
                      <a:pt x="240469" y="225116"/>
                      <a:pt x="252663" y="228600"/>
                    </a:cubicBezTo>
                    <a:cubicBezTo>
                      <a:pt x="304034" y="243277"/>
                      <a:pt x="305097" y="240252"/>
                      <a:pt x="360947" y="252663"/>
                    </a:cubicBezTo>
                    <a:cubicBezTo>
                      <a:pt x="377089" y="256250"/>
                      <a:pt x="393031" y="260684"/>
                      <a:pt x="409073" y="264695"/>
                    </a:cubicBezTo>
                    <a:cubicBezTo>
                      <a:pt x="469231" y="260684"/>
                      <a:pt x="529861" y="261190"/>
                      <a:pt x="589547" y="252663"/>
                    </a:cubicBezTo>
                    <a:cubicBezTo>
                      <a:pt x="614657" y="249076"/>
                      <a:pt x="661736" y="228600"/>
                      <a:pt x="661736" y="228600"/>
                    </a:cubicBezTo>
                    <a:cubicBezTo>
                      <a:pt x="669757" y="220579"/>
                      <a:pt x="675654" y="209610"/>
                      <a:pt x="685800" y="204537"/>
                    </a:cubicBezTo>
                    <a:cubicBezTo>
                      <a:pt x="708487" y="193194"/>
                      <a:pt x="757989" y="180474"/>
                      <a:pt x="757989" y="180474"/>
                    </a:cubicBezTo>
                    <a:cubicBezTo>
                      <a:pt x="766010" y="156411"/>
                      <a:pt x="790073" y="132347"/>
                      <a:pt x="782052" y="108284"/>
                    </a:cubicBezTo>
                    <a:cubicBezTo>
                      <a:pt x="778042" y="96253"/>
                      <a:pt x="778989" y="81158"/>
                      <a:pt x="770021" y="72190"/>
                    </a:cubicBezTo>
                    <a:cubicBezTo>
                      <a:pt x="761053" y="63222"/>
                      <a:pt x="746546" y="61420"/>
                      <a:pt x="733926" y="60158"/>
                    </a:cubicBezTo>
                    <a:cubicBezTo>
                      <a:pt x="665968" y="53362"/>
                      <a:pt x="597568" y="52137"/>
                      <a:pt x="529389" y="48126"/>
                    </a:cubicBezTo>
                    <a:cubicBezTo>
                      <a:pt x="497305" y="44116"/>
                      <a:pt x="465030" y="41411"/>
                      <a:pt x="433136" y="36095"/>
                    </a:cubicBezTo>
                    <a:cubicBezTo>
                      <a:pt x="370042" y="25579"/>
                      <a:pt x="388488" y="15815"/>
                      <a:pt x="312821" y="12032"/>
                    </a:cubicBezTo>
                    <a:cubicBezTo>
                      <a:pt x="256744" y="9228"/>
                      <a:pt x="182478" y="2005"/>
                      <a:pt x="156410" y="0"/>
                    </a:cubicBezTo>
                    <a:close/>
                  </a:path>
                </a:pathLst>
              </a:custGeom>
              <a:solidFill>
                <a:srgbClr val="E0E0D8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2" name="자유형: 도형 31">
                <a:extLst>
                  <a:ext uri="{FF2B5EF4-FFF2-40B4-BE49-F238E27FC236}">
                    <a16:creationId xmlns:a16="http://schemas.microsoft.com/office/drawing/2014/main" id="{D74EB930-B30D-4C15-A1C3-7B4839F33C69}"/>
                  </a:ext>
                </a:extLst>
              </p:cNvPr>
              <p:cNvSpPr/>
              <p:nvPr/>
            </p:nvSpPr>
            <p:spPr>
              <a:xfrm rot="384535">
                <a:off x="1617438" y="1672389"/>
                <a:ext cx="723509" cy="240631"/>
              </a:xfrm>
              <a:custGeom>
                <a:avLst/>
                <a:gdLst>
                  <a:gd name="connsiteX0" fmla="*/ 314435 w 723509"/>
                  <a:gd name="connsiteY0" fmla="*/ 12031 h 240631"/>
                  <a:gd name="connsiteX1" fmla="*/ 314435 w 723509"/>
                  <a:gd name="connsiteY1" fmla="*/ 12031 h 240631"/>
                  <a:gd name="connsiteX2" fmla="*/ 133961 w 723509"/>
                  <a:gd name="connsiteY2" fmla="*/ 48126 h 240631"/>
                  <a:gd name="connsiteX3" fmla="*/ 61772 w 723509"/>
                  <a:gd name="connsiteY3" fmla="*/ 72189 h 240631"/>
                  <a:gd name="connsiteX4" fmla="*/ 25677 w 723509"/>
                  <a:gd name="connsiteY4" fmla="*/ 84221 h 240631"/>
                  <a:gd name="connsiteX5" fmla="*/ 1614 w 723509"/>
                  <a:gd name="connsiteY5" fmla="*/ 156410 h 240631"/>
                  <a:gd name="connsiteX6" fmla="*/ 13645 w 723509"/>
                  <a:gd name="connsiteY6" fmla="*/ 192505 h 240631"/>
                  <a:gd name="connsiteX7" fmla="*/ 37709 w 723509"/>
                  <a:gd name="connsiteY7" fmla="*/ 216568 h 240631"/>
                  <a:gd name="connsiteX8" fmla="*/ 194119 w 723509"/>
                  <a:gd name="connsiteY8" fmla="*/ 240631 h 240631"/>
                  <a:gd name="connsiteX9" fmla="*/ 494909 w 723509"/>
                  <a:gd name="connsiteY9" fmla="*/ 228600 h 240631"/>
                  <a:gd name="connsiteX10" fmla="*/ 567098 w 723509"/>
                  <a:gd name="connsiteY10" fmla="*/ 216568 h 240631"/>
                  <a:gd name="connsiteX11" fmla="*/ 675382 w 723509"/>
                  <a:gd name="connsiteY11" fmla="*/ 204537 h 240631"/>
                  <a:gd name="connsiteX12" fmla="*/ 699445 w 723509"/>
                  <a:gd name="connsiteY12" fmla="*/ 180473 h 240631"/>
                  <a:gd name="connsiteX13" fmla="*/ 723509 w 723509"/>
                  <a:gd name="connsiteY13" fmla="*/ 108284 h 240631"/>
                  <a:gd name="connsiteX14" fmla="*/ 711477 w 723509"/>
                  <a:gd name="connsiteY14" fmla="*/ 48126 h 240631"/>
                  <a:gd name="connsiteX15" fmla="*/ 639288 w 723509"/>
                  <a:gd name="connsiteY15" fmla="*/ 24063 h 240631"/>
                  <a:gd name="connsiteX16" fmla="*/ 458814 w 723509"/>
                  <a:gd name="connsiteY16" fmla="*/ 0 h 240631"/>
                  <a:gd name="connsiteX17" fmla="*/ 314435 w 723509"/>
                  <a:gd name="connsiteY17" fmla="*/ 12031 h 2406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723509" h="240631">
                    <a:moveTo>
                      <a:pt x="314435" y="12031"/>
                    </a:moveTo>
                    <a:lnTo>
                      <a:pt x="314435" y="12031"/>
                    </a:lnTo>
                    <a:cubicBezTo>
                      <a:pt x="180944" y="26864"/>
                      <a:pt x="240602" y="12579"/>
                      <a:pt x="133961" y="48126"/>
                    </a:cubicBezTo>
                    <a:lnTo>
                      <a:pt x="61772" y="72189"/>
                    </a:lnTo>
                    <a:lnTo>
                      <a:pt x="25677" y="84221"/>
                    </a:lnTo>
                    <a:cubicBezTo>
                      <a:pt x="17656" y="108284"/>
                      <a:pt x="-6407" y="132347"/>
                      <a:pt x="1614" y="156410"/>
                    </a:cubicBezTo>
                    <a:cubicBezTo>
                      <a:pt x="5624" y="168442"/>
                      <a:pt x="7120" y="181630"/>
                      <a:pt x="13645" y="192505"/>
                    </a:cubicBezTo>
                    <a:cubicBezTo>
                      <a:pt x="19481" y="202232"/>
                      <a:pt x="27982" y="210732"/>
                      <a:pt x="37709" y="216568"/>
                    </a:cubicBezTo>
                    <a:cubicBezTo>
                      <a:pt x="72400" y="237382"/>
                      <a:pt x="187164" y="239936"/>
                      <a:pt x="194119" y="240631"/>
                    </a:cubicBezTo>
                    <a:cubicBezTo>
                      <a:pt x="294382" y="236621"/>
                      <a:pt x="394774" y="235060"/>
                      <a:pt x="494909" y="228600"/>
                    </a:cubicBezTo>
                    <a:cubicBezTo>
                      <a:pt x="519253" y="227029"/>
                      <a:pt x="542917" y="219792"/>
                      <a:pt x="567098" y="216568"/>
                    </a:cubicBezTo>
                    <a:cubicBezTo>
                      <a:pt x="603096" y="211768"/>
                      <a:pt x="639287" y="208547"/>
                      <a:pt x="675382" y="204537"/>
                    </a:cubicBezTo>
                    <a:cubicBezTo>
                      <a:pt x="683403" y="196516"/>
                      <a:pt x="694372" y="190619"/>
                      <a:pt x="699445" y="180473"/>
                    </a:cubicBezTo>
                    <a:cubicBezTo>
                      <a:pt x="710789" y="157786"/>
                      <a:pt x="723509" y="108284"/>
                      <a:pt x="723509" y="108284"/>
                    </a:cubicBezTo>
                    <a:cubicBezTo>
                      <a:pt x="719498" y="88231"/>
                      <a:pt x="725937" y="62586"/>
                      <a:pt x="711477" y="48126"/>
                    </a:cubicBezTo>
                    <a:cubicBezTo>
                      <a:pt x="693541" y="30190"/>
                      <a:pt x="663351" y="32084"/>
                      <a:pt x="639288" y="24063"/>
                    </a:cubicBezTo>
                    <a:cubicBezTo>
                      <a:pt x="557376" y="-3241"/>
                      <a:pt x="615839" y="13085"/>
                      <a:pt x="458814" y="0"/>
                    </a:cubicBezTo>
                    <a:cubicBezTo>
                      <a:pt x="330517" y="12829"/>
                      <a:pt x="338498" y="10026"/>
                      <a:pt x="314435" y="12031"/>
                    </a:cubicBezTo>
                    <a:close/>
                  </a:path>
                </a:pathLst>
              </a:custGeom>
              <a:solidFill>
                <a:srgbClr val="C8C2B6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A09041A-2CEF-4C43-A8F4-795B75BCD6D1}"/>
                </a:ext>
              </a:extLst>
            </p:cNvPr>
            <p:cNvSpPr txBox="1"/>
            <p:nvPr/>
          </p:nvSpPr>
          <p:spPr>
            <a:xfrm>
              <a:off x="240632" y="162200"/>
              <a:ext cx="218346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latin typeface="Abadi" panose="020B0604020104020204" pitchFamily="34" charset="0"/>
                </a:rPr>
                <a:t>5.4 </a:t>
              </a:r>
              <a:r>
                <a:rPr lang="ko-KR" altLang="en-US" sz="1600" dirty="0">
                  <a:latin typeface="Abadi" panose="020B0604020104020204" pitchFamily="34" charset="0"/>
                </a:rPr>
                <a:t>컨브넷 학습 시각화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58A4D12E-63B8-4F9D-A241-12185369B90F}"/>
                </a:ext>
              </a:extLst>
            </p:cNvPr>
            <p:cNvSpPr txBox="1"/>
            <p:nvPr/>
          </p:nvSpPr>
          <p:spPr>
            <a:xfrm>
              <a:off x="558358" y="762051"/>
              <a:ext cx="1411779" cy="4140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600" b="1" kern="1300" dirty="0"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I. </a:t>
              </a:r>
              <a:r>
                <a:rPr lang="ko-KR" altLang="en-US" sz="1600" b="1" kern="1300" dirty="0"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중간층 활성화</a:t>
              </a:r>
              <a:endParaRPr lang="en-US" altLang="ko-KR" sz="1600" b="1" kern="13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A336B5F6-6A0B-44B5-A261-082C1A15983F}"/>
                </a:ext>
              </a:extLst>
            </p:cNvPr>
            <p:cNvSpPr txBox="1"/>
            <p:nvPr/>
          </p:nvSpPr>
          <p:spPr>
            <a:xfrm>
              <a:off x="240632" y="-239110"/>
              <a:ext cx="532557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6000" b="1" dirty="0">
                <a:solidFill>
                  <a:schemeClr val="tx1">
                    <a:alpha val="67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  <p:pic>
        <p:nvPicPr>
          <p:cNvPr id="7" name="그림 6" descr="테이블이(가) 표시된 사진&#10;&#10;자동 생성된 설명">
            <a:extLst>
              <a:ext uri="{FF2B5EF4-FFF2-40B4-BE49-F238E27FC236}">
                <a16:creationId xmlns:a16="http://schemas.microsoft.com/office/drawing/2014/main" id="{C2EFF6EE-39BC-4D33-A8CC-4AC39DA94D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1405" y="1605581"/>
            <a:ext cx="7769190" cy="437017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A4D8FF10-1D62-43DA-9F7F-8472B75CAD13}"/>
              </a:ext>
            </a:extLst>
          </p:cNvPr>
          <p:cNvSpPr/>
          <p:nvPr/>
        </p:nvSpPr>
        <p:spPr>
          <a:xfrm>
            <a:off x="4964921" y="1261259"/>
            <a:ext cx="2262158" cy="507831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수직적</a:t>
            </a:r>
            <a:endParaRPr lang="en-US" altLang="ko-KR" sz="54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  <a:p>
            <a:pPr algn="ctr"/>
            <a:r>
              <a:rPr lang="en-US" altLang="ko-KR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[</a:t>
            </a:r>
            <a:r>
              <a:rPr lang="ko-KR" altLang="en-US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사장</a:t>
            </a:r>
            <a:r>
              <a:rPr lang="en-US" altLang="ko-KR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]</a:t>
            </a:r>
          </a:p>
          <a:p>
            <a:pPr algn="ctr"/>
            <a:r>
              <a:rPr lang="en-US" altLang="ko-KR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[</a:t>
            </a:r>
            <a:r>
              <a:rPr lang="ko-KR" altLang="en-US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부장</a:t>
            </a:r>
            <a:r>
              <a:rPr lang="en-US" altLang="ko-KR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]</a:t>
            </a:r>
          </a:p>
          <a:p>
            <a:pPr algn="ctr"/>
            <a:r>
              <a:rPr lang="en-US" altLang="ko-KR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[</a:t>
            </a:r>
            <a:r>
              <a:rPr lang="ko-KR" altLang="en-US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과장</a:t>
            </a:r>
            <a:r>
              <a:rPr lang="en-US" altLang="ko-KR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]</a:t>
            </a:r>
          </a:p>
          <a:p>
            <a:pPr algn="ctr"/>
            <a:r>
              <a:rPr lang="en-US" altLang="ko-KR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[</a:t>
            </a:r>
            <a:r>
              <a:rPr lang="ko-KR" altLang="en-US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대리</a:t>
            </a:r>
            <a:r>
              <a:rPr lang="en-US" altLang="ko-KR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]</a:t>
            </a:r>
          </a:p>
          <a:p>
            <a:pPr algn="ctr"/>
            <a:r>
              <a:rPr lang="en-US" altLang="ko-KR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[</a:t>
            </a:r>
            <a:r>
              <a:rPr lang="ko-KR" altLang="en-US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사원</a:t>
            </a:r>
            <a:r>
              <a:rPr lang="en-US" altLang="ko-KR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860263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423B2B6E-654C-40B0-B88F-2DDB8D25446C}"/>
              </a:ext>
            </a:extLst>
          </p:cNvPr>
          <p:cNvSpPr/>
          <p:nvPr/>
        </p:nvSpPr>
        <p:spPr>
          <a:xfrm>
            <a:off x="0" y="0"/>
            <a:ext cx="240632" cy="6858000"/>
          </a:xfrm>
          <a:prstGeom prst="rect">
            <a:avLst/>
          </a:prstGeom>
          <a:solidFill>
            <a:srgbClr val="434B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5044764B-66B6-4BCB-992D-D10423C929EF}"/>
              </a:ext>
            </a:extLst>
          </p:cNvPr>
          <p:cNvGrpSpPr/>
          <p:nvPr/>
        </p:nvGrpSpPr>
        <p:grpSpPr>
          <a:xfrm>
            <a:off x="240632" y="-239110"/>
            <a:ext cx="3081408" cy="1472590"/>
            <a:chOff x="240632" y="-239110"/>
            <a:chExt cx="2183469" cy="1472590"/>
          </a:xfrm>
        </p:grpSpPr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443E19FE-7A42-466A-9F13-74E26D09578E}"/>
                </a:ext>
              </a:extLst>
            </p:cNvPr>
            <p:cNvCxnSpPr>
              <a:cxnSpLocks/>
            </p:cNvCxnSpPr>
            <p:nvPr/>
          </p:nvCxnSpPr>
          <p:spPr>
            <a:xfrm>
              <a:off x="240632" y="637671"/>
              <a:ext cx="2093494" cy="0"/>
            </a:xfrm>
            <a:prstGeom prst="line">
              <a:avLst/>
            </a:prstGeom>
            <a:ln w="158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BB5E375F-B816-49A5-AABE-6F31FE4701C3}"/>
                </a:ext>
              </a:extLst>
            </p:cNvPr>
            <p:cNvGrpSpPr/>
            <p:nvPr/>
          </p:nvGrpSpPr>
          <p:grpSpPr>
            <a:xfrm>
              <a:off x="368176" y="701123"/>
              <a:ext cx="1490534" cy="532357"/>
              <a:chOff x="1467853" y="1600202"/>
              <a:chExt cx="873094" cy="312818"/>
            </a:xfrm>
          </p:grpSpPr>
          <p:sp>
            <p:nvSpPr>
              <p:cNvPr id="31" name="자유형: 도형 30">
                <a:extLst>
                  <a:ext uri="{FF2B5EF4-FFF2-40B4-BE49-F238E27FC236}">
                    <a16:creationId xmlns:a16="http://schemas.microsoft.com/office/drawing/2014/main" id="{BB57ED4D-044B-4775-BC44-E9D31B789664}"/>
                  </a:ext>
                </a:extLst>
              </p:cNvPr>
              <p:cNvSpPr/>
              <p:nvPr/>
            </p:nvSpPr>
            <p:spPr>
              <a:xfrm rot="21193953">
                <a:off x="1467853" y="1600202"/>
                <a:ext cx="783666" cy="264695"/>
              </a:xfrm>
              <a:custGeom>
                <a:avLst/>
                <a:gdLst>
                  <a:gd name="connsiteX0" fmla="*/ 156410 w 783666"/>
                  <a:gd name="connsiteY0" fmla="*/ 0 h 264695"/>
                  <a:gd name="connsiteX1" fmla="*/ 156410 w 783666"/>
                  <a:gd name="connsiteY1" fmla="*/ 0 h 264695"/>
                  <a:gd name="connsiteX2" fmla="*/ 48126 w 783666"/>
                  <a:gd name="connsiteY2" fmla="*/ 12032 h 264695"/>
                  <a:gd name="connsiteX3" fmla="*/ 24063 w 783666"/>
                  <a:gd name="connsiteY3" fmla="*/ 48126 h 264695"/>
                  <a:gd name="connsiteX4" fmla="*/ 0 w 783666"/>
                  <a:gd name="connsiteY4" fmla="*/ 72190 h 264695"/>
                  <a:gd name="connsiteX5" fmla="*/ 12031 w 783666"/>
                  <a:gd name="connsiteY5" fmla="*/ 156411 h 264695"/>
                  <a:gd name="connsiteX6" fmla="*/ 24063 w 783666"/>
                  <a:gd name="connsiteY6" fmla="*/ 192505 h 264695"/>
                  <a:gd name="connsiteX7" fmla="*/ 60158 w 783666"/>
                  <a:gd name="connsiteY7" fmla="*/ 204537 h 264695"/>
                  <a:gd name="connsiteX8" fmla="*/ 216568 w 783666"/>
                  <a:gd name="connsiteY8" fmla="*/ 216569 h 264695"/>
                  <a:gd name="connsiteX9" fmla="*/ 252663 w 783666"/>
                  <a:gd name="connsiteY9" fmla="*/ 228600 h 264695"/>
                  <a:gd name="connsiteX10" fmla="*/ 360947 w 783666"/>
                  <a:gd name="connsiteY10" fmla="*/ 252663 h 264695"/>
                  <a:gd name="connsiteX11" fmla="*/ 409073 w 783666"/>
                  <a:gd name="connsiteY11" fmla="*/ 264695 h 264695"/>
                  <a:gd name="connsiteX12" fmla="*/ 589547 w 783666"/>
                  <a:gd name="connsiteY12" fmla="*/ 252663 h 264695"/>
                  <a:gd name="connsiteX13" fmla="*/ 661736 w 783666"/>
                  <a:gd name="connsiteY13" fmla="*/ 228600 h 264695"/>
                  <a:gd name="connsiteX14" fmla="*/ 685800 w 783666"/>
                  <a:gd name="connsiteY14" fmla="*/ 204537 h 264695"/>
                  <a:gd name="connsiteX15" fmla="*/ 757989 w 783666"/>
                  <a:gd name="connsiteY15" fmla="*/ 180474 h 264695"/>
                  <a:gd name="connsiteX16" fmla="*/ 782052 w 783666"/>
                  <a:gd name="connsiteY16" fmla="*/ 108284 h 264695"/>
                  <a:gd name="connsiteX17" fmla="*/ 770021 w 783666"/>
                  <a:gd name="connsiteY17" fmla="*/ 72190 h 264695"/>
                  <a:gd name="connsiteX18" fmla="*/ 733926 w 783666"/>
                  <a:gd name="connsiteY18" fmla="*/ 60158 h 264695"/>
                  <a:gd name="connsiteX19" fmla="*/ 529389 w 783666"/>
                  <a:gd name="connsiteY19" fmla="*/ 48126 h 264695"/>
                  <a:gd name="connsiteX20" fmla="*/ 433136 w 783666"/>
                  <a:gd name="connsiteY20" fmla="*/ 36095 h 264695"/>
                  <a:gd name="connsiteX21" fmla="*/ 312821 w 783666"/>
                  <a:gd name="connsiteY21" fmla="*/ 12032 h 264695"/>
                  <a:gd name="connsiteX22" fmla="*/ 156410 w 783666"/>
                  <a:gd name="connsiteY22" fmla="*/ 0 h 2646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783666" h="264695">
                    <a:moveTo>
                      <a:pt x="156410" y="0"/>
                    </a:moveTo>
                    <a:lnTo>
                      <a:pt x="156410" y="0"/>
                    </a:lnTo>
                    <a:cubicBezTo>
                      <a:pt x="120315" y="4011"/>
                      <a:pt x="82256" y="-379"/>
                      <a:pt x="48126" y="12032"/>
                    </a:cubicBezTo>
                    <a:cubicBezTo>
                      <a:pt x="34537" y="16974"/>
                      <a:pt x="33096" y="36835"/>
                      <a:pt x="24063" y="48126"/>
                    </a:cubicBezTo>
                    <a:cubicBezTo>
                      <a:pt x="16977" y="56984"/>
                      <a:pt x="8021" y="64169"/>
                      <a:pt x="0" y="72190"/>
                    </a:cubicBezTo>
                    <a:cubicBezTo>
                      <a:pt x="4010" y="100264"/>
                      <a:pt x="6469" y="128603"/>
                      <a:pt x="12031" y="156411"/>
                    </a:cubicBezTo>
                    <a:cubicBezTo>
                      <a:pt x="14518" y="168847"/>
                      <a:pt x="15095" y="183537"/>
                      <a:pt x="24063" y="192505"/>
                    </a:cubicBezTo>
                    <a:cubicBezTo>
                      <a:pt x="33031" y="201473"/>
                      <a:pt x="47573" y="202964"/>
                      <a:pt x="60158" y="204537"/>
                    </a:cubicBezTo>
                    <a:cubicBezTo>
                      <a:pt x="112045" y="211023"/>
                      <a:pt x="164431" y="212558"/>
                      <a:pt x="216568" y="216569"/>
                    </a:cubicBezTo>
                    <a:cubicBezTo>
                      <a:pt x="228600" y="220579"/>
                      <a:pt x="240469" y="225116"/>
                      <a:pt x="252663" y="228600"/>
                    </a:cubicBezTo>
                    <a:cubicBezTo>
                      <a:pt x="304034" y="243277"/>
                      <a:pt x="305097" y="240252"/>
                      <a:pt x="360947" y="252663"/>
                    </a:cubicBezTo>
                    <a:cubicBezTo>
                      <a:pt x="377089" y="256250"/>
                      <a:pt x="393031" y="260684"/>
                      <a:pt x="409073" y="264695"/>
                    </a:cubicBezTo>
                    <a:cubicBezTo>
                      <a:pt x="469231" y="260684"/>
                      <a:pt x="529861" y="261190"/>
                      <a:pt x="589547" y="252663"/>
                    </a:cubicBezTo>
                    <a:cubicBezTo>
                      <a:pt x="614657" y="249076"/>
                      <a:pt x="661736" y="228600"/>
                      <a:pt x="661736" y="228600"/>
                    </a:cubicBezTo>
                    <a:cubicBezTo>
                      <a:pt x="669757" y="220579"/>
                      <a:pt x="675654" y="209610"/>
                      <a:pt x="685800" y="204537"/>
                    </a:cubicBezTo>
                    <a:cubicBezTo>
                      <a:pt x="708487" y="193194"/>
                      <a:pt x="757989" y="180474"/>
                      <a:pt x="757989" y="180474"/>
                    </a:cubicBezTo>
                    <a:cubicBezTo>
                      <a:pt x="766010" y="156411"/>
                      <a:pt x="790073" y="132347"/>
                      <a:pt x="782052" y="108284"/>
                    </a:cubicBezTo>
                    <a:cubicBezTo>
                      <a:pt x="778042" y="96253"/>
                      <a:pt x="778989" y="81158"/>
                      <a:pt x="770021" y="72190"/>
                    </a:cubicBezTo>
                    <a:cubicBezTo>
                      <a:pt x="761053" y="63222"/>
                      <a:pt x="746546" y="61420"/>
                      <a:pt x="733926" y="60158"/>
                    </a:cubicBezTo>
                    <a:cubicBezTo>
                      <a:pt x="665968" y="53362"/>
                      <a:pt x="597568" y="52137"/>
                      <a:pt x="529389" y="48126"/>
                    </a:cubicBezTo>
                    <a:cubicBezTo>
                      <a:pt x="497305" y="44116"/>
                      <a:pt x="465030" y="41411"/>
                      <a:pt x="433136" y="36095"/>
                    </a:cubicBezTo>
                    <a:cubicBezTo>
                      <a:pt x="370042" y="25579"/>
                      <a:pt x="388488" y="15815"/>
                      <a:pt x="312821" y="12032"/>
                    </a:cubicBezTo>
                    <a:cubicBezTo>
                      <a:pt x="256744" y="9228"/>
                      <a:pt x="182478" y="2005"/>
                      <a:pt x="156410" y="0"/>
                    </a:cubicBezTo>
                    <a:close/>
                  </a:path>
                </a:pathLst>
              </a:custGeom>
              <a:solidFill>
                <a:srgbClr val="E0E0D8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2" name="자유형: 도형 31">
                <a:extLst>
                  <a:ext uri="{FF2B5EF4-FFF2-40B4-BE49-F238E27FC236}">
                    <a16:creationId xmlns:a16="http://schemas.microsoft.com/office/drawing/2014/main" id="{D74EB930-B30D-4C15-A1C3-7B4839F33C69}"/>
                  </a:ext>
                </a:extLst>
              </p:cNvPr>
              <p:cNvSpPr/>
              <p:nvPr/>
            </p:nvSpPr>
            <p:spPr>
              <a:xfrm rot="384535">
                <a:off x="1617438" y="1672389"/>
                <a:ext cx="723509" cy="240631"/>
              </a:xfrm>
              <a:custGeom>
                <a:avLst/>
                <a:gdLst>
                  <a:gd name="connsiteX0" fmla="*/ 314435 w 723509"/>
                  <a:gd name="connsiteY0" fmla="*/ 12031 h 240631"/>
                  <a:gd name="connsiteX1" fmla="*/ 314435 w 723509"/>
                  <a:gd name="connsiteY1" fmla="*/ 12031 h 240631"/>
                  <a:gd name="connsiteX2" fmla="*/ 133961 w 723509"/>
                  <a:gd name="connsiteY2" fmla="*/ 48126 h 240631"/>
                  <a:gd name="connsiteX3" fmla="*/ 61772 w 723509"/>
                  <a:gd name="connsiteY3" fmla="*/ 72189 h 240631"/>
                  <a:gd name="connsiteX4" fmla="*/ 25677 w 723509"/>
                  <a:gd name="connsiteY4" fmla="*/ 84221 h 240631"/>
                  <a:gd name="connsiteX5" fmla="*/ 1614 w 723509"/>
                  <a:gd name="connsiteY5" fmla="*/ 156410 h 240631"/>
                  <a:gd name="connsiteX6" fmla="*/ 13645 w 723509"/>
                  <a:gd name="connsiteY6" fmla="*/ 192505 h 240631"/>
                  <a:gd name="connsiteX7" fmla="*/ 37709 w 723509"/>
                  <a:gd name="connsiteY7" fmla="*/ 216568 h 240631"/>
                  <a:gd name="connsiteX8" fmla="*/ 194119 w 723509"/>
                  <a:gd name="connsiteY8" fmla="*/ 240631 h 240631"/>
                  <a:gd name="connsiteX9" fmla="*/ 494909 w 723509"/>
                  <a:gd name="connsiteY9" fmla="*/ 228600 h 240631"/>
                  <a:gd name="connsiteX10" fmla="*/ 567098 w 723509"/>
                  <a:gd name="connsiteY10" fmla="*/ 216568 h 240631"/>
                  <a:gd name="connsiteX11" fmla="*/ 675382 w 723509"/>
                  <a:gd name="connsiteY11" fmla="*/ 204537 h 240631"/>
                  <a:gd name="connsiteX12" fmla="*/ 699445 w 723509"/>
                  <a:gd name="connsiteY12" fmla="*/ 180473 h 240631"/>
                  <a:gd name="connsiteX13" fmla="*/ 723509 w 723509"/>
                  <a:gd name="connsiteY13" fmla="*/ 108284 h 240631"/>
                  <a:gd name="connsiteX14" fmla="*/ 711477 w 723509"/>
                  <a:gd name="connsiteY14" fmla="*/ 48126 h 240631"/>
                  <a:gd name="connsiteX15" fmla="*/ 639288 w 723509"/>
                  <a:gd name="connsiteY15" fmla="*/ 24063 h 240631"/>
                  <a:gd name="connsiteX16" fmla="*/ 458814 w 723509"/>
                  <a:gd name="connsiteY16" fmla="*/ 0 h 240631"/>
                  <a:gd name="connsiteX17" fmla="*/ 314435 w 723509"/>
                  <a:gd name="connsiteY17" fmla="*/ 12031 h 2406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723509" h="240631">
                    <a:moveTo>
                      <a:pt x="314435" y="12031"/>
                    </a:moveTo>
                    <a:lnTo>
                      <a:pt x="314435" y="12031"/>
                    </a:lnTo>
                    <a:cubicBezTo>
                      <a:pt x="180944" y="26864"/>
                      <a:pt x="240602" y="12579"/>
                      <a:pt x="133961" y="48126"/>
                    </a:cubicBezTo>
                    <a:lnTo>
                      <a:pt x="61772" y="72189"/>
                    </a:lnTo>
                    <a:lnTo>
                      <a:pt x="25677" y="84221"/>
                    </a:lnTo>
                    <a:cubicBezTo>
                      <a:pt x="17656" y="108284"/>
                      <a:pt x="-6407" y="132347"/>
                      <a:pt x="1614" y="156410"/>
                    </a:cubicBezTo>
                    <a:cubicBezTo>
                      <a:pt x="5624" y="168442"/>
                      <a:pt x="7120" y="181630"/>
                      <a:pt x="13645" y="192505"/>
                    </a:cubicBezTo>
                    <a:cubicBezTo>
                      <a:pt x="19481" y="202232"/>
                      <a:pt x="27982" y="210732"/>
                      <a:pt x="37709" y="216568"/>
                    </a:cubicBezTo>
                    <a:cubicBezTo>
                      <a:pt x="72400" y="237382"/>
                      <a:pt x="187164" y="239936"/>
                      <a:pt x="194119" y="240631"/>
                    </a:cubicBezTo>
                    <a:cubicBezTo>
                      <a:pt x="294382" y="236621"/>
                      <a:pt x="394774" y="235060"/>
                      <a:pt x="494909" y="228600"/>
                    </a:cubicBezTo>
                    <a:cubicBezTo>
                      <a:pt x="519253" y="227029"/>
                      <a:pt x="542917" y="219792"/>
                      <a:pt x="567098" y="216568"/>
                    </a:cubicBezTo>
                    <a:cubicBezTo>
                      <a:pt x="603096" y="211768"/>
                      <a:pt x="639287" y="208547"/>
                      <a:pt x="675382" y="204537"/>
                    </a:cubicBezTo>
                    <a:cubicBezTo>
                      <a:pt x="683403" y="196516"/>
                      <a:pt x="694372" y="190619"/>
                      <a:pt x="699445" y="180473"/>
                    </a:cubicBezTo>
                    <a:cubicBezTo>
                      <a:pt x="710789" y="157786"/>
                      <a:pt x="723509" y="108284"/>
                      <a:pt x="723509" y="108284"/>
                    </a:cubicBezTo>
                    <a:cubicBezTo>
                      <a:pt x="719498" y="88231"/>
                      <a:pt x="725937" y="62586"/>
                      <a:pt x="711477" y="48126"/>
                    </a:cubicBezTo>
                    <a:cubicBezTo>
                      <a:pt x="693541" y="30190"/>
                      <a:pt x="663351" y="32084"/>
                      <a:pt x="639288" y="24063"/>
                    </a:cubicBezTo>
                    <a:cubicBezTo>
                      <a:pt x="557376" y="-3241"/>
                      <a:pt x="615839" y="13085"/>
                      <a:pt x="458814" y="0"/>
                    </a:cubicBezTo>
                    <a:cubicBezTo>
                      <a:pt x="330517" y="12829"/>
                      <a:pt x="338498" y="10026"/>
                      <a:pt x="314435" y="12031"/>
                    </a:cubicBezTo>
                    <a:close/>
                  </a:path>
                </a:pathLst>
              </a:custGeom>
              <a:solidFill>
                <a:srgbClr val="C8C2B6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A09041A-2CEF-4C43-A8F4-795B75BCD6D1}"/>
                </a:ext>
              </a:extLst>
            </p:cNvPr>
            <p:cNvSpPr txBox="1"/>
            <p:nvPr/>
          </p:nvSpPr>
          <p:spPr>
            <a:xfrm>
              <a:off x="240632" y="162200"/>
              <a:ext cx="218346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latin typeface="Abadi" panose="020B0604020104020204" pitchFamily="34" charset="0"/>
                </a:rPr>
                <a:t>5.4 </a:t>
              </a:r>
              <a:r>
                <a:rPr lang="ko-KR" altLang="en-US" sz="1600" dirty="0">
                  <a:latin typeface="Abadi" panose="020B0604020104020204" pitchFamily="34" charset="0"/>
                </a:rPr>
                <a:t>컨브넷 학습 시각화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58A4D12E-63B8-4F9D-A241-12185369B90F}"/>
                </a:ext>
              </a:extLst>
            </p:cNvPr>
            <p:cNvSpPr txBox="1"/>
            <p:nvPr/>
          </p:nvSpPr>
          <p:spPr>
            <a:xfrm>
              <a:off x="558358" y="762051"/>
              <a:ext cx="1411779" cy="4140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600" kern="1300" dirty="0"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코드 설명</a:t>
              </a:r>
              <a:endParaRPr lang="en-US" altLang="ko-KR" sz="1600" kern="13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A336B5F6-6A0B-44B5-A261-082C1A15983F}"/>
                </a:ext>
              </a:extLst>
            </p:cNvPr>
            <p:cNvSpPr txBox="1"/>
            <p:nvPr/>
          </p:nvSpPr>
          <p:spPr>
            <a:xfrm>
              <a:off x="240632" y="-239110"/>
              <a:ext cx="532557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6000" b="1" dirty="0">
                <a:solidFill>
                  <a:schemeClr val="tx1">
                    <a:alpha val="67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E9CA3766-01E5-4F47-BC9E-2E15B03C10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401" y="1453867"/>
            <a:ext cx="4698063" cy="4752534"/>
          </a:xfrm>
          <a:prstGeom prst="rect">
            <a:avLst/>
          </a:prstGeom>
          <a:ln w="38100">
            <a:solidFill>
              <a:srgbClr val="FFC000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51F40B0-FFE4-495A-A450-0E1C2F88F4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7595" y="1453867"/>
            <a:ext cx="5365826" cy="1916723"/>
          </a:xfrm>
          <a:prstGeom prst="rect">
            <a:avLst/>
          </a:prstGeom>
          <a:ln w="38100">
            <a:solidFill>
              <a:srgbClr val="AFEA93"/>
            </a:solidFill>
          </a:ln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0C72247C-565E-4B03-BBD6-6B2662E99AE7}"/>
              </a:ext>
            </a:extLst>
          </p:cNvPr>
          <p:cNvGrpSpPr/>
          <p:nvPr/>
        </p:nvGrpSpPr>
        <p:grpSpPr>
          <a:xfrm>
            <a:off x="5987594" y="3830130"/>
            <a:ext cx="5365825" cy="2376271"/>
            <a:chOff x="5987595" y="3830130"/>
            <a:chExt cx="4983984" cy="1266097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27CAFA4-9B0E-4302-A5DD-52204C82C1DD}"/>
                </a:ext>
              </a:extLst>
            </p:cNvPr>
            <p:cNvSpPr/>
            <p:nvPr/>
          </p:nvSpPr>
          <p:spPr>
            <a:xfrm>
              <a:off x="5987595" y="3830134"/>
              <a:ext cx="622998" cy="1266093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>
                  <a:solidFill>
                    <a:schemeClr val="tx1"/>
                  </a:solidFill>
                </a:rPr>
                <a:t>Conv+</a:t>
              </a:r>
            </a:p>
            <a:p>
              <a:pPr algn="ctr"/>
              <a:r>
                <a:rPr lang="en-US" altLang="ko-KR" sz="1500" dirty="0">
                  <a:solidFill>
                    <a:schemeClr val="tx1"/>
                  </a:solidFill>
                </a:rPr>
                <a:t>Pool</a:t>
              </a:r>
              <a:endParaRPr lang="ko-KR" altLang="en-US" sz="1500" dirty="0">
                <a:solidFill>
                  <a:schemeClr val="tx1"/>
                </a:solidFill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6C9C9D2E-A3A3-4D77-9CEF-ECECF8C4E33D}"/>
                </a:ext>
              </a:extLst>
            </p:cNvPr>
            <p:cNvSpPr/>
            <p:nvPr/>
          </p:nvSpPr>
          <p:spPr>
            <a:xfrm>
              <a:off x="6610593" y="3830134"/>
              <a:ext cx="622998" cy="1266093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>
                  <a:solidFill>
                    <a:schemeClr val="tx1"/>
                  </a:solidFill>
                </a:rPr>
                <a:t>Conv+</a:t>
              </a:r>
            </a:p>
            <a:p>
              <a:pPr algn="ctr"/>
              <a:r>
                <a:rPr lang="en-US" altLang="ko-KR" sz="1500" dirty="0">
                  <a:solidFill>
                    <a:schemeClr val="tx1"/>
                  </a:solidFill>
                </a:rPr>
                <a:t>Pool</a:t>
              </a:r>
              <a:endParaRPr lang="ko-KR" altLang="en-US" sz="1500" dirty="0">
                <a:solidFill>
                  <a:schemeClr val="tx1"/>
                </a:solidFill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471746FF-138F-4F1A-9AD4-70F8F5C9331D}"/>
                </a:ext>
              </a:extLst>
            </p:cNvPr>
            <p:cNvSpPr/>
            <p:nvPr/>
          </p:nvSpPr>
          <p:spPr>
            <a:xfrm>
              <a:off x="7233591" y="3830134"/>
              <a:ext cx="622998" cy="1266093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>
                  <a:solidFill>
                    <a:schemeClr val="tx1"/>
                  </a:solidFill>
                </a:rPr>
                <a:t>Conv+</a:t>
              </a:r>
            </a:p>
            <a:p>
              <a:pPr algn="ctr"/>
              <a:r>
                <a:rPr lang="en-US" altLang="ko-KR" sz="1500" dirty="0">
                  <a:solidFill>
                    <a:schemeClr val="tx1"/>
                  </a:solidFill>
                </a:rPr>
                <a:t>Pool</a:t>
              </a:r>
              <a:endParaRPr lang="ko-KR" altLang="en-US" sz="1500" dirty="0">
                <a:solidFill>
                  <a:schemeClr val="tx1"/>
                </a:solidFill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D19D4CBD-258D-4BBC-9B6C-E1EACA5F2FE6}"/>
                </a:ext>
              </a:extLst>
            </p:cNvPr>
            <p:cNvSpPr/>
            <p:nvPr/>
          </p:nvSpPr>
          <p:spPr>
            <a:xfrm>
              <a:off x="7856589" y="3830133"/>
              <a:ext cx="622998" cy="1266093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>
                  <a:solidFill>
                    <a:schemeClr val="tx1"/>
                  </a:solidFill>
                </a:rPr>
                <a:t>Conv+</a:t>
              </a:r>
            </a:p>
            <a:p>
              <a:pPr algn="ctr"/>
              <a:r>
                <a:rPr lang="en-US" altLang="ko-KR" sz="1500" dirty="0">
                  <a:solidFill>
                    <a:schemeClr val="tx1"/>
                  </a:solidFill>
                </a:rPr>
                <a:t>Pool</a:t>
              </a:r>
              <a:endParaRPr lang="ko-KR" altLang="en-US" sz="1500" dirty="0">
                <a:solidFill>
                  <a:schemeClr val="tx1"/>
                </a:solidFill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1B5C5A7A-E39A-4697-9A96-E4FBDA268A2F}"/>
                </a:ext>
              </a:extLst>
            </p:cNvPr>
            <p:cNvSpPr/>
            <p:nvPr/>
          </p:nvSpPr>
          <p:spPr>
            <a:xfrm>
              <a:off x="8479587" y="3830132"/>
              <a:ext cx="622998" cy="1266093"/>
            </a:xfrm>
            <a:prstGeom prst="rect">
              <a:avLst/>
            </a:prstGeom>
            <a:noFill/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solidFill>
                    <a:schemeClr val="tx1"/>
                  </a:solidFill>
                </a:rPr>
                <a:t>Flatten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D053EC88-B8D6-4ED6-AB9D-F844B7864425}"/>
                </a:ext>
              </a:extLst>
            </p:cNvPr>
            <p:cNvSpPr/>
            <p:nvPr/>
          </p:nvSpPr>
          <p:spPr>
            <a:xfrm>
              <a:off x="9102585" y="3830131"/>
              <a:ext cx="622998" cy="1266093"/>
            </a:xfrm>
            <a:prstGeom prst="rect">
              <a:avLst/>
            </a:prstGeom>
            <a:noFill/>
            <a:ln w="38100">
              <a:solidFill>
                <a:srgbClr val="A59C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</a:rPr>
                <a:t>Dropout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B89399EF-9FE0-4AB1-8C44-097D450E6147}"/>
                </a:ext>
              </a:extLst>
            </p:cNvPr>
            <p:cNvSpPr/>
            <p:nvPr/>
          </p:nvSpPr>
          <p:spPr>
            <a:xfrm>
              <a:off x="9725583" y="3830131"/>
              <a:ext cx="622998" cy="1266093"/>
            </a:xfrm>
            <a:prstGeom prst="rect">
              <a:avLst/>
            </a:prstGeom>
            <a:noFill/>
            <a:ln w="38100">
              <a:solidFill>
                <a:srgbClr val="00E4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Dense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5B3B318D-D8AC-444C-9913-D2A127B5E275}"/>
                </a:ext>
              </a:extLst>
            </p:cNvPr>
            <p:cNvSpPr/>
            <p:nvPr/>
          </p:nvSpPr>
          <p:spPr>
            <a:xfrm>
              <a:off x="10348581" y="3830130"/>
              <a:ext cx="622998" cy="126609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Dense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6030030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423B2B6E-654C-40B0-B88F-2DDB8D25446C}"/>
              </a:ext>
            </a:extLst>
          </p:cNvPr>
          <p:cNvSpPr/>
          <p:nvPr/>
        </p:nvSpPr>
        <p:spPr>
          <a:xfrm>
            <a:off x="0" y="0"/>
            <a:ext cx="240632" cy="6858000"/>
          </a:xfrm>
          <a:prstGeom prst="rect">
            <a:avLst/>
          </a:prstGeom>
          <a:solidFill>
            <a:srgbClr val="434B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443E19FE-7A42-466A-9F13-74E26D09578E}"/>
              </a:ext>
            </a:extLst>
          </p:cNvPr>
          <p:cNvCxnSpPr>
            <a:cxnSpLocks/>
          </p:cNvCxnSpPr>
          <p:nvPr/>
        </p:nvCxnSpPr>
        <p:spPr>
          <a:xfrm>
            <a:off x="240632" y="637671"/>
            <a:ext cx="2954431" cy="0"/>
          </a:xfrm>
          <a:prstGeom prst="line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EA09041A-2CEF-4C43-A8F4-795B75BCD6D1}"/>
              </a:ext>
            </a:extLst>
          </p:cNvPr>
          <p:cNvSpPr txBox="1"/>
          <p:nvPr/>
        </p:nvSpPr>
        <p:spPr>
          <a:xfrm>
            <a:off x="240632" y="162200"/>
            <a:ext cx="30814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Abadi" panose="020B0604020104020204" pitchFamily="34" charset="0"/>
              </a:rPr>
              <a:t>5.4 </a:t>
            </a:r>
            <a:r>
              <a:rPr lang="ko-KR" altLang="en-US" sz="1600" dirty="0">
                <a:latin typeface="Abadi" panose="020B0604020104020204" pitchFamily="34" charset="0"/>
              </a:rPr>
              <a:t>컨브넷 학습 시각화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4721BBA-0F16-409F-B52A-70391B2B28B2}"/>
              </a:ext>
            </a:extLst>
          </p:cNvPr>
          <p:cNvGrpSpPr/>
          <p:nvPr/>
        </p:nvGrpSpPr>
        <p:grpSpPr>
          <a:xfrm>
            <a:off x="5202615" y="870086"/>
            <a:ext cx="2291131" cy="488478"/>
            <a:chOff x="693434" y="2961971"/>
            <a:chExt cx="2291131" cy="488478"/>
          </a:xfrm>
        </p:grpSpPr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BB5E375F-B816-49A5-AABE-6F31FE4701C3}"/>
                </a:ext>
              </a:extLst>
            </p:cNvPr>
            <p:cNvGrpSpPr/>
            <p:nvPr/>
          </p:nvGrpSpPr>
          <p:grpSpPr>
            <a:xfrm>
              <a:off x="693434" y="2964317"/>
              <a:ext cx="1888052" cy="486132"/>
              <a:chOff x="1614452" y="2930027"/>
              <a:chExt cx="783666" cy="285656"/>
            </a:xfrm>
          </p:grpSpPr>
          <p:sp>
            <p:nvSpPr>
              <p:cNvPr id="31" name="자유형: 도형 30">
                <a:extLst>
                  <a:ext uri="{FF2B5EF4-FFF2-40B4-BE49-F238E27FC236}">
                    <a16:creationId xmlns:a16="http://schemas.microsoft.com/office/drawing/2014/main" id="{BB57ED4D-044B-4775-BC44-E9D31B789664}"/>
                  </a:ext>
                </a:extLst>
              </p:cNvPr>
              <p:cNvSpPr/>
              <p:nvPr/>
            </p:nvSpPr>
            <p:spPr>
              <a:xfrm rot="21193953">
                <a:off x="1614452" y="2950988"/>
                <a:ext cx="783666" cy="264695"/>
              </a:xfrm>
              <a:custGeom>
                <a:avLst/>
                <a:gdLst>
                  <a:gd name="connsiteX0" fmla="*/ 156410 w 783666"/>
                  <a:gd name="connsiteY0" fmla="*/ 0 h 264695"/>
                  <a:gd name="connsiteX1" fmla="*/ 156410 w 783666"/>
                  <a:gd name="connsiteY1" fmla="*/ 0 h 264695"/>
                  <a:gd name="connsiteX2" fmla="*/ 48126 w 783666"/>
                  <a:gd name="connsiteY2" fmla="*/ 12032 h 264695"/>
                  <a:gd name="connsiteX3" fmla="*/ 24063 w 783666"/>
                  <a:gd name="connsiteY3" fmla="*/ 48126 h 264695"/>
                  <a:gd name="connsiteX4" fmla="*/ 0 w 783666"/>
                  <a:gd name="connsiteY4" fmla="*/ 72190 h 264695"/>
                  <a:gd name="connsiteX5" fmla="*/ 12031 w 783666"/>
                  <a:gd name="connsiteY5" fmla="*/ 156411 h 264695"/>
                  <a:gd name="connsiteX6" fmla="*/ 24063 w 783666"/>
                  <a:gd name="connsiteY6" fmla="*/ 192505 h 264695"/>
                  <a:gd name="connsiteX7" fmla="*/ 60158 w 783666"/>
                  <a:gd name="connsiteY7" fmla="*/ 204537 h 264695"/>
                  <a:gd name="connsiteX8" fmla="*/ 216568 w 783666"/>
                  <a:gd name="connsiteY8" fmla="*/ 216569 h 264695"/>
                  <a:gd name="connsiteX9" fmla="*/ 252663 w 783666"/>
                  <a:gd name="connsiteY9" fmla="*/ 228600 h 264695"/>
                  <a:gd name="connsiteX10" fmla="*/ 360947 w 783666"/>
                  <a:gd name="connsiteY10" fmla="*/ 252663 h 264695"/>
                  <a:gd name="connsiteX11" fmla="*/ 409073 w 783666"/>
                  <a:gd name="connsiteY11" fmla="*/ 264695 h 264695"/>
                  <a:gd name="connsiteX12" fmla="*/ 589547 w 783666"/>
                  <a:gd name="connsiteY12" fmla="*/ 252663 h 264695"/>
                  <a:gd name="connsiteX13" fmla="*/ 661736 w 783666"/>
                  <a:gd name="connsiteY13" fmla="*/ 228600 h 264695"/>
                  <a:gd name="connsiteX14" fmla="*/ 685800 w 783666"/>
                  <a:gd name="connsiteY14" fmla="*/ 204537 h 264695"/>
                  <a:gd name="connsiteX15" fmla="*/ 757989 w 783666"/>
                  <a:gd name="connsiteY15" fmla="*/ 180474 h 264695"/>
                  <a:gd name="connsiteX16" fmla="*/ 782052 w 783666"/>
                  <a:gd name="connsiteY16" fmla="*/ 108284 h 264695"/>
                  <a:gd name="connsiteX17" fmla="*/ 770021 w 783666"/>
                  <a:gd name="connsiteY17" fmla="*/ 72190 h 264695"/>
                  <a:gd name="connsiteX18" fmla="*/ 733926 w 783666"/>
                  <a:gd name="connsiteY18" fmla="*/ 60158 h 264695"/>
                  <a:gd name="connsiteX19" fmla="*/ 529389 w 783666"/>
                  <a:gd name="connsiteY19" fmla="*/ 48126 h 264695"/>
                  <a:gd name="connsiteX20" fmla="*/ 433136 w 783666"/>
                  <a:gd name="connsiteY20" fmla="*/ 36095 h 264695"/>
                  <a:gd name="connsiteX21" fmla="*/ 312821 w 783666"/>
                  <a:gd name="connsiteY21" fmla="*/ 12032 h 264695"/>
                  <a:gd name="connsiteX22" fmla="*/ 156410 w 783666"/>
                  <a:gd name="connsiteY22" fmla="*/ 0 h 2646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783666" h="264695">
                    <a:moveTo>
                      <a:pt x="156410" y="0"/>
                    </a:moveTo>
                    <a:lnTo>
                      <a:pt x="156410" y="0"/>
                    </a:lnTo>
                    <a:cubicBezTo>
                      <a:pt x="120315" y="4011"/>
                      <a:pt x="82256" y="-379"/>
                      <a:pt x="48126" y="12032"/>
                    </a:cubicBezTo>
                    <a:cubicBezTo>
                      <a:pt x="34537" y="16974"/>
                      <a:pt x="33096" y="36835"/>
                      <a:pt x="24063" y="48126"/>
                    </a:cubicBezTo>
                    <a:cubicBezTo>
                      <a:pt x="16977" y="56984"/>
                      <a:pt x="8021" y="64169"/>
                      <a:pt x="0" y="72190"/>
                    </a:cubicBezTo>
                    <a:cubicBezTo>
                      <a:pt x="4010" y="100264"/>
                      <a:pt x="6469" y="128603"/>
                      <a:pt x="12031" y="156411"/>
                    </a:cubicBezTo>
                    <a:cubicBezTo>
                      <a:pt x="14518" y="168847"/>
                      <a:pt x="15095" y="183537"/>
                      <a:pt x="24063" y="192505"/>
                    </a:cubicBezTo>
                    <a:cubicBezTo>
                      <a:pt x="33031" y="201473"/>
                      <a:pt x="47573" y="202964"/>
                      <a:pt x="60158" y="204537"/>
                    </a:cubicBezTo>
                    <a:cubicBezTo>
                      <a:pt x="112045" y="211023"/>
                      <a:pt x="164431" y="212558"/>
                      <a:pt x="216568" y="216569"/>
                    </a:cubicBezTo>
                    <a:cubicBezTo>
                      <a:pt x="228600" y="220579"/>
                      <a:pt x="240469" y="225116"/>
                      <a:pt x="252663" y="228600"/>
                    </a:cubicBezTo>
                    <a:cubicBezTo>
                      <a:pt x="304034" y="243277"/>
                      <a:pt x="305097" y="240252"/>
                      <a:pt x="360947" y="252663"/>
                    </a:cubicBezTo>
                    <a:cubicBezTo>
                      <a:pt x="377089" y="256250"/>
                      <a:pt x="393031" y="260684"/>
                      <a:pt x="409073" y="264695"/>
                    </a:cubicBezTo>
                    <a:cubicBezTo>
                      <a:pt x="469231" y="260684"/>
                      <a:pt x="529861" y="261190"/>
                      <a:pt x="589547" y="252663"/>
                    </a:cubicBezTo>
                    <a:cubicBezTo>
                      <a:pt x="614657" y="249076"/>
                      <a:pt x="661736" y="228600"/>
                      <a:pt x="661736" y="228600"/>
                    </a:cubicBezTo>
                    <a:cubicBezTo>
                      <a:pt x="669757" y="220579"/>
                      <a:pt x="675654" y="209610"/>
                      <a:pt x="685800" y="204537"/>
                    </a:cubicBezTo>
                    <a:cubicBezTo>
                      <a:pt x="708487" y="193194"/>
                      <a:pt x="757989" y="180474"/>
                      <a:pt x="757989" y="180474"/>
                    </a:cubicBezTo>
                    <a:cubicBezTo>
                      <a:pt x="766010" y="156411"/>
                      <a:pt x="790073" y="132347"/>
                      <a:pt x="782052" y="108284"/>
                    </a:cubicBezTo>
                    <a:cubicBezTo>
                      <a:pt x="778042" y="96253"/>
                      <a:pt x="778989" y="81158"/>
                      <a:pt x="770021" y="72190"/>
                    </a:cubicBezTo>
                    <a:cubicBezTo>
                      <a:pt x="761053" y="63222"/>
                      <a:pt x="746546" y="61420"/>
                      <a:pt x="733926" y="60158"/>
                    </a:cubicBezTo>
                    <a:cubicBezTo>
                      <a:pt x="665968" y="53362"/>
                      <a:pt x="597568" y="52137"/>
                      <a:pt x="529389" y="48126"/>
                    </a:cubicBezTo>
                    <a:cubicBezTo>
                      <a:pt x="497305" y="44116"/>
                      <a:pt x="465030" y="41411"/>
                      <a:pt x="433136" y="36095"/>
                    </a:cubicBezTo>
                    <a:cubicBezTo>
                      <a:pt x="370042" y="25579"/>
                      <a:pt x="388488" y="15815"/>
                      <a:pt x="312821" y="12032"/>
                    </a:cubicBezTo>
                    <a:cubicBezTo>
                      <a:pt x="256744" y="9228"/>
                      <a:pt x="182478" y="2005"/>
                      <a:pt x="156410" y="0"/>
                    </a:cubicBezTo>
                    <a:close/>
                  </a:path>
                </a:pathLst>
              </a:custGeom>
              <a:solidFill>
                <a:srgbClr val="E0E0D8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2" name="자유형: 도형 31">
                <a:extLst>
                  <a:ext uri="{FF2B5EF4-FFF2-40B4-BE49-F238E27FC236}">
                    <a16:creationId xmlns:a16="http://schemas.microsoft.com/office/drawing/2014/main" id="{D74EB930-B30D-4C15-A1C3-7B4839F33C69}"/>
                  </a:ext>
                </a:extLst>
              </p:cNvPr>
              <p:cNvSpPr/>
              <p:nvPr/>
            </p:nvSpPr>
            <p:spPr>
              <a:xfrm rot="384535">
                <a:off x="1628954" y="2930027"/>
                <a:ext cx="723509" cy="240631"/>
              </a:xfrm>
              <a:custGeom>
                <a:avLst/>
                <a:gdLst>
                  <a:gd name="connsiteX0" fmla="*/ 314435 w 723509"/>
                  <a:gd name="connsiteY0" fmla="*/ 12031 h 240631"/>
                  <a:gd name="connsiteX1" fmla="*/ 314435 w 723509"/>
                  <a:gd name="connsiteY1" fmla="*/ 12031 h 240631"/>
                  <a:gd name="connsiteX2" fmla="*/ 133961 w 723509"/>
                  <a:gd name="connsiteY2" fmla="*/ 48126 h 240631"/>
                  <a:gd name="connsiteX3" fmla="*/ 61772 w 723509"/>
                  <a:gd name="connsiteY3" fmla="*/ 72189 h 240631"/>
                  <a:gd name="connsiteX4" fmla="*/ 25677 w 723509"/>
                  <a:gd name="connsiteY4" fmla="*/ 84221 h 240631"/>
                  <a:gd name="connsiteX5" fmla="*/ 1614 w 723509"/>
                  <a:gd name="connsiteY5" fmla="*/ 156410 h 240631"/>
                  <a:gd name="connsiteX6" fmla="*/ 13645 w 723509"/>
                  <a:gd name="connsiteY6" fmla="*/ 192505 h 240631"/>
                  <a:gd name="connsiteX7" fmla="*/ 37709 w 723509"/>
                  <a:gd name="connsiteY7" fmla="*/ 216568 h 240631"/>
                  <a:gd name="connsiteX8" fmla="*/ 194119 w 723509"/>
                  <a:gd name="connsiteY8" fmla="*/ 240631 h 240631"/>
                  <a:gd name="connsiteX9" fmla="*/ 494909 w 723509"/>
                  <a:gd name="connsiteY9" fmla="*/ 228600 h 240631"/>
                  <a:gd name="connsiteX10" fmla="*/ 567098 w 723509"/>
                  <a:gd name="connsiteY10" fmla="*/ 216568 h 240631"/>
                  <a:gd name="connsiteX11" fmla="*/ 675382 w 723509"/>
                  <a:gd name="connsiteY11" fmla="*/ 204537 h 240631"/>
                  <a:gd name="connsiteX12" fmla="*/ 699445 w 723509"/>
                  <a:gd name="connsiteY12" fmla="*/ 180473 h 240631"/>
                  <a:gd name="connsiteX13" fmla="*/ 723509 w 723509"/>
                  <a:gd name="connsiteY13" fmla="*/ 108284 h 240631"/>
                  <a:gd name="connsiteX14" fmla="*/ 711477 w 723509"/>
                  <a:gd name="connsiteY14" fmla="*/ 48126 h 240631"/>
                  <a:gd name="connsiteX15" fmla="*/ 639288 w 723509"/>
                  <a:gd name="connsiteY15" fmla="*/ 24063 h 240631"/>
                  <a:gd name="connsiteX16" fmla="*/ 458814 w 723509"/>
                  <a:gd name="connsiteY16" fmla="*/ 0 h 240631"/>
                  <a:gd name="connsiteX17" fmla="*/ 314435 w 723509"/>
                  <a:gd name="connsiteY17" fmla="*/ 12031 h 2406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723509" h="240631">
                    <a:moveTo>
                      <a:pt x="314435" y="12031"/>
                    </a:moveTo>
                    <a:lnTo>
                      <a:pt x="314435" y="12031"/>
                    </a:lnTo>
                    <a:cubicBezTo>
                      <a:pt x="180944" y="26864"/>
                      <a:pt x="240602" y="12579"/>
                      <a:pt x="133961" y="48126"/>
                    </a:cubicBezTo>
                    <a:lnTo>
                      <a:pt x="61772" y="72189"/>
                    </a:lnTo>
                    <a:lnTo>
                      <a:pt x="25677" y="84221"/>
                    </a:lnTo>
                    <a:cubicBezTo>
                      <a:pt x="17656" y="108284"/>
                      <a:pt x="-6407" y="132347"/>
                      <a:pt x="1614" y="156410"/>
                    </a:cubicBezTo>
                    <a:cubicBezTo>
                      <a:pt x="5624" y="168442"/>
                      <a:pt x="7120" y="181630"/>
                      <a:pt x="13645" y="192505"/>
                    </a:cubicBezTo>
                    <a:cubicBezTo>
                      <a:pt x="19481" y="202232"/>
                      <a:pt x="27982" y="210732"/>
                      <a:pt x="37709" y="216568"/>
                    </a:cubicBezTo>
                    <a:cubicBezTo>
                      <a:pt x="72400" y="237382"/>
                      <a:pt x="187164" y="239936"/>
                      <a:pt x="194119" y="240631"/>
                    </a:cubicBezTo>
                    <a:cubicBezTo>
                      <a:pt x="294382" y="236621"/>
                      <a:pt x="394774" y="235060"/>
                      <a:pt x="494909" y="228600"/>
                    </a:cubicBezTo>
                    <a:cubicBezTo>
                      <a:pt x="519253" y="227029"/>
                      <a:pt x="542917" y="219792"/>
                      <a:pt x="567098" y="216568"/>
                    </a:cubicBezTo>
                    <a:cubicBezTo>
                      <a:pt x="603096" y="211768"/>
                      <a:pt x="639287" y="208547"/>
                      <a:pt x="675382" y="204537"/>
                    </a:cubicBezTo>
                    <a:cubicBezTo>
                      <a:pt x="683403" y="196516"/>
                      <a:pt x="694372" y="190619"/>
                      <a:pt x="699445" y="180473"/>
                    </a:cubicBezTo>
                    <a:cubicBezTo>
                      <a:pt x="710789" y="157786"/>
                      <a:pt x="723509" y="108284"/>
                      <a:pt x="723509" y="108284"/>
                    </a:cubicBezTo>
                    <a:cubicBezTo>
                      <a:pt x="719498" y="88231"/>
                      <a:pt x="725937" y="62586"/>
                      <a:pt x="711477" y="48126"/>
                    </a:cubicBezTo>
                    <a:cubicBezTo>
                      <a:pt x="693541" y="30190"/>
                      <a:pt x="663351" y="32084"/>
                      <a:pt x="639288" y="24063"/>
                    </a:cubicBezTo>
                    <a:cubicBezTo>
                      <a:pt x="557376" y="-3241"/>
                      <a:pt x="615839" y="13085"/>
                      <a:pt x="458814" y="0"/>
                    </a:cubicBezTo>
                    <a:cubicBezTo>
                      <a:pt x="330517" y="12829"/>
                      <a:pt x="338498" y="10026"/>
                      <a:pt x="314435" y="12031"/>
                    </a:cubicBezTo>
                    <a:close/>
                  </a:path>
                </a:pathLst>
              </a:custGeom>
              <a:solidFill>
                <a:srgbClr val="C8C2B6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58A4D12E-63B8-4F9D-A241-12185369B90F}"/>
                </a:ext>
              </a:extLst>
            </p:cNvPr>
            <p:cNvSpPr txBox="1"/>
            <p:nvPr/>
          </p:nvSpPr>
          <p:spPr>
            <a:xfrm>
              <a:off x="992200" y="2961971"/>
              <a:ext cx="1992365" cy="4140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600" kern="1300" dirty="0"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코드 설명</a:t>
              </a:r>
              <a:endParaRPr lang="en-US" altLang="ko-KR" sz="1600" kern="13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endParaRPr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A336B5F6-6A0B-44B5-A261-082C1A15983F}"/>
              </a:ext>
            </a:extLst>
          </p:cNvPr>
          <p:cNvSpPr txBox="1"/>
          <p:nvPr/>
        </p:nvSpPr>
        <p:spPr>
          <a:xfrm>
            <a:off x="240632" y="-239110"/>
            <a:ext cx="7515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6000" b="1" dirty="0">
              <a:solidFill>
                <a:schemeClr val="tx1">
                  <a:alpha val="67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7A5D8AF-60E6-41EB-A9FF-033CF67333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416" y="899381"/>
            <a:ext cx="4196433" cy="5573158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E2C6180B-DB78-4F29-A9D8-25266B24E47F}"/>
              </a:ext>
            </a:extLst>
          </p:cNvPr>
          <p:cNvSpPr/>
          <p:nvPr/>
        </p:nvSpPr>
        <p:spPr>
          <a:xfrm>
            <a:off x="1085222" y="899381"/>
            <a:ext cx="3818374" cy="44617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A78D4DAD-4236-4858-BB68-90B79487BB60}"/>
              </a:ext>
            </a:extLst>
          </p:cNvPr>
          <p:cNvSpPr/>
          <p:nvPr/>
        </p:nvSpPr>
        <p:spPr>
          <a:xfrm>
            <a:off x="1085222" y="1385653"/>
            <a:ext cx="3818374" cy="446176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45CA47CE-6D56-4D25-9203-2BFD48436060}"/>
              </a:ext>
            </a:extLst>
          </p:cNvPr>
          <p:cNvSpPr/>
          <p:nvPr/>
        </p:nvSpPr>
        <p:spPr>
          <a:xfrm>
            <a:off x="1085222" y="1871925"/>
            <a:ext cx="3818374" cy="1423934"/>
          </a:xfrm>
          <a:prstGeom prst="round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BA42E78F-DB80-4063-86BE-892B986A88C6}"/>
              </a:ext>
            </a:extLst>
          </p:cNvPr>
          <p:cNvSpPr/>
          <p:nvPr/>
        </p:nvSpPr>
        <p:spPr>
          <a:xfrm>
            <a:off x="1085222" y="3287485"/>
            <a:ext cx="3818374" cy="370115"/>
          </a:xfrm>
          <a:prstGeom prst="round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21E8FF35-F71B-4548-A45B-85F11C2E30C4}"/>
              </a:ext>
            </a:extLst>
          </p:cNvPr>
          <p:cNvSpPr/>
          <p:nvPr/>
        </p:nvSpPr>
        <p:spPr>
          <a:xfrm>
            <a:off x="1085222" y="3609130"/>
            <a:ext cx="3818374" cy="2863409"/>
          </a:xfrm>
          <a:prstGeom prst="roundRect">
            <a:avLst/>
          </a:prstGeom>
          <a:noFill/>
          <a:ln w="38100">
            <a:solidFill>
              <a:srgbClr val="095B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746F12-C5E6-40AC-A9CC-C3648490898F}"/>
              </a:ext>
            </a:extLst>
          </p:cNvPr>
          <p:cNvSpPr txBox="1"/>
          <p:nvPr/>
        </p:nvSpPr>
        <p:spPr>
          <a:xfrm>
            <a:off x="7683952" y="1647163"/>
            <a:ext cx="1882247" cy="3693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dirty="0"/>
              <a:t>이미지 불러오기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5157969-4003-4B7C-A897-546FB9CB28EA}"/>
              </a:ext>
            </a:extLst>
          </p:cNvPr>
          <p:cNvSpPr txBox="1"/>
          <p:nvPr/>
        </p:nvSpPr>
        <p:spPr>
          <a:xfrm>
            <a:off x="7288406" y="2525651"/>
            <a:ext cx="2783134" cy="369332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dirty="0"/>
              <a:t>패키지 불러오기 </a:t>
            </a:r>
            <a:r>
              <a:rPr lang="en-US" altLang="ko-KR" dirty="0"/>
              <a:t>- image</a:t>
            </a:r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86C52C8-825D-4D05-92A6-BD8052DD9824}"/>
              </a:ext>
            </a:extLst>
          </p:cNvPr>
          <p:cNvSpPr txBox="1"/>
          <p:nvPr/>
        </p:nvSpPr>
        <p:spPr>
          <a:xfrm>
            <a:off x="7533269" y="4282627"/>
            <a:ext cx="2414444" cy="369332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dirty="0"/>
              <a:t>패키지 불러오기 </a:t>
            </a:r>
            <a:r>
              <a:rPr lang="en-US" altLang="ko-KR" dirty="0"/>
              <a:t>- plt</a:t>
            </a:r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58F28CE-F4B7-4BA9-80C7-AF832227C888}"/>
              </a:ext>
            </a:extLst>
          </p:cNvPr>
          <p:cNvSpPr txBox="1"/>
          <p:nvPr/>
        </p:nvSpPr>
        <p:spPr>
          <a:xfrm>
            <a:off x="7643075" y="5161115"/>
            <a:ext cx="2194832" cy="369332"/>
          </a:xfrm>
          <a:prstGeom prst="rect">
            <a:avLst/>
          </a:prstGeom>
          <a:noFill/>
          <a:ln w="38100">
            <a:solidFill>
              <a:srgbClr val="095BFF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dirty="0"/>
              <a:t>불러온 이미지 확인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321A257-0074-4151-90B4-06988B3E96B4}"/>
              </a:ext>
            </a:extLst>
          </p:cNvPr>
          <p:cNvSpPr txBox="1"/>
          <p:nvPr/>
        </p:nvSpPr>
        <p:spPr>
          <a:xfrm>
            <a:off x="7683952" y="3404139"/>
            <a:ext cx="2113079" cy="369332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dirty="0"/>
              <a:t>이미지 전처리하기</a:t>
            </a:r>
          </a:p>
        </p:txBody>
      </p:sp>
    </p:spTree>
    <p:extLst>
      <p:ext uri="{BB962C8B-B14F-4D97-AF65-F5344CB8AC3E}">
        <p14:creationId xmlns:p14="http://schemas.microsoft.com/office/powerpoint/2010/main" val="2049454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7" grpId="0" animBg="1"/>
      <p:bldP spid="7" grpId="1" animBg="1"/>
      <p:bldP spid="20" grpId="0" animBg="1"/>
      <p:bldP spid="20" grpId="1" animBg="1"/>
      <p:bldP spid="21" grpId="0" animBg="1"/>
      <p:bldP spid="21" grpId="1" animBg="1"/>
      <p:bldP spid="22" grpId="0" animBg="1"/>
      <p:bldP spid="23" grpId="0" animBg="1"/>
      <p:bldP spid="23" grpId="1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423B2B6E-654C-40B0-B88F-2DDB8D25446C}"/>
              </a:ext>
            </a:extLst>
          </p:cNvPr>
          <p:cNvSpPr/>
          <p:nvPr/>
        </p:nvSpPr>
        <p:spPr>
          <a:xfrm>
            <a:off x="0" y="0"/>
            <a:ext cx="240632" cy="6858000"/>
          </a:xfrm>
          <a:prstGeom prst="rect">
            <a:avLst/>
          </a:prstGeom>
          <a:solidFill>
            <a:srgbClr val="434B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443E19FE-7A42-466A-9F13-74E26D09578E}"/>
              </a:ext>
            </a:extLst>
          </p:cNvPr>
          <p:cNvCxnSpPr>
            <a:cxnSpLocks/>
          </p:cNvCxnSpPr>
          <p:nvPr/>
        </p:nvCxnSpPr>
        <p:spPr>
          <a:xfrm>
            <a:off x="240632" y="637671"/>
            <a:ext cx="2954431" cy="0"/>
          </a:xfrm>
          <a:prstGeom prst="line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EA09041A-2CEF-4C43-A8F4-795B75BCD6D1}"/>
              </a:ext>
            </a:extLst>
          </p:cNvPr>
          <p:cNvSpPr txBox="1"/>
          <p:nvPr/>
        </p:nvSpPr>
        <p:spPr>
          <a:xfrm>
            <a:off x="240632" y="162200"/>
            <a:ext cx="30814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Abadi" panose="020B0604020104020204" pitchFamily="34" charset="0"/>
              </a:rPr>
              <a:t>5.4 </a:t>
            </a:r>
            <a:r>
              <a:rPr lang="ko-KR" altLang="en-US" sz="1600" dirty="0">
                <a:latin typeface="Abadi" panose="020B0604020104020204" pitchFamily="34" charset="0"/>
              </a:rPr>
              <a:t>컨브넷 학습 시각화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4721BBA-0F16-409F-B52A-70391B2B28B2}"/>
              </a:ext>
            </a:extLst>
          </p:cNvPr>
          <p:cNvGrpSpPr/>
          <p:nvPr/>
        </p:nvGrpSpPr>
        <p:grpSpPr>
          <a:xfrm>
            <a:off x="992200" y="3889645"/>
            <a:ext cx="2291131" cy="488478"/>
            <a:chOff x="693434" y="2961971"/>
            <a:chExt cx="2291131" cy="488478"/>
          </a:xfrm>
        </p:grpSpPr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BB5E375F-B816-49A5-AABE-6F31FE4701C3}"/>
                </a:ext>
              </a:extLst>
            </p:cNvPr>
            <p:cNvGrpSpPr/>
            <p:nvPr/>
          </p:nvGrpSpPr>
          <p:grpSpPr>
            <a:xfrm>
              <a:off x="693434" y="2964317"/>
              <a:ext cx="1888052" cy="486132"/>
              <a:chOff x="1614452" y="2930027"/>
              <a:chExt cx="783666" cy="285656"/>
            </a:xfrm>
          </p:grpSpPr>
          <p:sp>
            <p:nvSpPr>
              <p:cNvPr id="31" name="자유형: 도형 30">
                <a:extLst>
                  <a:ext uri="{FF2B5EF4-FFF2-40B4-BE49-F238E27FC236}">
                    <a16:creationId xmlns:a16="http://schemas.microsoft.com/office/drawing/2014/main" id="{BB57ED4D-044B-4775-BC44-E9D31B789664}"/>
                  </a:ext>
                </a:extLst>
              </p:cNvPr>
              <p:cNvSpPr/>
              <p:nvPr/>
            </p:nvSpPr>
            <p:spPr>
              <a:xfrm rot="21193953">
                <a:off x="1614452" y="2950988"/>
                <a:ext cx="783666" cy="264695"/>
              </a:xfrm>
              <a:custGeom>
                <a:avLst/>
                <a:gdLst>
                  <a:gd name="connsiteX0" fmla="*/ 156410 w 783666"/>
                  <a:gd name="connsiteY0" fmla="*/ 0 h 264695"/>
                  <a:gd name="connsiteX1" fmla="*/ 156410 w 783666"/>
                  <a:gd name="connsiteY1" fmla="*/ 0 h 264695"/>
                  <a:gd name="connsiteX2" fmla="*/ 48126 w 783666"/>
                  <a:gd name="connsiteY2" fmla="*/ 12032 h 264695"/>
                  <a:gd name="connsiteX3" fmla="*/ 24063 w 783666"/>
                  <a:gd name="connsiteY3" fmla="*/ 48126 h 264695"/>
                  <a:gd name="connsiteX4" fmla="*/ 0 w 783666"/>
                  <a:gd name="connsiteY4" fmla="*/ 72190 h 264695"/>
                  <a:gd name="connsiteX5" fmla="*/ 12031 w 783666"/>
                  <a:gd name="connsiteY5" fmla="*/ 156411 h 264695"/>
                  <a:gd name="connsiteX6" fmla="*/ 24063 w 783666"/>
                  <a:gd name="connsiteY6" fmla="*/ 192505 h 264695"/>
                  <a:gd name="connsiteX7" fmla="*/ 60158 w 783666"/>
                  <a:gd name="connsiteY7" fmla="*/ 204537 h 264695"/>
                  <a:gd name="connsiteX8" fmla="*/ 216568 w 783666"/>
                  <a:gd name="connsiteY8" fmla="*/ 216569 h 264695"/>
                  <a:gd name="connsiteX9" fmla="*/ 252663 w 783666"/>
                  <a:gd name="connsiteY9" fmla="*/ 228600 h 264695"/>
                  <a:gd name="connsiteX10" fmla="*/ 360947 w 783666"/>
                  <a:gd name="connsiteY10" fmla="*/ 252663 h 264695"/>
                  <a:gd name="connsiteX11" fmla="*/ 409073 w 783666"/>
                  <a:gd name="connsiteY11" fmla="*/ 264695 h 264695"/>
                  <a:gd name="connsiteX12" fmla="*/ 589547 w 783666"/>
                  <a:gd name="connsiteY12" fmla="*/ 252663 h 264695"/>
                  <a:gd name="connsiteX13" fmla="*/ 661736 w 783666"/>
                  <a:gd name="connsiteY13" fmla="*/ 228600 h 264695"/>
                  <a:gd name="connsiteX14" fmla="*/ 685800 w 783666"/>
                  <a:gd name="connsiteY14" fmla="*/ 204537 h 264695"/>
                  <a:gd name="connsiteX15" fmla="*/ 757989 w 783666"/>
                  <a:gd name="connsiteY15" fmla="*/ 180474 h 264695"/>
                  <a:gd name="connsiteX16" fmla="*/ 782052 w 783666"/>
                  <a:gd name="connsiteY16" fmla="*/ 108284 h 264695"/>
                  <a:gd name="connsiteX17" fmla="*/ 770021 w 783666"/>
                  <a:gd name="connsiteY17" fmla="*/ 72190 h 264695"/>
                  <a:gd name="connsiteX18" fmla="*/ 733926 w 783666"/>
                  <a:gd name="connsiteY18" fmla="*/ 60158 h 264695"/>
                  <a:gd name="connsiteX19" fmla="*/ 529389 w 783666"/>
                  <a:gd name="connsiteY19" fmla="*/ 48126 h 264695"/>
                  <a:gd name="connsiteX20" fmla="*/ 433136 w 783666"/>
                  <a:gd name="connsiteY20" fmla="*/ 36095 h 264695"/>
                  <a:gd name="connsiteX21" fmla="*/ 312821 w 783666"/>
                  <a:gd name="connsiteY21" fmla="*/ 12032 h 264695"/>
                  <a:gd name="connsiteX22" fmla="*/ 156410 w 783666"/>
                  <a:gd name="connsiteY22" fmla="*/ 0 h 2646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783666" h="264695">
                    <a:moveTo>
                      <a:pt x="156410" y="0"/>
                    </a:moveTo>
                    <a:lnTo>
                      <a:pt x="156410" y="0"/>
                    </a:lnTo>
                    <a:cubicBezTo>
                      <a:pt x="120315" y="4011"/>
                      <a:pt x="82256" y="-379"/>
                      <a:pt x="48126" y="12032"/>
                    </a:cubicBezTo>
                    <a:cubicBezTo>
                      <a:pt x="34537" y="16974"/>
                      <a:pt x="33096" y="36835"/>
                      <a:pt x="24063" y="48126"/>
                    </a:cubicBezTo>
                    <a:cubicBezTo>
                      <a:pt x="16977" y="56984"/>
                      <a:pt x="8021" y="64169"/>
                      <a:pt x="0" y="72190"/>
                    </a:cubicBezTo>
                    <a:cubicBezTo>
                      <a:pt x="4010" y="100264"/>
                      <a:pt x="6469" y="128603"/>
                      <a:pt x="12031" y="156411"/>
                    </a:cubicBezTo>
                    <a:cubicBezTo>
                      <a:pt x="14518" y="168847"/>
                      <a:pt x="15095" y="183537"/>
                      <a:pt x="24063" y="192505"/>
                    </a:cubicBezTo>
                    <a:cubicBezTo>
                      <a:pt x="33031" y="201473"/>
                      <a:pt x="47573" y="202964"/>
                      <a:pt x="60158" y="204537"/>
                    </a:cubicBezTo>
                    <a:cubicBezTo>
                      <a:pt x="112045" y="211023"/>
                      <a:pt x="164431" y="212558"/>
                      <a:pt x="216568" y="216569"/>
                    </a:cubicBezTo>
                    <a:cubicBezTo>
                      <a:pt x="228600" y="220579"/>
                      <a:pt x="240469" y="225116"/>
                      <a:pt x="252663" y="228600"/>
                    </a:cubicBezTo>
                    <a:cubicBezTo>
                      <a:pt x="304034" y="243277"/>
                      <a:pt x="305097" y="240252"/>
                      <a:pt x="360947" y="252663"/>
                    </a:cubicBezTo>
                    <a:cubicBezTo>
                      <a:pt x="377089" y="256250"/>
                      <a:pt x="393031" y="260684"/>
                      <a:pt x="409073" y="264695"/>
                    </a:cubicBezTo>
                    <a:cubicBezTo>
                      <a:pt x="469231" y="260684"/>
                      <a:pt x="529861" y="261190"/>
                      <a:pt x="589547" y="252663"/>
                    </a:cubicBezTo>
                    <a:cubicBezTo>
                      <a:pt x="614657" y="249076"/>
                      <a:pt x="661736" y="228600"/>
                      <a:pt x="661736" y="228600"/>
                    </a:cubicBezTo>
                    <a:cubicBezTo>
                      <a:pt x="669757" y="220579"/>
                      <a:pt x="675654" y="209610"/>
                      <a:pt x="685800" y="204537"/>
                    </a:cubicBezTo>
                    <a:cubicBezTo>
                      <a:pt x="708487" y="193194"/>
                      <a:pt x="757989" y="180474"/>
                      <a:pt x="757989" y="180474"/>
                    </a:cubicBezTo>
                    <a:cubicBezTo>
                      <a:pt x="766010" y="156411"/>
                      <a:pt x="790073" y="132347"/>
                      <a:pt x="782052" y="108284"/>
                    </a:cubicBezTo>
                    <a:cubicBezTo>
                      <a:pt x="778042" y="96253"/>
                      <a:pt x="778989" y="81158"/>
                      <a:pt x="770021" y="72190"/>
                    </a:cubicBezTo>
                    <a:cubicBezTo>
                      <a:pt x="761053" y="63222"/>
                      <a:pt x="746546" y="61420"/>
                      <a:pt x="733926" y="60158"/>
                    </a:cubicBezTo>
                    <a:cubicBezTo>
                      <a:pt x="665968" y="53362"/>
                      <a:pt x="597568" y="52137"/>
                      <a:pt x="529389" y="48126"/>
                    </a:cubicBezTo>
                    <a:cubicBezTo>
                      <a:pt x="497305" y="44116"/>
                      <a:pt x="465030" y="41411"/>
                      <a:pt x="433136" y="36095"/>
                    </a:cubicBezTo>
                    <a:cubicBezTo>
                      <a:pt x="370042" y="25579"/>
                      <a:pt x="388488" y="15815"/>
                      <a:pt x="312821" y="12032"/>
                    </a:cubicBezTo>
                    <a:cubicBezTo>
                      <a:pt x="256744" y="9228"/>
                      <a:pt x="182478" y="2005"/>
                      <a:pt x="156410" y="0"/>
                    </a:cubicBezTo>
                    <a:close/>
                  </a:path>
                </a:pathLst>
              </a:custGeom>
              <a:solidFill>
                <a:srgbClr val="E0E0D8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2" name="자유형: 도형 31">
                <a:extLst>
                  <a:ext uri="{FF2B5EF4-FFF2-40B4-BE49-F238E27FC236}">
                    <a16:creationId xmlns:a16="http://schemas.microsoft.com/office/drawing/2014/main" id="{D74EB930-B30D-4C15-A1C3-7B4839F33C69}"/>
                  </a:ext>
                </a:extLst>
              </p:cNvPr>
              <p:cNvSpPr/>
              <p:nvPr/>
            </p:nvSpPr>
            <p:spPr>
              <a:xfrm rot="384535">
                <a:off x="1628954" y="2930027"/>
                <a:ext cx="723509" cy="240631"/>
              </a:xfrm>
              <a:custGeom>
                <a:avLst/>
                <a:gdLst>
                  <a:gd name="connsiteX0" fmla="*/ 314435 w 723509"/>
                  <a:gd name="connsiteY0" fmla="*/ 12031 h 240631"/>
                  <a:gd name="connsiteX1" fmla="*/ 314435 w 723509"/>
                  <a:gd name="connsiteY1" fmla="*/ 12031 h 240631"/>
                  <a:gd name="connsiteX2" fmla="*/ 133961 w 723509"/>
                  <a:gd name="connsiteY2" fmla="*/ 48126 h 240631"/>
                  <a:gd name="connsiteX3" fmla="*/ 61772 w 723509"/>
                  <a:gd name="connsiteY3" fmla="*/ 72189 h 240631"/>
                  <a:gd name="connsiteX4" fmla="*/ 25677 w 723509"/>
                  <a:gd name="connsiteY4" fmla="*/ 84221 h 240631"/>
                  <a:gd name="connsiteX5" fmla="*/ 1614 w 723509"/>
                  <a:gd name="connsiteY5" fmla="*/ 156410 h 240631"/>
                  <a:gd name="connsiteX6" fmla="*/ 13645 w 723509"/>
                  <a:gd name="connsiteY6" fmla="*/ 192505 h 240631"/>
                  <a:gd name="connsiteX7" fmla="*/ 37709 w 723509"/>
                  <a:gd name="connsiteY7" fmla="*/ 216568 h 240631"/>
                  <a:gd name="connsiteX8" fmla="*/ 194119 w 723509"/>
                  <a:gd name="connsiteY8" fmla="*/ 240631 h 240631"/>
                  <a:gd name="connsiteX9" fmla="*/ 494909 w 723509"/>
                  <a:gd name="connsiteY9" fmla="*/ 228600 h 240631"/>
                  <a:gd name="connsiteX10" fmla="*/ 567098 w 723509"/>
                  <a:gd name="connsiteY10" fmla="*/ 216568 h 240631"/>
                  <a:gd name="connsiteX11" fmla="*/ 675382 w 723509"/>
                  <a:gd name="connsiteY11" fmla="*/ 204537 h 240631"/>
                  <a:gd name="connsiteX12" fmla="*/ 699445 w 723509"/>
                  <a:gd name="connsiteY12" fmla="*/ 180473 h 240631"/>
                  <a:gd name="connsiteX13" fmla="*/ 723509 w 723509"/>
                  <a:gd name="connsiteY13" fmla="*/ 108284 h 240631"/>
                  <a:gd name="connsiteX14" fmla="*/ 711477 w 723509"/>
                  <a:gd name="connsiteY14" fmla="*/ 48126 h 240631"/>
                  <a:gd name="connsiteX15" fmla="*/ 639288 w 723509"/>
                  <a:gd name="connsiteY15" fmla="*/ 24063 h 240631"/>
                  <a:gd name="connsiteX16" fmla="*/ 458814 w 723509"/>
                  <a:gd name="connsiteY16" fmla="*/ 0 h 240631"/>
                  <a:gd name="connsiteX17" fmla="*/ 314435 w 723509"/>
                  <a:gd name="connsiteY17" fmla="*/ 12031 h 2406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723509" h="240631">
                    <a:moveTo>
                      <a:pt x="314435" y="12031"/>
                    </a:moveTo>
                    <a:lnTo>
                      <a:pt x="314435" y="12031"/>
                    </a:lnTo>
                    <a:cubicBezTo>
                      <a:pt x="180944" y="26864"/>
                      <a:pt x="240602" y="12579"/>
                      <a:pt x="133961" y="48126"/>
                    </a:cubicBezTo>
                    <a:lnTo>
                      <a:pt x="61772" y="72189"/>
                    </a:lnTo>
                    <a:lnTo>
                      <a:pt x="25677" y="84221"/>
                    </a:lnTo>
                    <a:cubicBezTo>
                      <a:pt x="17656" y="108284"/>
                      <a:pt x="-6407" y="132347"/>
                      <a:pt x="1614" y="156410"/>
                    </a:cubicBezTo>
                    <a:cubicBezTo>
                      <a:pt x="5624" y="168442"/>
                      <a:pt x="7120" y="181630"/>
                      <a:pt x="13645" y="192505"/>
                    </a:cubicBezTo>
                    <a:cubicBezTo>
                      <a:pt x="19481" y="202232"/>
                      <a:pt x="27982" y="210732"/>
                      <a:pt x="37709" y="216568"/>
                    </a:cubicBezTo>
                    <a:cubicBezTo>
                      <a:pt x="72400" y="237382"/>
                      <a:pt x="187164" y="239936"/>
                      <a:pt x="194119" y="240631"/>
                    </a:cubicBezTo>
                    <a:cubicBezTo>
                      <a:pt x="294382" y="236621"/>
                      <a:pt x="394774" y="235060"/>
                      <a:pt x="494909" y="228600"/>
                    </a:cubicBezTo>
                    <a:cubicBezTo>
                      <a:pt x="519253" y="227029"/>
                      <a:pt x="542917" y="219792"/>
                      <a:pt x="567098" y="216568"/>
                    </a:cubicBezTo>
                    <a:cubicBezTo>
                      <a:pt x="603096" y="211768"/>
                      <a:pt x="639287" y="208547"/>
                      <a:pt x="675382" y="204537"/>
                    </a:cubicBezTo>
                    <a:cubicBezTo>
                      <a:pt x="683403" y="196516"/>
                      <a:pt x="694372" y="190619"/>
                      <a:pt x="699445" y="180473"/>
                    </a:cubicBezTo>
                    <a:cubicBezTo>
                      <a:pt x="710789" y="157786"/>
                      <a:pt x="723509" y="108284"/>
                      <a:pt x="723509" y="108284"/>
                    </a:cubicBezTo>
                    <a:cubicBezTo>
                      <a:pt x="719498" y="88231"/>
                      <a:pt x="725937" y="62586"/>
                      <a:pt x="711477" y="48126"/>
                    </a:cubicBezTo>
                    <a:cubicBezTo>
                      <a:pt x="693541" y="30190"/>
                      <a:pt x="663351" y="32084"/>
                      <a:pt x="639288" y="24063"/>
                    </a:cubicBezTo>
                    <a:cubicBezTo>
                      <a:pt x="557376" y="-3241"/>
                      <a:pt x="615839" y="13085"/>
                      <a:pt x="458814" y="0"/>
                    </a:cubicBezTo>
                    <a:cubicBezTo>
                      <a:pt x="330517" y="12829"/>
                      <a:pt x="338498" y="10026"/>
                      <a:pt x="314435" y="12031"/>
                    </a:cubicBezTo>
                    <a:close/>
                  </a:path>
                </a:pathLst>
              </a:custGeom>
              <a:solidFill>
                <a:srgbClr val="C8C2B6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58A4D12E-63B8-4F9D-A241-12185369B90F}"/>
                </a:ext>
              </a:extLst>
            </p:cNvPr>
            <p:cNvSpPr txBox="1"/>
            <p:nvPr/>
          </p:nvSpPr>
          <p:spPr>
            <a:xfrm>
              <a:off x="992200" y="2961971"/>
              <a:ext cx="1992365" cy="4140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600" kern="1300" dirty="0"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코드 설명</a:t>
              </a:r>
              <a:endParaRPr lang="en-US" altLang="ko-KR" sz="1600" kern="13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endParaRPr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A336B5F6-6A0B-44B5-A261-082C1A15983F}"/>
              </a:ext>
            </a:extLst>
          </p:cNvPr>
          <p:cNvSpPr txBox="1"/>
          <p:nvPr/>
        </p:nvSpPr>
        <p:spPr>
          <a:xfrm>
            <a:off x="240632" y="-239110"/>
            <a:ext cx="7515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6000" b="1" dirty="0">
              <a:solidFill>
                <a:schemeClr val="tx1">
                  <a:alpha val="67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090898B-BB8F-40D8-BA9E-DC8FADE393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536" y="792046"/>
            <a:ext cx="7315200" cy="294322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BB2CBA1-B53C-4F7F-B2F2-FBF908AB83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3606" y="776553"/>
            <a:ext cx="2736804" cy="5498412"/>
          </a:xfrm>
          <a:prstGeom prst="rect">
            <a:avLst/>
          </a:prstGeom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A743E0D5-7974-48EA-B685-5D37EBFE3D8C}"/>
              </a:ext>
            </a:extLst>
          </p:cNvPr>
          <p:cNvSpPr/>
          <p:nvPr/>
        </p:nvSpPr>
        <p:spPr>
          <a:xfrm>
            <a:off x="1781336" y="892091"/>
            <a:ext cx="3252058" cy="37542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5B9CAD6B-B75E-424F-9782-7DEAB82EE96F}"/>
              </a:ext>
            </a:extLst>
          </p:cNvPr>
          <p:cNvSpPr/>
          <p:nvPr/>
        </p:nvSpPr>
        <p:spPr>
          <a:xfrm>
            <a:off x="1781336" y="1378132"/>
            <a:ext cx="6468400" cy="584891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9908CC7A-D317-43C4-AE71-CFE411ACDBBC}"/>
              </a:ext>
            </a:extLst>
          </p:cNvPr>
          <p:cNvSpPr/>
          <p:nvPr/>
        </p:nvSpPr>
        <p:spPr>
          <a:xfrm>
            <a:off x="1781336" y="2110406"/>
            <a:ext cx="4385236" cy="322402"/>
          </a:xfrm>
          <a:prstGeom prst="round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7AC3342B-5B90-4E47-8003-6310272F89E0}"/>
              </a:ext>
            </a:extLst>
          </p:cNvPr>
          <p:cNvSpPr/>
          <p:nvPr/>
        </p:nvSpPr>
        <p:spPr>
          <a:xfrm>
            <a:off x="1781336" y="2600435"/>
            <a:ext cx="5215082" cy="746771"/>
          </a:xfrm>
          <a:prstGeom prst="round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37BFFBE-9BA5-4DF6-B7BD-54AEA55C4A4A}"/>
              </a:ext>
            </a:extLst>
          </p:cNvPr>
          <p:cNvSpPr txBox="1"/>
          <p:nvPr/>
        </p:nvSpPr>
        <p:spPr>
          <a:xfrm>
            <a:off x="4016127" y="4650748"/>
            <a:ext cx="2034531" cy="369332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8</a:t>
            </a:r>
            <a:r>
              <a:rPr lang="ko-KR" altLang="en-US" dirty="0"/>
              <a:t>개 층</a:t>
            </a:r>
            <a:r>
              <a:rPr lang="en-US" altLang="ko-KR" dirty="0"/>
              <a:t>(High) </a:t>
            </a:r>
            <a:r>
              <a:rPr lang="ko-KR" altLang="en-US" dirty="0"/>
              <a:t>출력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930D764-8927-4EDB-B58B-6E62159E7658}"/>
              </a:ext>
            </a:extLst>
          </p:cNvPr>
          <p:cNvSpPr txBox="1"/>
          <p:nvPr/>
        </p:nvSpPr>
        <p:spPr>
          <a:xfrm>
            <a:off x="3583314" y="4006294"/>
            <a:ext cx="2900153" cy="3693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dirty="0"/>
              <a:t>패키지 불러오기 </a:t>
            </a:r>
            <a:r>
              <a:rPr lang="en-US" altLang="ko-KR" dirty="0"/>
              <a:t>- models</a:t>
            </a:r>
            <a:endParaRPr lang="ko-KR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EDDA473-634D-448D-81C7-2D915E6C1F51}"/>
              </a:ext>
            </a:extLst>
          </p:cNvPr>
          <p:cNvSpPr txBox="1"/>
          <p:nvPr/>
        </p:nvSpPr>
        <p:spPr>
          <a:xfrm>
            <a:off x="4100283" y="5295202"/>
            <a:ext cx="1866217" cy="369332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Numpy list </a:t>
            </a:r>
            <a:r>
              <a:rPr lang="ko-KR" altLang="en-US" dirty="0"/>
              <a:t>반환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3CEA1A4-06FB-4B16-BBFE-529EFBA93E57}"/>
              </a:ext>
            </a:extLst>
          </p:cNvPr>
          <p:cNvSpPr txBox="1"/>
          <p:nvPr/>
        </p:nvSpPr>
        <p:spPr>
          <a:xfrm>
            <a:off x="3897991" y="5939656"/>
            <a:ext cx="2233304" cy="369332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dirty="0"/>
              <a:t>채널 </a:t>
            </a:r>
            <a:r>
              <a:rPr lang="en-US" altLang="ko-KR" dirty="0"/>
              <a:t>:: 20</a:t>
            </a:r>
            <a:r>
              <a:rPr lang="ko-KR" altLang="en-US" dirty="0"/>
              <a:t>번 </a:t>
            </a:r>
            <a:r>
              <a:rPr lang="en-US" altLang="ko-KR" dirty="0"/>
              <a:t>&amp; 16</a:t>
            </a:r>
            <a:r>
              <a:rPr lang="ko-KR" altLang="en-US" dirty="0"/>
              <a:t>번</a:t>
            </a:r>
          </a:p>
        </p:txBody>
      </p:sp>
    </p:spTree>
    <p:extLst>
      <p:ext uri="{BB962C8B-B14F-4D97-AF65-F5344CB8AC3E}">
        <p14:creationId xmlns:p14="http://schemas.microsoft.com/office/powerpoint/2010/main" val="3829824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30" grpId="0" animBg="1"/>
      <p:bldP spid="30" grpId="1" animBg="1"/>
      <p:bldP spid="33" grpId="0" animBg="1"/>
      <p:bldP spid="33" grpId="1" animBg="1"/>
      <p:bldP spid="37" grpId="0" animBg="1"/>
      <p:bldP spid="37" grpId="1" animBg="1"/>
      <p:bldP spid="34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423B2B6E-654C-40B0-B88F-2DDB8D25446C}"/>
              </a:ext>
            </a:extLst>
          </p:cNvPr>
          <p:cNvSpPr/>
          <p:nvPr/>
        </p:nvSpPr>
        <p:spPr>
          <a:xfrm>
            <a:off x="0" y="0"/>
            <a:ext cx="240632" cy="6858000"/>
          </a:xfrm>
          <a:prstGeom prst="rect">
            <a:avLst/>
          </a:prstGeom>
          <a:solidFill>
            <a:srgbClr val="434B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443E19FE-7A42-466A-9F13-74E26D09578E}"/>
              </a:ext>
            </a:extLst>
          </p:cNvPr>
          <p:cNvCxnSpPr>
            <a:cxnSpLocks/>
          </p:cNvCxnSpPr>
          <p:nvPr/>
        </p:nvCxnSpPr>
        <p:spPr>
          <a:xfrm>
            <a:off x="240632" y="637671"/>
            <a:ext cx="2954431" cy="0"/>
          </a:xfrm>
          <a:prstGeom prst="line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EA09041A-2CEF-4C43-A8F4-795B75BCD6D1}"/>
              </a:ext>
            </a:extLst>
          </p:cNvPr>
          <p:cNvSpPr txBox="1"/>
          <p:nvPr/>
        </p:nvSpPr>
        <p:spPr>
          <a:xfrm>
            <a:off x="240632" y="162200"/>
            <a:ext cx="30814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Abadi" panose="020B0604020104020204" pitchFamily="34" charset="0"/>
              </a:rPr>
              <a:t>5.4 </a:t>
            </a:r>
            <a:r>
              <a:rPr lang="ko-KR" altLang="en-US" sz="1600" dirty="0">
                <a:latin typeface="Abadi" panose="020B0604020104020204" pitchFamily="34" charset="0"/>
              </a:rPr>
              <a:t>컨브넷 학습 시각화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4721BBA-0F16-409F-B52A-70391B2B28B2}"/>
              </a:ext>
            </a:extLst>
          </p:cNvPr>
          <p:cNvGrpSpPr/>
          <p:nvPr/>
        </p:nvGrpSpPr>
        <p:grpSpPr>
          <a:xfrm>
            <a:off x="8007391" y="938531"/>
            <a:ext cx="2291131" cy="488478"/>
            <a:chOff x="693434" y="2961971"/>
            <a:chExt cx="2291131" cy="488478"/>
          </a:xfrm>
        </p:grpSpPr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BB5E375F-B816-49A5-AABE-6F31FE4701C3}"/>
                </a:ext>
              </a:extLst>
            </p:cNvPr>
            <p:cNvGrpSpPr/>
            <p:nvPr/>
          </p:nvGrpSpPr>
          <p:grpSpPr>
            <a:xfrm>
              <a:off x="693434" y="2964317"/>
              <a:ext cx="1888052" cy="486132"/>
              <a:chOff x="1614452" y="2930027"/>
              <a:chExt cx="783666" cy="285656"/>
            </a:xfrm>
          </p:grpSpPr>
          <p:sp>
            <p:nvSpPr>
              <p:cNvPr id="31" name="자유형: 도형 30">
                <a:extLst>
                  <a:ext uri="{FF2B5EF4-FFF2-40B4-BE49-F238E27FC236}">
                    <a16:creationId xmlns:a16="http://schemas.microsoft.com/office/drawing/2014/main" id="{BB57ED4D-044B-4775-BC44-E9D31B789664}"/>
                  </a:ext>
                </a:extLst>
              </p:cNvPr>
              <p:cNvSpPr/>
              <p:nvPr/>
            </p:nvSpPr>
            <p:spPr>
              <a:xfrm rot="21193953">
                <a:off x="1614452" y="2950988"/>
                <a:ext cx="783666" cy="264695"/>
              </a:xfrm>
              <a:custGeom>
                <a:avLst/>
                <a:gdLst>
                  <a:gd name="connsiteX0" fmla="*/ 156410 w 783666"/>
                  <a:gd name="connsiteY0" fmla="*/ 0 h 264695"/>
                  <a:gd name="connsiteX1" fmla="*/ 156410 w 783666"/>
                  <a:gd name="connsiteY1" fmla="*/ 0 h 264695"/>
                  <a:gd name="connsiteX2" fmla="*/ 48126 w 783666"/>
                  <a:gd name="connsiteY2" fmla="*/ 12032 h 264695"/>
                  <a:gd name="connsiteX3" fmla="*/ 24063 w 783666"/>
                  <a:gd name="connsiteY3" fmla="*/ 48126 h 264695"/>
                  <a:gd name="connsiteX4" fmla="*/ 0 w 783666"/>
                  <a:gd name="connsiteY4" fmla="*/ 72190 h 264695"/>
                  <a:gd name="connsiteX5" fmla="*/ 12031 w 783666"/>
                  <a:gd name="connsiteY5" fmla="*/ 156411 h 264695"/>
                  <a:gd name="connsiteX6" fmla="*/ 24063 w 783666"/>
                  <a:gd name="connsiteY6" fmla="*/ 192505 h 264695"/>
                  <a:gd name="connsiteX7" fmla="*/ 60158 w 783666"/>
                  <a:gd name="connsiteY7" fmla="*/ 204537 h 264695"/>
                  <a:gd name="connsiteX8" fmla="*/ 216568 w 783666"/>
                  <a:gd name="connsiteY8" fmla="*/ 216569 h 264695"/>
                  <a:gd name="connsiteX9" fmla="*/ 252663 w 783666"/>
                  <a:gd name="connsiteY9" fmla="*/ 228600 h 264695"/>
                  <a:gd name="connsiteX10" fmla="*/ 360947 w 783666"/>
                  <a:gd name="connsiteY10" fmla="*/ 252663 h 264695"/>
                  <a:gd name="connsiteX11" fmla="*/ 409073 w 783666"/>
                  <a:gd name="connsiteY11" fmla="*/ 264695 h 264695"/>
                  <a:gd name="connsiteX12" fmla="*/ 589547 w 783666"/>
                  <a:gd name="connsiteY12" fmla="*/ 252663 h 264695"/>
                  <a:gd name="connsiteX13" fmla="*/ 661736 w 783666"/>
                  <a:gd name="connsiteY13" fmla="*/ 228600 h 264695"/>
                  <a:gd name="connsiteX14" fmla="*/ 685800 w 783666"/>
                  <a:gd name="connsiteY14" fmla="*/ 204537 h 264695"/>
                  <a:gd name="connsiteX15" fmla="*/ 757989 w 783666"/>
                  <a:gd name="connsiteY15" fmla="*/ 180474 h 264695"/>
                  <a:gd name="connsiteX16" fmla="*/ 782052 w 783666"/>
                  <a:gd name="connsiteY16" fmla="*/ 108284 h 264695"/>
                  <a:gd name="connsiteX17" fmla="*/ 770021 w 783666"/>
                  <a:gd name="connsiteY17" fmla="*/ 72190 h 264695"/>
                  <a:gd name="connsiteX18" fmla="*/ 733926 w 783666"/>
                  <a:gd name="connsiteY18" fmla="*/ 60158 h 264695"/>
                  <a:gd name="connsiteX19" fmla="*/ 529389 w 783666"/>
                  <a:gd name="connsiteY19" fmla="*/ 48126 h 264695"/>
                  <a:gd name="connsiteX20" fmla="*/ 433136 w 783666"/>
                  <a:gd name="connsiteY20" fmla="*/ 36095 h 264695"/>
                  <a:gd name="connsiteX21" fmla="*/ 312821 w 783666"/>
                  <a:gd name="connsiteY21" fmla="*/ 12032 h 264695"/>
                  <a:gd name="connsiteX22" fmla="*/ 156410 w 783666"/>
                  <a:gd name="connsiteY22" fmla="*/ 0 h 2646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783666" h="264695">
                    <a:moveTo>
                      <a:pt x="156410" y="0"/>
                    </a:moveTo>
                    <a:lnTo>
                      <a:pt x="156410" y="0"/>
                    </a:lnTo>
                    <a:cubicBezTo>
                      <a:pt x="120315" y="4011"/>
                      <a:pt x="82256" y="-379"/>
                      <a:pt x="48126" y="12032"/>
                    </a:cubicBezTo>
                    <a:cubicBezTo>
                      <a:pt x="34537" y="16974"/>
                      <a:pt x="33096" y="36835"/>
                      <a:pt x="24063" y="48126"/>
                    </a:cubicBezTo>
                    <a:cubicBezTo>
                      <a:pt x="16977" y="56984"/>
                      <a:pt x="8021" y="64169"/>
                      <a:pt x="0" y="72190"/>
                    </a:cubicBezTo>
                    <a:cubicBezTo>
                      <a:pt x="4010" y="100264"/>
                      <a:pt x="6469" y="128603"/>
                      <a:pt x="12031" y="156411"/>
                    </a:cubicBezTo>
                    <a:cubicBezTo>
                      <a:pt x="14518" y="168847"/>
                      <a:pt x="15095" y="183537"/>
                      <a:pt x="24063" y="192505"/>
                    </a:cubicBezTo>
                    <a:cubicBezTo>
                      <a:pt x="33031" y="201473"/>
                      <a:pt x="47573" y="202964"/>
                      <a:pt x="60158" y="204537"/>
                    </a:cubicBezTo>
                    <a:cubicBezTo>
                      <a:pt x="112045" y="211023"/>
                      <a:pt x="164431" y="212558"/>
                      <a:pt x="216568" y="216569"/>
                    </a:cubicBezTo>
                    <a:cubicBezTo>
                      <a:pt x="228600" y="220579"/>
                      <a:pt x="240469" y="225116"/>
                      <a:pt x="252663" y="228600"/>
                    </a:cubicBezTo>
                    <a:cubicBezTo>
                      <a:pt x="304034" y="243277"/>
                      <a:pt x="305097" y="240252"/>
                      <a:pt x="360947" y="252663"/>
                    </a:cubicBezTo>
                    <a:cubicBezTo>
                      <a:pt x="377089" y="256250"/>
                      <a:pt x="393031" y="260684"/>
                      <a:pt x="409073" y="264695"/>
                    </a:cubicBezTo>
                    <a:cubicBezTo>
                      <a:pt x="469231" y="260684"/>
                      <a:pt x="529861" y="261190"/>
                      <a:pt x="589547" y="252663"/>
                    </a:cubicBezTo>
                    <a:cubicBezTo>
                      <a:pt x="614657" y="249076"/>
                      <a:pt x="661736" y="228600"/>
                      <a:pt x="661736" y="228600"/>
                    </a:cubicBezTo>
                    <a:cubicBezTo>
                      <a:pt x="669757" y="220579"/>
                      <a:pt x="675654" y="209610"/>
                      <a:pt x="685800" y="204537"/>
                    </a:cubicBezTo>
                    <a:cubicBezTo>
                      <a:pt x="708487" y="193194"/>
                      <a:pt x="757989" y="180474"/>
                      <a:pt x="757989" y="180474"/>
                    </a:cubicBezTo>
                    <a:cubicBezTo>
                      <a:pt x="766010" y="156411"/>
                      <a:pt x="790073" y="132347"/>
                      <a:pt x="782052" y="108284"/>
                    </a:cubicBezTo>
                    <a:cubicBezTo>
                      <a:pt x="778042" y="96253"/>
                      <a:pt x="778989" y="81158"/>
                      <a:pt x="770021" y="72190"/>
                    </a:cubicBezTo>
                    <a:cubicBezTo>
                      <a:pt x="761053" y="63222"/>
                      <a:pt x="746546" y="61420"/>
                      <a:pt x="733926" y="60158"/>
                    </a:cubicBezTo>
                    <a:cubicBezTo>
                      <a:pt x="665968" y="53362"/>
                      <a:pt x="597568" y="52137"/>
                      <a:pt x="529389" y="48126"/>
                    </a:cubicBezTo>
                    <a:cubicBezTo>
                      <a:pt x="497305" y="44116"/>
                      <a:pt x="465030" y="41411"/>
                      <a:pt x="433136" y="36095"/>
                    </a:cubicBezTo>
                    <a:cubicBezTo>
                      <a:pt x="370042" y="25579"/>
                      <a:pt x="388488" y="15815"/>
                      <a:pt x="312821" y="12032"/>
                    </a:cubicBezTo>
                    <a:cubicBezTo>
                      <a:pt x="256744" y="9228"/>
                      <a:pt x="182478" y="2005"/>
                      <a:pt x="156410" y="0"/>
                    </a:cubicBezTo>
                    <a:close/>
                  </a:path>
                </a:pathLst>
              </a:custGeom>
              <a:solidFill>
                <a:srgbClr val="E0E0D8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2" name="자유형: 도형 31">
                <a:extLst>
                  <a:ext uri="{FF2B5EF4-FFF2-40B4-BE49-F238E27FC236}">
                    <a16:creationId xmlns:a16="http://schemas.microsoft.com/office/drawing/2014/main" id="{D74EB930-B30D-4C15-A1C3-7B4839F33C69}"/>
                  </a:ext>
                </a:extLst>
              </p:cNvPr>
              <p:cNvSpPr/>
              <p:nvPr/>
            </p:nvSpPr>
            <p:spPr>
              <a:xfrm rot="384535">
                <a:off x="1628954" y="2930027"/>
                <a:ext cx="723509" cy="240631"/>
              </a:xfrm>
              <a:custGeom>
                <a:avLst/>
                <a:gdLst>
                  <a:gd name="connsiteX0" fmla="*/ 314435 w 723509"/>
                  <a:gd name="connsiteY0" fmla="*/ 12031 h 240631"/>
                  <a:gd name="connsiteX1" fmla="*/ 314435 w 723509"/>
                  <a:gd name="connsiteY1" fmla="*/ 12031 h 240631"/>
                  <a:gd name="connsiteX2" fmla="*/ 133961 w 723509"/>
                  <a:gd name="connsiteY2" fmla="*/ 48126 h 240631"/>
                  <a:gd name="connsiteX3" fmla="*/ 61772 w 723509"/>
                  <a:gd name="connsiteY3" fmla="*/ 72189 h 240631"/>
                  <a:gd name="connsiteX4" fmla="*/ 25677 w 723509"/>
                  <a:gd name="connsiteY4" fmla="*/ 84221 h 240631"/>
                  <a:gd name="connsiteX5" fmla="*/ 1614 w 723509"/>
                  <a:gd name="connsiteY5" fmla="*/ 156410 h 240631"/>
                  <a:gd name="connsiteX6" fmla="*/ 13645 w 723509"/>
                  <a:gd name="connsiteY6" fmla="*/ 192505 h 240631"/>
                  <a:gd name="connsiteX7" fmla="*/ 37709 w 723509"/>
                  <a:gd name="connsiteY7" fmla="*/ 216568 h 240631"/>
                  <a:gd name="connsiteX8" fmla="*/ 194119 w 723509"/>
                  <a:gd name="connsiteY8" fmla="*/ 240631 h 240631"/>
                  <a:gd name="connsiteX9" fmla="*/ 494909 w 723509"/>
                  <a:gd name="connsiteY9" fmla="*/ 228600 h 240631"/>
                  <a:gd name="connsiteX10" fmla="*/ 567098 w 723509"/>
                  <a:gd name="connsiteY10" fmla="*/ 216568 h 240631"/>
                  <a:gd name="connsiteX11" fmla="*/ 675382 w 723509"/>
                  <a:gd name="connsiteY11" fmla="*/ 204537 h 240631"/>
                  <a:gd name="connsiteX12" fmla="*/ 699445 w 723509"/>
                  <a:gd name="connsiteY12" fmla="*/ 180473 h 240631"/>
                  <a:gd name="connsiteX13" fmla="*/ 723509 w 723509"/>
                  <a:gd name="connsiteY13" fmla="*/ 108284 h 240631"/>
                  <a:gd name="connsiteX14" fmla="*/ 711477 w 723509"/>
                  <a:gd name="connsiteY14" fmla="*/ 48126 h 240631"/>
                  <a:gd name="connsiteX15" fmla="*/ 639288 w 723509"/>
                  <a:gd name="connsiteY15" fmla="*/ 24063 h 240631"/>
                  <a:gd name="connsiteX16" fmla="*/ 458814 w 723509"/>
                  <a:gd name="connsiteY16" fmla="*/ 0 h 240631"/>
                  <a:gd name="connsiteX17" fmla="*/ 314435 w 723509"/>
                  <a:gd name="connsiteY17" fmla="*/ 12031 h 2406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723509" h="240631">
                    <a:moveTo>
                      <a:pt x="314435" y="12031"/>
                    </a:moveTo>
                    <a:lnTo>
                      <a:pt x="314435" y="12031"/>
                    </a:lnTo>
                    <a:cubicBezTo>
                      <a:pt x="180944" y="26864"/>
                      <a:pt x="240602" y="12579"/>
                      <a:pt x="133961" y="48126"/>
                    </a:cubicBezTo>
                    <a:lnTo>
                      <a:pt x="61772" y="72189"/>
                    </a:lnTo>
                    <a:lnTo>
                      <a:pt x="25677" y="84221"/>
                    </a:lnTo>
                    <a:cubicBezTo>
                      <a:pt x="17656" y="108284"/>
                      <a:pt x="-6407" y="132347"/>
                      <a:pt x="1614" y="156410"/>
                    </a:cubicBezTo>
                    <a:cubicBezTo>
                      <a:pt x="5624" y="168442"/>
                      <a:pt x="7120" y="181630"/>
                      <a:pt x="13645" y="192505"/>
                    </a:cubicBezTo>
                    <a:cubicBezTo>
                      <a:pt x="19481" y="202232"/>
                      <a:pt x="27982" y="210732"/>
                      <a:pt x="37709" y="216568"/>
                    </a:cubicBezTo>
                    <a:cubicBezTo>
                      <a:pt x="72400" y="237382"/>
                      <a:pt x="187164" y="239936"/>
                      <a:pt x="194119" y="240631"/>
                    </a:cubicBezTo>
                    <a:cubicBezTo>
                      <a:pt x="294382" y="236621"/>
                      <a:pt x="394774" y="235060"/>
                      <a:pt x="494909" y="228600"/>
                    </a:cubicBezTo>
                    <a:cubicBezTo>
                      <a:pt x="519253" y="227029"/>
                      <a:pt x="542917" y="219792"/>
                      <a:pt x="567098" y="216568"/>
                    </a:cubicBezTo>
                    <a:cubicBezTo>
                      <a:pt x="603096" y="211768"/>
                      <a:pt x="639287" y="208547"/>
                      <a:pt x="675382" y="204537"/>
                    </a:cubicBezTo>
                    <a:cubicBezTo>
                      <a:pt x="683403" y="196516"/>
                      <a:pt x="694372" y="190619"/>
                      <a:pt x="699445" y="180473"/>
                    </a:cubicBezTo>
                    <a:cubicBezTo>
                      <a:pt x="710789" y="157786"/>
                      <a:pt x="723509" y="108284"/>
                      <a:pt x="723509" y="108284"/>
                    </a:cubicBezTo>
                    <a:cubicBezTo>
                      <a:pt x="719498" y="88231"/>
                      <a:pt x="725937" y="62586"/>
                      <a:pt x="711477" y="48126"/>
                    </a:cubicBezTo>
                    <a:cubicBezTo>
                      <a:pt x="693541" y="30190"/>
                      <a:pt x="663351" y="32084"/>
                      <a:pt x="639288" y="24063"/>
                    </a:cubicBezTo>
                    <a:cubicBezTo>
                      <a:pt x="557376" y="-3241"/>
                      <a:pt x="615839" y="13085"/>
                      <a:pt x="458814" y="0"/>
                    </a:cubicBezTo>
                    <a:cubicBezTo>
                      <a:pt x="330517" y="12829"/>
                      <a:pt x="338498" y="10026"/>
                      <a:pt x="314435" y="12031"/>
                    </a:cubicBezTo>
                    <a:close/>
                  </a:path>
                </a:pathLst>
              </a:custGeom>
              <a:solidFill>
                <a:srgbClr val="C8C2B6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58A4D12E-63B8-4F9D-A241-12185369B90F}"/>
                </a:ext>
              </a:extLst>
            </p:cNvPr>
            <p:cNvSpPr txBox="1"/>
            <p:nvPr/>
          </p:nvSpPr>
          <p:spPr>
            <a:xfrm>
              <a:off x="992200" y="2961971"/>
              <a:ext cx="1992365" cy="4140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600" kern="1300" dirty="0"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코드 설명</a:t>
              </a:r>
              <a:endParaRPr lang="en-US" altLang="ko-KR" sz="1600" kern="13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endParaRPr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A336B5F6-6A0B-44B5-A261-082C1A15983F}"/>
              </a:ext>
            </a:extLst>
          </p:cNvPr>
          <p:cNvSpPr txBox="1"/>
          <p:nvPr/>
        </p:nvSpPr>
        <p:spPr>
          <a:xfrm>
            <a:off x="240632" y="-239110"/>
            <a:ext cx="7515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6000" b="1" dirty="0">
              <a:solidFill>
                <a:schemeClr val="tx1">
                  <a:alpha val="67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3FB6B08-C21F-49E3-9336-8159A6176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200" y="938531"/>
            <a:ext cx="6833790" cy="5115624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6892A81F-AD34-438C-8F73-AB8C38C4C8D0}"/>
              </a:ext>
            </a:extLst>
          </p:cNvPr>
          <p:cNvSpPr txBox="1"/>
          <p:nvPr/>
        </p:nvSpPr>
        <p:spPr>
          <a:xfrm>
            <a:off x="8684942" y="2496745"/>
            <a:ext cx="2460930" cy="3693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dirty="0"/>
              <a:t>그래프 제목 </a:t>
            </a:r>
            <a:r>
              <a:rPr lang="en-US" altLang="ko-KR" dirty="0"/>
              <a:t>:: </a:t>
            </a:r>
            <a:r>
              <a:rPr lang="ko-KR" altLang="en-US" dirty="0"/>
              <a:t>층 이름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5AC62DF-00EA-4366-A1E5-4DD555F0C721}"/>
              </a:ext>
            </a:extLst>
          </p:cNvPr>
          <p:cNvSpPr txBox="1"/>
          <p:nvPr/>
        </p:nvSpPr>
        <p:spPr>
          <a:xfrm>
            <a:off x="9089700" y="3498448"/>
            <a:ext cx="1733167" cy="369332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dirty="0"/>
              <a:t>특성 맵 그리기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99EBAEF-C2D3-4E8F-BA17-9D3101953982}"/>
              </a:ext>
            </a:extLst>
          </p:cNvPr>
          <p:cNvSpPr txBox="1"/>
          <p:nvPr/>
        </p:nvSpPr>
        <p:spPr>
          <a:xfrm>
            <a:off x="8684942" y="4500151"/>
            <a:ext cx="2656496" cy="369332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dirty="0"/>
              <a:t>그리드에 활성화 채우기</a:t>
            </a: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8D4D6E6B-BF34-473C-B05D-98B15C9E7462}"/>
              </a:ext>
            </a:extLst>
          </p:cNvPr>
          <p:cNvSpPr/>
          <p:nvPr/>
        </p:nvSpPr>
        <p:spPr>
          <a:xfrm>
            <a:off x="1635853" y="1068232"/>
            <a:ext cx="2525086" cy="85939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43429D71-EA15-400E-8148-47D74614F458}"/>
              </a:ext>
            </a:extLst>
          </p:cNvPr>
          <p:cNvSpPr/>
          <p:nvPr/>
        </p:nvSpPr>
        <p:spPr>
          <a:xfrm>
            <a:off x="1635853" y="2049943"/>
            <a:ext cx="4790114" cy="693822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FA3A78A0-9E94-4718-88FB-1CFB171AE5EF}"/>
              </a:ext>
            </a:extLst>
          </p:cNvPr>
          <p:cNvSpPr/>
          <p:nvPr/>
        </p:nvSpPr>
        <p:spPr>
          <a:xfrm>
            <a:off x="1635852" y="2866077"/>
            <a:ext cx="6190137" cy="2882484"/>
          </a:xfrm>
          <a:prstGeom prst="round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12AB1540-CDED-41EB-85C0-18992EC24D23}"/>
              </a:ext>
            </a:extLst>
          </p:cNvPr>
          <p:cNvSpPr/>
          <p:nvPr/>
        </p:nvSpPr>
        <p:spPr>
          <a:xfrm>
            <a:off x="1635852" y="2057331"/>
            <a:ext cx="4790115" cy="232439"/>
          </a:xfrm>
          <a:prstGeom prst="round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AF2F3E42-F422-4571-9242-3AC00852C940}"/>
              </a:ext>
            </a:extLst>
          </p:cNvPr>
          <p:cNvGrpSpPr/>
          <p:nvPr/>
        </p:nvGrpSpPr>
        <p:grpSpPr>
          <a:xfrm>
            <a:off x="6650635" y="1605129"/>
            <a:ext cx="4698063" cy="4752534"/>
            <a:chOff x="6740668" y="1446392"/>
            <a:chExt cx="4698063" cy="4752534"/>
          </a:xfrm>
        </p:grpSpPr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74177E6A-3675-4E43-8950-7744B979853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40668" y="1446392"/>
              <a:ext cx="4698063" cy="4752534"/>
            </a:xfrm>
            <a:prstGeom prst="rect">
              <a:avLst/>
            </a:prstGeom>
            <a:ln w="38100">
              <a:solidFill>
                <a:srgbClr val="095BFF"/>
              </a:solidFill>
            </a:ln>
          </p:spPr>
        </p:pic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1E18C1AA-3FA7-4DAC-80BF-C53BD4608A09}"/>
                </a:ext>
              </a:extLst>
            </p:cNvPr>
            <p:cNvGrpSpPr/>
            <p:nvPr/>
          </p:nvGrpSpPr>
          <p:grpSpPr>
            <a:xfrm>
              <a:off x="9470974" y="2399164"/>
              <a:ext cx="846987" cy="3091094"/>
              <a:chOff x="9232043" y="2557901"/>
              <a:chExt cx="846987" cy="3091094"/>
            </a:xfrm>
          </p:grpSpPr>
          <p:sp>
            <p:nvSpPr>
              <p:cNvPr id="9" name="타원 8">
                <a:extLst>
                  <a:ext uri="{FF2B5EF4-FFF2-40B4-BE49-F238E27FC236}">
                    <a16:creationId xmlns:a16="http://schemas.microsoft.com/office/drawing/2014/main" id="{5ECE1B51-6704-4AFF-884D-21266D72E87D}"/>
                  </a:ext>
                </a:extLst>
              </p:cNvPr>
              <p:cNvSpPr/>
              <p:nvPr/>
            </p:nvSpPr>
            <p:spPr>
              <a:xfrm>
                <a:off x="9833535" y="2557901"/>
                <a:ext cx="245495" cy="247020"/>
              </a:xfrm>
              <a:prstGeom prst="ellipse">
                <a:avLst/>
              </a:prstGeom>
              <a:noFill/>
              <a:ln w="25400">
                <a:solidFill>
                  <a:srgbClr val="095B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" name="타원 42">
                <a:extLst>
                  <a:ext uri="{FF2B5EF4-FFF2-40B4-BE49-F238E27FC236}">
                    <a16:creationId xmlns:a16="http://schemas.microsoft.com/office/drawing/2014/main" id="{B230C5DB-F872-4C40-B19E-494008E524F1}"/>
                  </a:ext>
                </a:extLst>
              </p:cNvPr>
              <p:cNvSpPr/>
              <p:nvPr/>
            </p:nvSpPr>
            <p:spPr>
              <a:xfrm>
                <a:off x="9721369" y="2855811"/>
                <a:ext cx="245495" cy="247020"/>
              </a:xfrm>
              <a:prstGeom prst="ellipse">
                <a:avLst/>
              </a:prstGeom>
              <a:noFill/>
              <a:ln w="25400">
                <a:solidFill>
                  <a:srgbClr val="095B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4" name="타원 43">
                <a:extLst>
                  <a:ext uri="{FF2B5EF4-FFF2-40B4-BE49-F238E27FC236}">
                    <a16:creationId xmlns:a16="http://schemas.microsoft.com/office/drawing/2014/main" id="{EA10EB2F-2CA5-4B8F-9EA6-5DD844E329C5}"/>
                  </a:ext>
                </a:extLst>
              </p:cNvPr>
              <p:cNvSpPr/>
              <p:nvPr/>
            </p:nvSpPr>
            <p:spPr>
              <a:xfrm>
                <a:off x="9721369" y="3133708"/>
                <a:ext cx="245495" cy="247020"/>
              </a:xfrm>
              <a:prstGeom prst="ellipse">
                <a:avLst/>
              </a:prstGeom>
              <a:noFill/>
              <a:ln w="25400">
                <a:solidFill>
                  <a:srgbClr val="095B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" name="타원 44">
                <a:extLst>
                  <a:ext uri="{FF2B5EF4-FFF2-40B4-BE49-F238E27FC236}">
                    <a16:creationId xmlns:a16="http://schemas.microsoft.com/office/drawing/2014/main" id="{9F09CF4A-06DB-4935-8E04-2EEB933FB8C8}"/>
                  </a:ext>
                </a:extLst>
              </p:cNvPr>
              <p:cNvSpPr/>
              <p:nvPr/>
            </p:nvSpPr>
            <p:spPr>
              <a:xfrm>
                <a:off x="9721369" y="3409165"/>
                <a:ext cx="245495" cy="247020"/>
              </a:xfrm>
              <a:prstGeom prst="ellipse">
                <a:avLst/>
              </a:prstGeom>
              <a:noFill/>
              <a:ln w="25400">
                <a:solidFill>
                  <a:srgbClr val="095B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" name="타원 45">
                <a:extLst>
                  <a:ext uri="{FF2B5EF4-FFF2-40B4-BE49-F238E27FC236}">
                    <a16:creationId xmlns:a16="http://schemas.microsoft.com/office/drawing/2014/main" id="{A85CD683-3980-4ABB-BEF8-E5747161506F}"/>
                  </a:ext>
                </a:extLst>
              </p:cNvPr>
              <p:cNvSpPr/>
              <p:nvPr/>
            </p:nvSpPr>
            <p:spPr>
              <a:xfrm>
                <a:off x="9767695" y="3691474"/>
                <a:ext cx="245495" cy="247020"/>
              </a:xfrm>
              <a:prstGeom prst="ellipse">
                <a:avLst/>
              </a:prstGeom>
              <a:noFill/>
              <a:ln w="25400">
                <a:solidFill>
                  <a:srgbClr val="095B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" name="타원 46">
                <a:extLst>
                  <a:ext uri="{FF2B5EF4-FFF2-40B4-BE49-F238E27FC236}">
                    <a16:creationId xmlns:a16="http://schemas.microsoft.com/office/drawing/2014/main" id="{8183BF1B-02BF-4A80-AB3F-484DF37498F6}"/>
                  </a:ext>
                </a:extLst>
              </p:cNvPr>
              <p:cNvSpPr/>
              <p:nvPr/>
            </p:nvSpPr>
            <p:spPr>
              <a:xfrm>
                <a:off x="9767694" y="3981396"/>
                <a:ext cx="245495" cy="247020"/>
              </a:xfrm>
              <a:prstGeom prst="ellipse">
                <a:avLst/>
              </a:prstGeom>
              <a:noFill/>
              <a:ln w="25400">
                <a:solidFill>
                  <a:srgbClr val="095B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" name="타원 47">
                <a:extLst>
                  <a:ext uri="{FF2B5EF4-FFF2-40B4-BE49-F238E27FC236}">
                    <a16:creationId xmlns:a16="http://schemas.microsoft.com/office/drawing/2014/main" id="{044E551C-30AC-412E-B8E1-B7EF31527E3D}"/>
                  </a:ext>
                </a:extLst>
              </p:cNvPr>
              <p:cNvSpPr/>
              <p:nvPr/>
            </p:nvSpPr>
            <p:spPr>
              <a:xfrm>
                <a:off x="9767693" y="4258140"/>
                <a:ext cx="245495" cy="247020"/>
              </a:xfrm>
              <a:prstGeom prst="ellipse">
                <a:avLst/>
              </a:prstGeom>
              <a:noFill/>
              <a:ln w="25400">
                <a:solidFill>
                  <a:srgbClr val="095B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" name="타원 48">
                <a:extLst>
                  <a:ext uri="{FF2B5EF4-FFF2-40B4-BE49-F238E27FC236}">
                    <a16:creationId xmlns:a16="http://schemas.microsoft.com/office/drawing/2014/main" id="{CF27030D-965D-4B9A-8EF0-277D8E207ABB}"/>
                  </a:ext>
                </a:extLst>
              </p:cNvPr>
              <p:cNvSpPr/>
              <p:nvPr/>
            </p:nvSpPr>
            <p:spPr>
              <a:xfrm>
                <a:off x="9644945" y="4549207"/>
                <a:ext cx="245495" cy="247020"/>
              </a:xfrm>
              <a:prstGeom prst="ellipse">
                <a:avLst/>
              </a:prstGeom>
              <a:noFill/>
              <a:ln w="25400">
                <a:solidFill>
                  <a:srgbClr val="095B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0" name="타원 49">
                <a:extLst>
                  <a:ext uri="{FF2B5EF4-FFF2-40B4-BE49-F238E27FC236}">
                    <a16:creationId xmlns:a16="http://schemas.microsoft.com/office/drawing/2014/main" id="{36D7CB13-6E25-41EE-8665-065A59D4A8BB}"/>
                  </a:ext>
                </a:extLst>
              </p:cNvPr>
              <p:cNvSpPr/>
              <p:nvPr/>
            </p:nvSpPr>
            <p:spPr>
              <a:xfrm>
                <a:off x="9244407" y="4869483"/>
                <a:ext cx="377546" cy="199018"/>
              </a:xfrm>
              <a:prstGeom prst="ellipse">
                <a:avLst/>
              </a:prstGeom>
              <a:noFill/>
              <a:ln w="25400">
                <a:solidFill>
                  <a:srgbClr val="095B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2" name="타원 51">
                <a:extLst>
                  <a:ext uri="{FF2B5EF4-FFF2-40B4-BE49-F238E27FC236}">
                    <a16:creationId xmlns:a16="http://schemas.microsoft.com/office/drawing/2014/main" id="{3EB2D898-A0DD-43CB-AA0A-5CCA5C8FD851}"/>
                  </a:ext>
                </a:extLst>
              </p:cNvPr>
              <p:cNvSpPr/>
              <p:nvPr/>
            </p:nvSpPr>
            <p:spPr>
              <a:xfrm>
                <a:off x="9244407" y="5135729"/>
                <a:ext cx="377546" cy="199018"/>
              </a:xfrm>
              <a:prstGeom prst="ellipse">
                <a:avLst/>
              </a:prstGeom>
              <a:noFill/>
              <a:ln w="25400">
                <a:solidFill>
                  <a:srgbClr val="095B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타원 53">
                <a:extLst>
                  <a:ext uri="{FF2B5EF4-FFF2-40B4-BE49-F238E27FC236}">
                    <a16:creationId xmlns:a16="http://schemas.microsoft.com/office/drawing/2014/main" id="{ACF4BB71-008E-4D06-90BC-15A5BD07386D}"/>
                  </a:ext>
                </a:extLst>
              </p:cNvPr>
              <p:cNvSpPr/>
              <p:nvPr/>
            </p:nvSpPr>
            <p:spPr>
              <a:xfrm>
                <a:off x="9232043" y="5401975"/>
                <a:ext cx="245495" cy="247020"/>
              </a:xfrm>
              <a:prstGeom prst="ellipse">
                <a:avLst/>
              </a:prstGeom>
              <a:noFill/>
              <a:ln w="25400">
                <a:solidFill>
                  <a:srgbClr val="095B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D5731606-C8C1-4B6F-B0BF-0270430DCB02}"/>
              </a:ext>
            </a:extLst>
          </p:cNvPr>
          <p:cNvSpPr/>
          <p:nvPr/>
        </p:nvSpPr>
        <p:spPr>
          <a:xfrm>
            <a:off x="1639419" y="2241995"/>
            <a:ext cx="4790115" cy="232439"/>
          </a:xfrm>
          <a:prstGeom prst="roundRect">
            <a:avLst/>
          </a:prstGeom>
          <a:noFill/>
          <a:ln w="38100">
            <a:solidFill>
              <a:srgbClr val="095B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순서도: 대체 처리 13">
            <a:extLst>
              <a:ext uri="{FF2B5EF4-FFF2-40B4-BE49-F238E27FC236}">
                <a16:creationId xmlns:a16="http://schemas.microsoft.com/office/drawing/2014/main" id="{A2C49CCC-9B5E-46D5-8056-C82AC57DCCFE}"/>
              </a:ext>
            </a:extLst>
          </p:cNvPr>
          <p:cNvSpPr/>
          <p:nvPr/>
        </p:nvSpPr>
        <p:spPr>
          <a:xfrm>
            <a:off x="8187069" y="2191151"/>
            <a:ext cx="3561907" cy="1164810"/>
          </a:xfrm>
          <a:prstGeom prst="flowChartAlternateProcess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layer_names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6" name="순서도: 대체 처리 55">
            <a:extLst>
              <a:ext uri="{FF2B5EF4-FFF2-40B4-BE49-F238E27FC236}">
                <a16:creationId xmlns:a16="http://schemas.microsoft.com/office/drawing/2014/main" id="{159CAE19-A7A4-4DEF-A573-0BA359AA5CFC}"/>
              </a:ext>
            </a:extLst>
          </p:cNvPr>
          <p:cNvSpPr/>
          <p:nvPr/>
        </p:nvSpPr>
        <p:spPr>
          <a:xfrm>
            <a:off x="8175329" y="4006076"/>
            <a:ext cx="3561907" cy="1164810"/>
          </a:xfrm>
          <a:prstGeom prst="flowChartAlternateProcess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activations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F7139239-7609-456D-881E-4B727AB09A47}"/>
              </a:ext>
            </a:extLst>
          </p:cNvPr>
          <p:cNvSpPr/>
          <p:nvPr/>
        </p:nvSpPr>
        <p:spPr>
          <a:xfrm>
            <a:off x="10665025" y="2250061"/>
            <a:ext cx="108395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+1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19A5FA9E-FFA2-4323-9145-19170C167153}"/>
              </a:ext>
            </a:extLst>
          </p:cNvPr>
          <p:cNvSpPr/>
          <p:nvPr/>
        </p:nvSpPr>
        <p:spPr>
          <a:xfrm>
            <a:off x="10665025" y="4126816"/>
            <a:ext cx="108395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+1</a:t>
            </a:r>
          </a:p>
        </p:txBody>
      </p:sp>
    </p:spTree>
    <p:extLst>
      <p:ext uri="{BB962C8B-B14F-4D97-AF65-F5344CB8AC3E}">
        <p14:creationId xmlns:p14="http://schemas.microsoft.com/office/powerpoint/2010/main" val="3644571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5" dur="5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9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" presetClass="exit" presetSubtype="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1" dur="5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2" presetClass="exit" presetSubtype="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5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" presetClass="exit" presetSubtype="1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7" dur="5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2" presetClass="exit" presetSubtype="1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1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4" grpId="1" animBg="1"/>
      <p:bldP spid="25" grpId="0" animBg="1"/>
      <p:bldP spid="25" grpId="1" animBg="1"/>
      <p:bldP spid="28" grpId="0" animBg="1"/>
      <p:bldP spid="28" grpId="1" animBg="1"/>
      <p:bldP spid="30" grpId="0" animBg="1"/>
      <p:bldP spid="30" grpId="1" animBg="1"/>
      <p:bldP spid="33" grpId="0" animBg="1"/>
      <p:bldP spid="33" grpId="1" animBg="1"/>
      <p:bldP spid="34" grpId="0" animBg="1"/>
      <p:bldP spid="34" grpId="1" animBg="1"/>
      <p:bldP spid="38" grpId="0" animBg="1"/>
      <p:bldP spid="38" grpId="1" animBg="1"/>
      <p:bldP spid="55" grpId="0" animBg="1"/>
      <p:bldP spid="14" grpId="0" animBg="1"/>
      <p:bldP spid="14" grpId="1" animBg="1"/>
      <p:bldP spid="56" grpId="0" animBg="1"/>
      <p:bldP spid="56" grpId="1" animBg="1"/>
      <p:bldP spid="57" grpId="0"/>
      <p:bldP spid="57" grpId="1"/>
      <p:bldP spid="57" grpId="2"/>
      <p:bldP spid="57" grpId="3"/>
      <p:bldP spid="57" grpId="4"/>
      <p:bldP spid="57" grpId="5"/>
      <p:bldP spid="58" grpId="0"/>
      <p:bldP spid="58" grpId="1"/>
      <p:bldP spid="58" grpId="2"/>
      <p:bldP spid="58" grpId="3"/>
      <p:bldP spid="58" grpId="4"/>
      <p:bldP spid="58" grpId="5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423B2B6E-654C-40B0-B88F-2DDB8D25446C}"/>
              </a:ext>
            </a:extLst>
          </p:cNvPr>
          <p:cNvSpPr/>
          <p:nvPr/>
        </p:nvSpPr>
        <p:spPr>
          <a:xfrm>
            <a:off x="0" y="0"/>
            <a:ext cx="240632" cy="6858000"/>
          </a:xfrm>
          <a:prstGeom prst="rect">
            <a:avLst/>
          </a:prstGeom>
          <a:solidFill>
            <a:srgbClr val="434B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443E19FE-7A42-466A-9F13-74E26D09578E}"/>
              </a:ext>
            </a:extLst>
          </p:cNvPr>
          <p:cNvCxnSpPr>
            <a:cxnSpLocks/>
          </p:cNvCxnSpPr>
          <p:nvPr/>
        </p:nvCxnSpPr>
        <p:spPr>
          <a:xfrm>
            <a:off x="240632" y="637671"/>
            <a:ext cx="2954431" cy="0"/>
          </a:xfrm>
          <a:prstGeom prst="line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EA09041A-2CEF-4C43-A8F4-795B75BCD6D1}"/>
              </a:ext>
            </a:extLst>
          </p:cNvPr>
          <p:cNvSpPr txBox="1"/>
          <p:nvPr/>
        </p:nvSpPr>
        <p:spPr>
          <a:xfrm>
            <a:off x="240632" y="162200"/>
            <a:ext cx="30814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Abadi" panose="020B0604020104020204" pitchFamily="34" charset="0"/>
              </a:rPr>
              <a:t>5.4 </a:t>
            </a:r>
            <a:r>
              <a:rPr lang="ko-KR" altLang="en-US" sz="1600" dirty="0">
                <a:latin typeface="Abadi" panose="020B0604020104020204" pitchFamily="34" charset="0"/>
              </a:rPr>
              <a:t>컨브넷 학습 시각화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336B5F6-6A0B-44B5-A261-082C1A15983F}"/>
              </a:ext>
            </a:extLst>
          </p:cNvPr>
          <p:cNvSpPr txBox="1"/>
          <p:nvPr/>
        </p:nvSpPr>
        <p:spPr>
          <a:xfrm>
            <a:off x="240632" y="-239110"/>
            <a:ext cx="7515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6000" b="1" dirty="0">
              <a:solidFill>
                <a:schemeClr val="tx1">
                  <a:alpha val="67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2DE8B8C0-927E-47B6-A01D-4FD68DE454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3150" y="1113143"/>
            <a:ext cx="7505700" cy="517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83994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423B2B6E-654C-40B0-B88F-2DDB8D25446C}"/>
              </a:ext>
            </a:extLst>
          </p:cNvPr>
          <p:cNvSpPr/>
          <p:nvPr/>
        </p:nvSpPr>
        <p:spPr>
          <a:xfrm>
            <a:off x="0" y="0"/>
            <a:ext cx="240632" cy="6858000"/>
          </a:xfrm>
          <a:prstGeom prst="rect">
            <a:avLst/>
          </a:prstGeom>
          <a:solidFill>
            <a:srgbClr val="434B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443E19FE-7A42-466A-9F13-74E26D09578E}"/>
              </a:ext>
            </a:extLst>
          </p:cNvPr>
          <p:cNvCxnSpPr>
            <a:cxnSpLocks/>
          </p:cNvCxnSpPr>
          <p:nvPr/>
        </p:nvCxnSpPr>
        <p:spPr>
          <a:xfrm>
            <a:off x="240632" y="637671"/>
            <a:ext cx="2954431" cy="0"/>
          </a:xfrm>
          <a:prstGeom prst="line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EA09041A-2CEF-4C43-A8F4-795B75BCD6D1}"/>
              </a:ext>
            </a:extLst>
          </p:cNvPr>
          <p:cNvSpPr txBox="1"/>
          <p:nvPr/>
        </p:nvSpPr>
        <p:spPr>
          <a:xfrm>
            <a:off x="240632" y="162200"/>
            <a:ext cx="30814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Abadi" panose="020B0604020104020204" pitchFamily="34" charset="0"/>
              </a:rPr>
              <a:t>5.4 </a:t>
            </a:r>
            <a:r>
              <a:rPr lang="ko-KR" altLang="en-US" sz="1600" dirty="0">
                <a:latin typeface="Abadi" panose="020B0604020104020204" pitchFamily="34" charset="0"/>
              </a:rPr>
              <a:t>컨브넷 학습 시각화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336B5F6-6A0B-44B5-A261-082C1A15983F}"/>
              </a:ext>
            </a:extLst>
          </p:cNvPr>
          <p:cNvSpPr txBox="1"/>
          <p:nvPr/>
        </p:nvSpPr>
        <p:spPr>
          <a:xfrm>
            <a:off x="240632" y="-239110"/>
            <a:ext cx="7515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6000" b="1" dirty="0">
              <a:solidFill>
                <a:schemeClr val="tx1">
                  <a:alpha val="67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C73460D-4BFD-48AC-BA2A-C23570B04F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407" y="912093"/>
            <a:ext cx="5522017" cy="569041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3FA446B-C2A8-4792-8DA0-35359E4BD5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1697" y="912093"/>
            <a:ext cx="5494435" cy="5690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81506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423B2B6E-654C-40B0-B88F-2DDB8D25446C}"/>
              </a:ext>
            </a:extLst>
          </p:cNvPr>
          <p:cNvSpPr/>
          <p:nvPr/>
        </p:nvSpPr>
        <p:spPr>
          <a:xfrm>
            <a:off x="0" y="0"/>
            <a:ext cx="240632" cy="6858000"/>
          </a:xfrm>
          <a:prstGeom prst="rect">
            <a:avLst/>
          </a:prstGeom>
          <a:solidFill>
            <a:srgbClr val="434B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5044764B-66B6-4BCB-992D-D10423C929EF}"/>
              </a:ext>
            </a:extLst>
          </p:cNvPr>
          <p:cNvGrpSpPr/>
          <p:nvPr/>
        </p:nvGrpSpPr>
        <p:grpSpPr>
          <a:xfrm>
            <a:off x="240632" y="-239110"/>
            <a:ext cx="3081408" cy="1472590"/>
            <a:chOff x="240632" y="-239110"/>
            <a:chExt cx="2183469" cy="1472590"/>
          </a:xfrm>
        </p:grpSpPr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443E19FE-7A42-466A-9F13-74E26D09578E}"/>
                </a:ext>
              </a:extLst>
            </p:cNvPr>
            <p:cNvCxnSpPr>
              <a:cxnSpLocks/>
            </p:cNvCxnSpPr>
            <p:nvPr/>
          </p:nvCxnSpPr>
          <p:spPr>
            <a:xfrm>
              <a:off x="240632" y="637671"/>
              <a:ext cx="2093494" cy="0"/>
            </a:xfrm>
            <a:prstGeom prst="line">
              <a:avLst/>
            </a:prstGeom>
            <a:ln w="158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BB5E375F-B816-49A5-AABE-6F31FE4701C3}"/>
                </a:ext>
              </a:extLst>
            </p:cNvPr>
            <p:cNvGrpSpPr/>
            <p:nvPr/>
          </p:nvGrpSpPr>
          <p:grpSpPr>
            <a:xfrm>
              <a:off x="368176" y="701123"/>
              <a:ext cx="1490534" cy="532357"/>
              <a:chOff x="1467853" y="1600202"/>
              <a:chExt cx="873094" cy="312818"/>
            </a:xfrm>
          </p:grpSpPr>
          <p:sp>
            <p:nvSpPr>
              <p:cNvPr id="31" name="자유형: 도형 30">
                <a:extLst>
                  <a:ext uri="{FF2B5EF4-FFF2-40B4-BE49-F238E27FC236}">
                    <a16:creationId xmlns:a16="http://schemas.microsoft.com/office/drawing/2014/main" id="{BB57ED4D-044B-4775-BC44-E9D31B789664}"/>
                  </a:ext>
                </a:extLst>
              </p:cNvPr>
              <p:cNvSpPr/>
              <p:nvPr/>
            </p:nvSpPr>
            <p:spPr>
              <a:xfrm rot="21193953">
                <a:off x="1467853" y="1600202"/>
                <a:ext cx="783666" cy="264695"/>
              </a:xfrm>
              <a:custGeom>
                <a:avLst/>
                <a:gdLst>
                  <a:gd name="connsiteX0" fmla="*/ 156410 w 783666"/>
                  <a:gd name="connsiteY0" fmla="*/ 0 h 264695"/>
                  <a:gd name="connsiteX1" fmla="*/ 156410 w 783666"/>
                  <a:gd name="connsiteY1" fmla="*/ 0 h 264695"/>
                  <a:gd name="connsiteX2" fmla="*/ 48126 w 783666"/>
                  <a:gd name="connsiteY2" fmla="*/ 12032 h 264695"/>
                  <a:gd name="connsiteX3" fmla="*/ 24063 w 783666"/>
                  <a:gd name="connsiteY3" fmla="*/ 48126 h 264695"/>
                  <a:gd name="connsiteX4" fmla="*/ 0 w 783666"/>
                  <a:gd name="connsiteY4" fmla="*/ 72190 h 264695"/>
                  <a:gd name="connsiteX5" fmla="*/ 12031 w 783666"/>
                  <a:gd name="connsiteY5" fmla="*/ 156411 h 264695"/>
                  <a:gd name="connsiteX6" fmla="*/ 24063 w 783666"/>
                  <a:gd name="connsiteY6" fmla="*/ 192505 h 264695"/>
                  <a:gd name="connsiteX7" fmla="*/ 60158 w 783666"/>
                  <a:gd name="connsiteY7" fmla="*/ 204537 h 264695"/>
                  <a:gd name="connsiteX8" fmla="*/ 216568 w 783666"/>
                  <a:gd name="connsiteY8" fmla="*/ 216569 h 264695"/>
                  <a:gd name="connsiteX9" fmla="*/ 252663 w 783666"/>
                  <a:gd name="connsiteY9" fmla="*/ 228600 h 264695"/>
                  <a:gd name="connsiteX10" fmla="*/ 360947 w 783666"/>
                  <a:gd name="connsiteY10" fmla="*/ 252663 h 264695"/>
                  <a:gd name="connsiteX11" fmla="*/ 409073 w 783666"/>
                  <a:gd name="connsiteY11" fmla="*/ 264695 h 264695"/>
                  <a:gd name="connsiteX12" fmla="*/ 589547 w 783666"/>
                  <a:gd name="connsiteY12" fmla="*/ 252663 h 264695"/>
                  <a:gd name="connsiteX13" fmla="*/ 661736 w 783666"/>
                  <a:gd name="connsiteY13" fmla="*/ 228600 h 264695"/>
                  <a:gd name="connsiteX14" fmla="*/ 685800 w 783666"/>
                  <a:gd name="connsiteY14" fmla="*/ 204537 h 264695"/>
                  <a:gd name="connsiteX15" fmla="*/ 757989 w 783666"/>
                  <a:gd name="connsiteY15" fmla="*/ 180474 h 264695"/>
                  <a:gd name="connsiteX16" fmla="*/ 782052 w 783666"/>
                  <a:gd name="connsiteY16" fmla="*/ 108284 h 264695"/>
                  <a:gd name="connsiteX17" fmla="*/ 770021 w 783666"/>
                  <a:gd name="connsiteY17" fmla="*/ 72190 h 264695"/>
                  <a:gd name="connsiteX18" fmla="*/ 733926 w 783666"/>
                  <a:gd name="connsiteY18" fmla="*/ 60158 h 264695"/>
                  <a:gd name="connsiteX19" fmla="*/ 529389 w 783666"/>
                  <a:gd name="connsiteY19" fmla="*/ 48126 h 264695"/>
                  <a:gd name="connsiteX20" fmla="*/ 433136 w 783666"/>
                  <a:gd name="connsiteY20" fmla="*/ 36095 h 264695"/>
                  <a:gd name="connsiteX21" fmla="*/ 312821 w 783666"/>
                  <a:gd name="connsiteY21" fmla="*/ 12032 h 264695"/>
                  <a:gd name="connsiteX22" fmla="*/ 156410 w 783666"/>
                  <a:gd name="connsiteY22" fmla="*/ 0 h 2646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783666" h="264695">
                    <a:moveTo>
                      <a:pt x="156410" y="0"/>
                    </a:moveTo>
                    <a:lnTo>
                      <a:pt x="156410" y="0"/>
                    </a:lnTo>
                    <a:cubicBezTo>
                      <a:pt x="120315" y="4011"/>
                      <a:pt x="82256" y="-379"/>
                      <a:pt x="48126" y="12032"/>
                    </a:cubicBezTo>
                    <a:cubicBezTo>
                      <a:pt x="34537" y="16974"/>
                      <a:pt x="33096" y="36835"/>
                      <a:pt x="24063" y="48126"/>
                    </a:cubicBezTo>
                    <a:cubicBezTo>
                      <a:pt x="16977" y="56984"/>
                      <a:pt x="8021" y="64169"/>
                      <a:pt x="0" y="72190"/>
                    </a:cubicBezTo>
                    <a:cubicBezTo>
                      <a:pt x="4010" y="100264"/>
                      <a:pt x="6469" y="128603"/>
                      <a:pt x="12031" y="156411"/>
                    </a:cubicBezTo>
                    <a:cubicBezTo>
                      <a:pt x="14518" y="168847"/>
                      <a:pt x="15095" y="183537"/>
                      <a:pt x="24063" y="192505"/>
                    </a:cubicBezTo>
                    <a:cubicBezTo>
                      <a:pt x="33031" y="201473"/>
                      <a:pt x="47573" y="202964"/>
                      <a:pt x="60158" y="204537"/>
                    </a:cubicBezTo>
                    <a:cubicBezTo>
                      <a:pt x="112045" y="211023"/>
                      <a:pt x="164431" y="212558"/>
                      <a:pt x="216568" y="216569"/>
                    </a:cubicBezTo>
                    <a:cubicBezTo>
                      <a:pt x="228600" y="220579"/>
                      <a:pt x="240469" y="225116"/>
                      <a:pt x="252663" y="228600"/>
                    </a:cubicBezTo>
                    <a:cubicBezTo>
                      <a:pt x="304034" y="243277"/>
                      <a:pt x="305097" y="240252"/>
                      <a:pt x="360947" y="252663"/>
                    </a:cubicBezTo>
                    <a:cubicBezTo>
                      <a:pt x="377089" y="256250"/>
                      <a:pt x="393031" y="260684"/>
                      <a:pt x="409073" y="264695"/>
                    </a:cubicBezTo>
                    <a:cubicBezTo>
                      <a:pt x="469231" y="260684"/>
                      <a:pt x="529861" y="261190"/>
                      <a:pt x="589547" y="252663"/>
                    </a:cubicBezTo>
                    <a:cubicBezTo>
                      <a:pt x="614657" y="249076"/>
                      <a:pt x="661736" y="228600"/>
                      <a:pt x="661736" y="228600"/>
                    </a:cubicBezTo>
                    <a:cubicBezTo>
                      <a:pt x="669757" y="220579"/>
                      <a:pt x="675654" y="209610"/>
                      <a:pt x="685800" y="204537"/>
                    </a:cubicBezTo>
                    <a:cubicBezTo>
                      <a:pt x="708487" y="193194"/>
                      <a:pt x="757989" y="180474"/>
                      <a:pt x="757989" y="180474"/>
                    </a:cubicBezTo>
                    <a:cubicBezTo>
                      <a:pt x="766010" y="156411"/>
                      <a:pt x="790073" y="132347"/>
                      <a:pt x="782052" y="108284"/>
                    </a:cubicBezTo>
                    <a:cubicBezTo>
                      <a:pt x="778042" y="96253"/>
                      <a:pt x="778989" y="81158"/>
                      <a:pt x="770021" y="72190"/>
                    </a:cubicBezTo>
                    <a:cubicBezTo>
                      <a:pt x="761053" y="63222"/>
                      <a:pt x="746546" y="61420"/>
                      <a:pt x="733926" y="60158"/>
                    </a:cubicBezTo>
                    <a:cubicBezTo>
                      <a:pt x="665968" y="53362"/>
                      <a:pt x="597568" y="52137"/>
                      <a:pt x="529389" y="48126"/>
                    </a:cubicBezTo>
                    <a:cubicBezTo>
                      <a:pt x="497305" y="44116"/>
                      <a:pt x="465030" y="41411"/>
                      <a:pt x="433136" y="36095"/>
                    </a:cubicBezTo>
                    <a:cubicBezTo>
                      <a:pt x="370042" y="25579"/>
                      <a:pt x="388488" y="15815"/>
                      <a:pt x="312821" y="12032"/>
                    </a:cubicBezTo>
                    <a:cubicBezTo>
                      <a:pt x="256744" y="9228"/>
                      <a:pt x="182478" y="2005"/>
                      <a:pt x="156410" y="0"/>
                    </a:cubicBezTo>
                    <a:close/>
                  </a:path>
                </a:pathLst>
              </a:custGeom>
              <a:solidFill>
                <a:srgbClr val="E0E0D8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2" name="자유형: 도형 31">
                <a:extLst>
                  <a:ext uri="{FF2B5EF4-FFF2-40B4-BE49-F238E27FC236}">
                    <a16:creationId xmlns:a16="http://schemas.microsoft.com/office/drawing/2014/main" id="{D74EB930-B30D-4C15-A1C3-7B4839F33C69}"/>
                  </a:ext>
                </a:extLst>
              </p:cNvPr>
              <p:cNvSpPr/>
              <p:nvPr/>
            </p:nvSpPr>
            <p:spPr>
              <a:xfrm rot="384535">
                <a:off x="1617438" y="1672389"/>
                <a:ext cx="723509" cy="240631"/>
              </a:xfrm>
              <a:custGeom>
                <a:avLst/>
                <a:gdLst>
                  <a:gd name="connsiteX0" fmla="*/ 314435 w 723509"/>
                  <a:gd name="connsiteY0" fmla="*/ 12031 h 240631"/>
                  <a:gd name="connsiteX1" fmla="*/ 314435 w 723509"/>
                  <a:gd name="connsiteY1" fmla="*/ 12031 h 240631"/>
                  <a:gd name="connsiteX2" fmla="*/ 133961 w 723509"/>
                  <a:gd name="connsiteY2" fmla="*/ 48126 h 240631"/>
                  <a:gd name="connsiteX3" fmla="*/ 61772 w 723509"/>
                  <a:gd name="connsiteY3" fmla="*/ 72189 h 240631"/>
                  <a:gd name="connsiteX4" fmla="*/ 25677 w 723509"/>
                  <a:gd name="connsiteY4" fmla="*/ 84221 h 240631"/>
                  <a:gd name="connsiteX5" fmla="*/ 1614 w 723509"/>
                  <a:gd name="connsiteY5" fmla="*/ 156410 h 240631"/>
                  <a:gd name="connsiteX6" fmla="*/ 13645 w 723509"/>
                  <a:gd name="connsiteY6" fmla="*/ 192505 h 240631"/>
                  <a:gd name="connsiteX7" fmla="*/ 37709 w 723509"/>
                  <a:gd name="connsiteY7" fmla="*/ 216568 h 240631"/>
                  <a:gd name="connsiteX8" fmla="*/ 194119 w 723509"/>
                  <a:gd name="connsiteY8" fmla="*/ 240631 h 240631"/>
                  <a:gd name="connsiteX9" fmla="*/ 494909 w 723509"/>
                  <a:gd name="connsiteY9" fmla="*/ 228600 h 240631"/>
                  <a:gd name="connsiteX10" fmla="*/ 567098 w 723509"/>
                  <a:gd name="connsiteY10" fmla="*/ 216568 h 240631"/>
                  <a:gd name="connsiteX11" fmla="*/ 675382 w 723509"/>
                  <a:gd name="connsiteY11" fmla="*/ 204537 h 240631"/>
                  <a:gd name="connsiteX12" fmla="*/ 699445 w 723509"/>
                  <a:gd name="connsiteY12" fmla="*/ 180473 h 240631"/>
                  <a:gd name="connsiteX13" fmla="*/ 723509 w 723509"/>
                  <a:gd name="connsiteY13" fmla="*/ 108284 h 240631"/>
                  <a:gd name="connsiteX14" fmla="*/ 711477 w 723509"/>
                  <a:gd name="connsiteY14" fmla="*/ 48126 h 240631"/>
                  <a:gd name="connsiteX15" fmla="*/ 639288 w 723509"/>
                  <a:gd name="connsiteY15" fmla="*/ 24063 h 240631"/>
                  <a:gd name="connsiteX16" fmla="*/ 458814 w 723509"/>
                  <a:gd name="connsiteY16" fmla="*/ 0 h 240631"/>
                  <a:gd name="connsiteX17" fmla="*/ 314435 w 723509"/>
                  <a:gd name="connsiteY17" fmla="*/ 12031 h 2406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723509" h="240631">
                    <a:moveTo>
                      <a:pt x="314435" y="12031"/>
                    </a:moveTo>
                    <a:lnTo>
                      <a:pt x="314435" y="12031"/>
                    </a:lnTo>
                    <a:cubicBezTo>
                      <a:pt x="180944" y="26864"/>
                      <a:pt x="240602" y="12579"/>
                      <a:pt x="133961" y="48126"/>
                    </a:cubicBezTo>
                    <a:lnTo>
                      <a:pt x="61772" y="72189"/>
                    </a:lnTo>
                    <a:lnTo>
                      <a:pt x="25677" y="84221"/>
                    </a:lnTo>
                    <a:cubicBezTo>
                      <a:pt x="17656" y="108284"/>
                      <a:pt x="-6407" y="132347"/>
                      <a:pt x="1614" y="156410"/>
                    </a:cubicBezTo>
                    <a:cubicBezTo>
                      <a:pt x="5624" y="168442"/>
                      <a:pt x="7120" y="181630"/>
                      <a:pt x="13645" y="192505"/>
                    </a:cubicBezTo>
                    <a:cubicBezTo>
                      <a:pt x="19481" y="202232"/>
                      <a:pt x="27982" y="210732"/>
                      <a:pt x="37709" y="216568"/>
                    </a:cubicBezTo>
                    <a:cubicBezTo>
                      <a:pt x="72400" y="237382"/>
                      <a:pt x="187164" y="239936"/>
                      <a:pt x="194119" y="240631"/>
                    </a:cubicBezTo>
                    <a:cubicBezTo>
                      <a:pt x="294382" y="236621"/>
                      <a:pt x="394774" y="235060"/>
                      <a:pt x="494909" y="228600"/>
                    </a:cubicBezTo>
                    <a:cubicBezTo>
                      <a:pt x="519253" y="227029"/>
                      <a:pt x="542917" y="219792"/>
                      <a:pt x="567098" y="216568"/>
                    </a:cubicBezTo>
                    <a:cubicBezTo>
                      <a:pt x="603096" y="211768"/>
                      <a:pt x="639287" y="208547"/>
                      <a:pt x="675382" y="204537"/>
                    </a:cubicBezTo>
                    <a:cubicBezTo>
                      <a:pt x="683403" y="196516"/>
                      <a:pt x="694372" y="190619"/>
                      <a:pt x="699445" y="180473"/>
                    </a:cubicBezTo>
                    <a:cubicBezTo>
                      <a:pt x="710789" y="157786"/>
                      <a:pt x="723509" y="108284"/>
                      <a:pt x="723509" y="108284"/>
                    </a:cubicBezTo>
                    <a:cubicBezTo>
                      <a:pt x="719498" y="88231"/>
                      <a:pt x="725937" y="62586"/>
                      <a:pt x="711477" y="48126"/>
                    </a:cubicBezTo>
                    <a:cubicBezTo>
                      <a:pt x="693541" y="30190"/>
                      <a:pt x="663351" y="32084"/>
                      <a:pt x="639288" y="24063"/>
                    </a:cubicBezTo>
                    <a:cubicBezTo>
                      <a:pt x="557376" y="-3241"/>
                      <a:pt x="615839" y="13085"/>
                      <a:pt x="458814" y="0"/>
                    </a:cubicBezTo>
                    <a:cubicBezTo>
                      <a:pt x="330517" y="12829"/>
                      <a:pt x="338498" y="10026"/>
                      <a:pt x="314435" y="12031"/>
                    </a:cubicBezTo>
                    <a:close/>
                  </a:path>
                </a:pathLst>
              </a:custGeom>
              <a:solidFill>
                <a:srgbClr val="C8C2B6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A09041A-2CEF-4C43-A8F4-795B75BCD6D1}"/>
                </a:ext>
              </a:extLst>
            </p:cNvPr>
            <p:cNvSpPr txBox="1"/>
            <p:nvPr/>
          </p:nvSpPr>
          <p:spPr>
            <a:xfrm>
              <a:off x="240632" y="162200"/>
              <a:ext cx="218346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latin typeface="Abadi" panose="020B0604020104020204" pitchFamily="34" charset="0"/>
                </a:rPr>
                <a:t>5.4 </a:t>
              </a:r>
              <a:r>
                <a:rPr lang="ko-KR" altLang="en-US" sz="1600" dirty="0">
                  <a:latin typeface="Abadi" panose="020B0604020104020204" pitchFamily="34" charset="0"/>
                </a:rPr>
                <a:t>컨브넷 학습 시각화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58A4D12E-63B8-4F9D-A241-12185369B90F}"/>
                </a:ext>
              </a:extLst>
            </p:cNvPr>
            <p:cNvSpPr txBox="1"/>
            <p:nvPr/>
          </p:nvSpPr>
          <p:spPr>
            <a:xfrm>
              <a:off x="558358" y="762051"/>
              <a:ext cx="1411779" cy="4140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600" b="1" kern="1300" dirty="0"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II. </a:t>
              </a:r>
              <a:r>
                <a:rPr lang="ko-KR" altLang="en-US" sz="1600" b="1" kern="1300" dirty="0"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필터</a:t>
              </a:r>
              <a:endParaRPr lang="en-US" altLang="ko-KR" sz="1600" b="1" kern="13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A336B5F6-6A0B-44B5-A261-082C1A15983F}"/>
                </a:ext>
              </a:extLst>
            </p:cNvPr>
            <p:cNvSpPr txBox="1"/>
            <p:nvPr/>
          </p:nvSpPr>
          <p:spPr>
            <a:xfrm>
              <a:off x="240632" y="-239110"/>
              <a:ext cx="532557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6000" b="1" dirty="0">
                <a:solidFill>
                  <a:schemeClr val="tx1">
                    <a:alpha val="67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CDAA03A9-7E8A-4C54-8ADB-F28DADC2148A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541544" y="1562169"/>
            <a:ext cx="7768800" cy="43704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0BFA7C2A-3803-4A00-BBDD-2A0EA0AFF457}"/>
              </a:ext>
            </a:extLst>
          </p:cNvPr>
          <p:cNvSpPr/>
          <p:nvPr/>
        </p:nvSpPr>
        <p:spPr>
          <a:xfrm>
            <a:off x="2613320" y="2967335"/>
            <a:ext cx="6965368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수평적</a:t>
            </a:r>
            <a:endParaRPr lang="en-US" altLang="ko-KR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  <a:p>
            <a:pPr algn="ctr"/>
            <a:r>
              <a:rPr lang="ko-KR" altLang="en-US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사원</a:t>
            </a:r>
            <a:r>
              <a:rPr lang="en-US" altLang="ko-KR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I : </a:t>
            </a:r>
            <a:r>
              <a:rPr lang="ko-KR" altLang="en-US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사원</a:t>
            </a:r>
            <a:r>
              <a:rPr lang="en-US" altLang="ko-KR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II : </a:t>
            </a:r>
            <a:r>
              <a:rPr lang="ko-KR" altLang="en-US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사원</a:t>
            </a:r>
            <a:r>
              <a:rPr lang="en-US" altLang="ko-KR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III</a:t>
            </a:r>
            <a:endParaRPr lang="en-US" altLang="ko-KR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80577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423B2B6E-654C-40B0-B88F-2DDB8D25446C}"/>
              </a:ext>
            </a:extLst>
          </p:cNvPr>
          <p:cNvSpPr/>
          <p:nvPr/>
        </p:nvSpPr>
        <p:spPr>
          <a:xfrm>
            <a:off x="0" y="0"/>
            <a:ext cx="240632" cy="6858000"/>
          </a:xfrm>
          <a:prstGeom prst="rect">
            <a:avLst/>
          </a:prstGeom>
          <a:solidFill>
            <a:srgbClr val="434B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443E19FE-7A42-466A-9F13-74E26D09578E}"/>
              </a:ext>
            </a:extLst>
          </p:cNvPr>
          <p:cNvCxnSpPr>
            <a:cxnSpLocks/>
          </p:cNvCxnSpPr>
          <p:nvPr/>
        </p:nvCxnSpPr>
        <p:spPr>
          <a:xfrm>
            <a:off x="240632" y="637671"/>
            <a:ext cx="2301232" cy="0"/>
          </a:xfrm>
          <a:prstGeom prst="line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C42DCEE-86B2-483B-8DA2-4977FA0F6146}"/>
              </a:ext>
            </a:extLst>
          </p:cNvPr>
          <p:cNvSpPr txBox="1"/>
          <p:nvPr/>
        </p:nvSpPr>
        <p:spPr>
          <a:xfrm>
            <a:off x="240632" y="209976"/>
            <a:ext cx="23195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Abadi" panose="020B0604020104020204" pitchFamily="34" charset="0"/>
              </a:rPr>
              <a:t>5.1 </a:t>
            </a:r>
            <a:r>
              <a:rPr lang="ko-KR" altLang="en-US" sz="1600" dirty="0" err="1">
                <a:latin typeface="Abadi" panose="020B0604020104020204" pitchFamily="34" charset="0"/>
              </a:rPr>
              <a:t>합성곱</a:t>
            </a:r>
            <a:r>
              <a:rPr lang="ko-KR" altLang="en-US" sz="1600" dirty="0">
                <a:latin typeface="Abadi" panose="020B0604020104020204" pitchFamily="34" charset="0"/>
              </a:rPr>
              <a:t> 신경망 소개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0C9725C-E6EC-4480-98AE-5E530D42D3EF}"/>
              </a:ext>
            </a:extLst>
          </p:cNvPr>
          <p:cNvGrpSpPr/>
          <p:nvPr/>
        </p:nvGrpSpPr>
        <p:grpSpPr>
          <a:xfrm>
            <a:off x="417490" y="857761"/>
            <a:ext cx="3000331" cy="369332"/>
            <a:chOff x="541064" y="844580"/>
            <a:chExt cx="3000331" cy="36933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682C4037-4A4A-4744-B32E-5BCCB15D3752}"/>
                </a:ext>
              </a:extLst>
            </p:cNvPr>
            <p:cNvSpPr/>
            <p:nvPr/>
          </p:nvSpPr>
          <p:spPr>
            <a:xfrm flipH="1">
              <a:off x="541064" y="875357"/>
              <a:ext cx="45720" cy="307778"/>
            </a:xfrm>
            <a:prstGeom prst="rect">
              <a:avLst/>
            </a:prstGeom>
            <a:solidFill>
              <a:srgbClr val="434B56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D1252CF-0829-4F75-AD54-B2C87842FCE6}"/>
                </a:ext>
              </a:extLst>
            </p:cNvPr>
            <p:cNvSpPr txBox="1"/>
            <p:nvPr/>
          </p:nvSpPr>
          <p:spPr>
            <a:xfrm>
              <a:off x="586784" y="844580"/>
              <a:ext cx="295461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dirty="0" err="1"/>
                <a:t>컨브넷의</a:t>
              </a:r>
              <a:r>
                <a:rPr lang="ko-KR" altLang="en-US" dirty="0"/>
                <a:t> 특징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CB2C4407-49F2-41F1-BA84-5003DF193BDC}"/>
              </a:ext>
            </a:extLst>
          </p:cNvPr>
          <p:cNvSpPr txBox="1"/>
          <p:nvPr/>
        </p:nvSpPr>
        <p:spPr>
          <a:xfrm>
            <a:off x="463210" y="1749378"/>
            <a:ext cx="6811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학습된 패턴은 평행 이동 불변성을 가진다</a:t>
            </a:r>
            <a:endParaRPr lang="en-US" altLang="ko-KR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AEE82A9-B8B4-408B-B63A-4273E8384661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44280" y="3010327"/>
            <a:ext cx="2242657" cy="2173864"/>
          </a:xfrm>
          <a:prstGeom prst="rect">
            <a:avLst/>
          </a:prstGeom>
        </p:spPr>
      </p:pic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9C35A114-94E1-4BED-8E06-EED362BDEF2F}"/>
              </a:ext>
            </a:extLst>
          </p:cNvPr>
          <p:cNvCxnSpPr>
            <a:cxnSpLocks/>
          </p:cNvCxnSpPr>
          <p:nvPr/>
        </p:nvCxnSpPr>
        <p:spPr>
          <a:xfrm flipV="1">
            <a:off x="3582098" y="3221372"/>
            <a:ext cx="1979803" cy="2076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26F36CDD-E2E7-458C-85DA-184F0CAEEEC1}"/>
              </a:ext>
            </a:extLst>
          </p:cNvPr>
          <p:cNvCxnSpPr/>
          <p:nvPr/>
        </p:nvCxnSpPr>
        <p:spPr>
          <a:xfrm flipV="1">
            <a:off x="3355596" y="3429000"/>
            <a:ext cx="2206305" cy="5893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A7928AC4-700C-40C9-AB0F-845F78BBF426}"/>
              </a:ext>
            </a:extLst>
          </p:cNvPr>
          <p:cNvSpPr txBox="1"/>
          <p:nvPr/>
        </p:nvSpPr>
        <p:spPr>
          <a:xfrm>
            <a:off x="5788403" y="2917994"/>
            <a:ext cx="32968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동일한 패턴이 위치만 다른 곳에 있다면 이를 다른 패턴이라고 인식하지 않음</a:t>
            </a:r>
          </a:p>
        </p:txBody>
      </p:sp>
    </p:spTree>
    <p:extLst>
      <p:ext uri="{BB962C8B-B14F-4D97-AF65-F5344CB8AC3E}">
        <p14:creationId xmlns:p14="http://schemas.microsoft.com/office/powerpoint/2010/main" val="250768183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423B2B6E-654C-40B0-B88F-2DDB8D25446C}"/>
              </a:ext>
            </a:extLst>
          </p:cNvPr>
          <p:cNvSpPr/>
          <p:nvPr/>
        </p:nvSpPr>
        <p:spPr>
          <a:xfrm>
            <a:off x="0" y="0"/>
            <a:ext cx="240632" cy="6858000"/>
          </a:xfrm>
          <a:prstGeom prst="rect">
            <a:avLst/>
          </a:prstGeom>
          <a:solidFill>
            <a:srgbClr val="434B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443E19FE-7A42-466A-9F13-74E26D09578E}"/>
              </a:ext>
            </a:extLst>
          </p:cNvPr>
          <p:cNvCxnSpPr>
            <a:cxnSpLocks/>
          </p:cNvCxnSpPr>
          <p:nvPr/>
        </p:nvCxnSpPr>
        <p:spPr>
          <a:xfrm>
            <a:off x="240632" y="637671"/>
            <a:ext cx="2954431" cy="0"/>
          </a:xfrm>
          <a:prstGeom prst="line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EA09041A-2CEF-4C43-A8F4-795B75BCD6D1}"/>
              </a:ext>
            </a:extLst>
          </p:cNvPr>
          <p:cNvSpPr txBox="1"/>
          <p:nvPr/>
        </p:nvSpPr>
        <p:spPr>
          <a:xfrm>
            <a:off x="240632" y="162200"/>
            <a:ext cx="30814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Abadi" panose="020B0604020104020204" pitchFamily="34" charset="0"/>
              </a:rPr>
              <a:t>5.4 </a:t>
            </a:r>
            <a:r>
              <a:rPr lang="ko-KR" altLang="en-US" sz="1600" dirty="0">
                <a:latin typeface="Abadi" panose="020B0604020104020204" pitchFamily="34" charset="0"/>
              </a:rPr>
              <a:t>컨브넷 학습 시각화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4721BBA-0F16-409F-B52A-70391B2B28B2}"/>
              </a:ext>
            </a:extLst>
          </p:cNvPr>
          <p:cNvGrpSpPr/>
          <p:nvPr/>
        </p:nvGrpSpPr>
        <p:grpSpPr>
          <a:xfrm>
            <a:off x="481264" y="770798"/>
            <a:ext cx="2291131" cy="488478"/>
            <a:chOff x="693434" y="2961971"/>
            <a:chExt cx="2291131" cy="488478"/>
          </a:xfrm>
        </p:grpSpPr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BB5E375F-B816-49A5-AABE-6F31FE4701C3}"/>
                </a:ext>
              </a:extLst>
            </p:cNvPr>
            <p:cNvGrpSpPr/>
            <p:nvPr/>
          </p:nvGrpSpPr>
          <p:grpSpPr>
            <a:xfrm>
              <a:off x="693434" y="2964317"/>
              <a:ext cx="1888052" cy="486132"/>
              <a:chOff x="1614452" y="2930027"/>
              <a:chExt cx="783666" cy="285656"/>
            </a:xfrm>
          </p:grpSpPr>
          <p:sp>
            <p:nvSpPr>
              <p:cNvPr id="31" name="자유형: 도형 30">
                <a:extLst>
                  <a:ext uri="{FF2B5EF4-FFF2-40B4-BE49-F238E27FC236}">
                    <a16:creationId xmlns:a16="http://schemas.microsoft.com/office/drawing/2014/main" id="{BB57ED4D-044B-4775-BC44-E9D31B789664}"/>
                  </a:ext>
                </a:extLst>
              </p:cNvPr>
              <p:cNvSpPr/>
              <p:nvPr/>
            </p:nvSpPr>
            <p:spPr>
              <a:xfrm rot="21193953">
                <a:off x="1614452" y="2950988"/>
                <a:ext cx="783666" cy="264695"/>
              </a:xfrm>
              <a:custGeom>
                <a:avLst/>
                <a:gdLst>
                  <a:gd name="connsiteX0" fmla="*/ 156410 w 783666"/>
                  <a:gd name="connsiteY0" fmla="*/ 0 h 264695"/>
                  <a:gd name="connsiteX1" fmla="*/ 156410 w 783666"/>
                  <a:gd name="connsiteY1" fmla="*/ 0 h 264695"/>
                  <a:gd name="connsiteX2" fmla="*/ 48126 w 783666"/>
                  <a:gd name="connsiteY2" fmla="*/ 12032 h 264695"/>
                  <a:gd name="connsiteX3" fmla="*/ 24063 w 783666"/>
                  <a:gd name="connsiteY3" fmla="*/ 48126 h 264695"/>
                  <a:gd name="connsiteX4" fmla="*/ 0 w 783666"/>
                  <a:gd name="connsiteY4" fmla="*/ 72190 h 264695"/>
                  <a:gd name="connsiteX5" fmla="*/ 12031 w 783666"/>
                  <a:gd name="connsiteY5" fmla="*/ 156411 h 264695"/>
                  <a:gd name="connsiteX6" fmla="*/ 24063 w 783666"/>
                  <a:gd name="connsiteY6" fmla="*/ 192505 h 264695"/>
                  <a:gd name="connsiteX7" fmla="*/ 60158 w 783666"/>
                  <a:gd name="connsiteY7" fmla="*/ 204537 h 264695"/>
                  <a:gd name="connsiteX8" fmla="*/ 216568 w 783666"/>
                  <a:gd name="connsiteY8" fmla="*/ 216569 h 264695"/>
                  <a:gd name="connsiteX9" fmla="*/ 252663 w 783666"/>
                  <a:gd name="connsiteY9" fmla="*/ 228600 h 264695"/>
                  <a:gd name="connsiteX10" fmla="*/ 360947 w 783666"/>
                  <a:gd name="connsiteY10" fmla="*/ 252663 h 264695"/>
                  <a:gd name="connsiteX11" fmla="*/ 409073 w 783666"/>
                  <a:gd name="connsiteY11" fmla="*/ 264695 h 264695"/>
                  <a:gd name="connsiteX12" fmla="*/ 589547 w 783666"/>
                  <a:gd name="connsiteY12" fmla="*/ 252663 h 264695"/>
                  <a:gd name="connsiteX13" fmla="*/ 661736 w 783666"/>
                  <a:gd name="connsiteY13" fmla="*/ 228600 h 264695"/>
                  <a:gd name="connsiteX14" fmla="*/ 685800 w 783666"/>
                  <a:gd name="connsiteY14" fmla="*/ 204537 h 264695"/>
                  <a:gd name="connsiteX15" fmla="*/ 757989 w 783666"/>
                  <a:gd name="connsiteY15" fmla="*/ 180474 h 264695"/>
                  <a:gd name="connsiteX16" fmla="*/ 782052 w 783666"/>
                  <a:gd name="connsiteY16" fmla="*/ 108284 h 264695"/>
                  <a:gd name="connsiteX17" fmla="*/ 770021 w 783666"/>
                  <a:gd name="connsiteY17" fmla="*/ 72190 h 264695"/>
                  <a:gd name="connsiteX18" fmla="*/ 733926 w 783666"/>
                  <a:gd name="connsiteY18" fmla="*/ 60158 h 264695"/>
                  <a:gd name="connsiteX19" fmla="*/ 529389 w 783666"/>
                  <a:gd name="connsiteY19" fmla="*/ 48126 h 264695"/>
                  <a:gd name="connsiteX20" fmla="*/ 433136 w 783666"/>
                  <a:gd name="connsiteY20" fmla="*/ 36095 h 264695"/>
                  <a:gd name="connsiteX21" fmla="*/ 312821 w 783666"/>
                  <a:gd name="connsiteY21" fmla="*/ 12032 h 264695"/>
                  <a:gd name="connsiteX22" fmla="*/ 156410 w 783666"/>
                  <a:gd name="connsiteY22" fmla="*/ 0 h 2646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783666" h="264695">
                    <a:moveTo>
                      <a:pt x="156410" y="0"/>
                    </a:moveTo>
                    <a:lnTo>
                      <a:pt x="156410" y="0"/>
                    </a:lnTo>
                    <a:cubicBezTo>
                      <a:pt x="120315" y="4011"/>
                      <a:pt x="82256" y="-379"/>
                      <a:pt x="48126" y="12032"/>
                    </a:cubicBezTo>
                    <a:cubicBezTo>
                      <a:pt x="34537" y="16974"/>
                      <a:pt x="33096" y="36835"/>
                      <a:pt x="24063" y="48126"/>
                    </a:cubicBezTo>
                    <a:cubicBezTo>
                      <a:pt x="16977" y="56984"/>
                      <a:pt x="8021" y="64169"/>
                      <a:pt x="0" y="72190"/>
                    </a:cubicBezTo>
                    <a:cubicBezTo>
                      <a:pt x="4010" y="100264"/>
                      <a:pt x="6469" y="128603"/>
                      <a:pt x="12031" y="156411"/>
                    </a:cubicBezTo>
                    <a:cubicBezTo>
                      <a:pt x="14518" y="168847"/>
                      <a:pt x="15095" y="183537"/>
                      <a:pt x="24063" y="192505"/>
                    </a:cubicBezTo>
                    <a:cubicBezTo>
                      <a:pt x="33031" y="201473"/>
                      <a:pt x="47573" y="202964"/>
                      <a:pt x="60158" y="204537"/>
                    </a:cubicBezTo>
                    <a:cubicBezTo>
                      <a:pt x="112045" y="211023"/>
                      <a:pt x="164431" y="212558"/>
                      <a:pt x="216568" y="216569"/>
                    </a:cubicBezTo>
                    <a:cubicBezTo>
                      <a:pt x="228600" y="220579"/>
                      <a:pt x="240469" y="225116"/>
                      <a:pt x="252663" y="228600"/>
                    </a:cubicBezTo>
                    <a:cubicBezTo>
                      <a:pt x="304034" y="243277"/>
                      <a:pt x="305097" y="240252"/>
                      <a:pt x="360947" y="252663"/>
                    </a:cubicBezTo>
                    <a:cubicBezTo>
                      <a:pt x="377089" y="256250"/>
                      <a:pt x="393031" y="260684"/>
                      <a:pt x="409073" y="264695"/>
                    </a:cubicBezTo>
                    <a:cubicBezTo>
                      <a:pt x="469231" y="260684"/>
                      <a:pt x="529861" y="261190"/>
                      <a:pt x="589547" y="252663"/>
                    </a:cubicBezTo>
                    <a:cubicBezTo>
                      <a:pt x="614657" y="249076"/>
                      <a:pt x="661736" y="228600"/>
                      <a:pt x="661736" y="228600"/>
                    </a:cubicBezTo>
                    <a:cubicBezTo>
                      <a:pt x="669757" y="220579"/>
                      <a:pt x="675654" y="209610"/>
                      <a:pt x="685800" y="204537"/>
                    </a:cubicBezTo>
                    <a:cubicBezTo>
                      <a:pt x="708487" y="193194"/>
                      <a:pt x="757989" y="180474"/>
                      <a:pt x="757989" y="180474"/>
                    </a:cubicBezTo>
                    <a:cubicBezTo>
                      <a:pt x="766010" y="156411"/>
                      <a:pt x="790073" y="132347"/>
                      <a:pt x="782052" y="108284"/>
                    </a:cubicBezTo>
                    <a:cubicBezTo>
                      <a:pt x="778042" y="96253"/>
                      <a:pt x="778989" y="81158"/>
                      <a:pt x="770021" y="72190"/>
                    </a:cubicBezTo>
                    <a:cubicBezTo>
                      <a:pt x="761053" y="63222"/>
                      <a:pt x="746546" y="61420"/>
                      <a:pt x="733926" y="60158"/>
                    </a:cubicBezTo>
                    <a:cubicBezTo>
                      <a:pt x="665968" y="53362"/>
                      <a:pt x="597568" y="52137"/>
                      <a:pt x="529389" y="48126"/>
                    </a:cubicBezTo>
                    <a:cubicBezTo>
                      <a:pt x="497305" y="44116"/>
                      <a:pt x="465030" y="41411"/>
                      <a:pt x="433136" y="36095"/>
                    </a:cubicBezTo>
                    <a:cubicBezTo>
                      <a:pt x="370042" y="25579"/>
                      <a:pt x="388488" y="15815"/>
                      <a:pt x="312821" y="12032"/>
                    </a:cubicBezTo>
                    <a:cubicBezTo>
                      <a:pt x="256744" y="9228"/>
                      <a:pt x="182478" y="2005"/>
                      <a:pt x="156410" y="0"/>
                    </a:cubicBezTo>
                    <a:close/>
                  </a:path>
                </a:pathLst>
              </a:custGeom>
              <a:solidFill>
                <a:srgbClr val="E0E0D8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2" name="자유형: 도형 31">
                <a:extLst>
                  <a:ext uri="{FF2B5EF4-FFF2-40B4-BE49-F238E27FC236}">
                    <a16:creationId xmlns:a16="http://schemas.microsoft.com/office/drawing/2014/main" id="{D74EB930-B30D-4C15-A1C3-7B4839F33C69}"/>
                  </a:ext>
                </a:extLst>
              </p:cNvPr>
              <p:cNvSpPr/>
              <p:nvPr/>
            </p:nvSpPr>
            <p:spPr>
              <a:xfrm rot="384535">
                <a:off x="1628954" y="2930027"/>
                <a:ext cx="723509" cy="240631"/>
              </a:xfrm>
              <a:custGeom>
                <a:avLst/>
                <a:gdLst>
                  <a:gd name="connsiteX0" fmla="*/ 314435 w 723509"/>
                  <a:gd name="connsiteY0" fmla="*/ 12031 h 240631"/>
                  <a:gd name="connsiteX1" fmla="*/ 314435 w 723509"/>
                  <a:gd name="connsiteY1" fmla="*/ 12031 h 240631"/>
                  <a:gd name="connsiteX2" fmla="*/ 133961 w 723509"/>
                  <a:gd name="connsiteY2" fmla="*/ 48126 h 240631"/>
                  <a:gd name="connsiteX3" fmla="*/ 61772 w 723509"/>
                  <a:gd name="connsiteY3" fmla="*/ 72189 h 240631"/>
                  <a:gd name="connsiteX4" fmla="*/ 25677 w 723509"/>
                  <a:gd name="connsiteY4" fmla="*/ 84221 h 240631"/>
                  <a:gd name="connsiteX5" fmla="*/ 1614 w 723509"/>
                  <a:gd name="connsiteY5" fmla="*/ 156410 h 240631"/>
                  <a:gd name="connsiteX6" fmla="*/ 13645 w 723509"/>
                  <a:gd name="connsiteY6" fmla="*/ 192505 h 240631"/>
                  <a:gd name="connsiteX7" fmla="*/ 37709 w 723509"/>
                  <a:gd name="connsiteY7" fmla="*/ 216568 h 240631"/>
                  <a:gd name="connsiteX8" fmla="*/ 194119 w 723509"/>
                  <a:gd name="connsiteY8" fmla="*/ 240631 h 240631"/>
                  <a:gd name="connsiteX9" fmla="*/ 494909 w 723509"/>
                  <a:gd name="connsiteY9" fmla="*/ 228600 h 240631"/>
                  <a:gd name="connsiteX10" fmla="*/ 567098 w 723509"/>
                  <a:gd name="connsiteY10" fmla="*/ 216568 h 240631"/>
                  <a:gd name="connsiteX11" fmla="*/ 675382 w 723509"/>
                  <a:gd name="connsiteY11" fmla="*/ 204537 h 240631"/>
                  <a:gd name="connsiteX12" fmla="*/ 699445 w 723509"/>
                  <a:gd name="connsiteY12" fmla="*/ 180473 h 240631"/>
                  <a:gd name="connsiteX13" fmla="*/ 723509 w 723509"/>
                  <a:gd name="connsiteY13" fmla="*/ 108284 h 240631"/>
                  <a:gd name="connsiteX14" fmla="*/ 711477 w 723509"/>
                  <a:gd name="connsiteY14" fmla="*/ 48126 h 240631"/>
                  <a:gd name="connsiteX15" fmla="*/ 639288 w 723509"/>
                  <a:gd name="connsiteY15" fmla="*/ 24063 h 240631"/>
                  <a:gd name="connsiteX16" fmla="*/ 458814 w 723509"/>
                  <a:gd name="connsiteY16" fmla="*/ 0 h 240631"/>
                  <a:gd name="connsiteX17" fmla="*/ 314435 w 723509"/>
                  <a:gd name="connsiteY17" fmla="*/ 12031 h 2406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723509" h="240631">
                    <a:moveTo>
                      <a:pt x="314435" y="12031"/>
                    </a:moveTo>
                    <a:lnTo>
                      <a:pt x="314435" y="12031"/>
                    </a:lnTo>
                    <a:cubicBezTo>
                      <a:pt x="180944" y="26864"/>
                      <a:pt x="240602" y="12579"/>
                      <a:pt x="133961" y="48126"/>
                    </a:cubicBezTo>
                    <a:lnTo>
                      <a:pt x="61772" y="72189"/>
                    </a:lnTo>
                    <a:lnTo>
                      <a:pt x="25677" y="84221"/>
                    </a:lnTo>
                    <a:cubicBezTo>
                      <a:pt x="17656" y="108284"/>
                      <a:pt x="-6407" y="132347"/>
                      <a:pt x="1614" y="156410"/>
                    </a:cubicBezTo>
                    <a:cubicBezTo>
                      <a:pt x="5624" y="168442"/>
                      <a:pt x="7120" y="181630"/>
                      <a:pt x="13645" y="192505"/>
                    </a:cubicBezTo>
                    <a:cubicBezTo>
                      <a:pt x="19481" y="202232"/>
                      <a:pt x="27982" y="210732"/>
                      <a:pt x="37709" y="216568"/>
                    </a:cubicBezTo>
                    <a:cubicBezTo>
                      <a:pt x="72400" y="237382"/>
                      <a:pt x="187164" y="239936"/>
                      <a:pt x="194119" y="240631"/>
                    </a:cubicBezTo>
                    <a:cubicBezTo>
                      <a:pt x="294382" y="236621"/>
                      <a:pt x="394774" y="235060"/>
                      <a:pt x="494909" y="228600"/>
                    </a:cubicBezTo>
                    <a:cubicBezTo>
                      <a:pt x="519253" y="227029"/>
                      <a:pt x="542917" y="219792"/>
                      <a:pt x="567098" y="216568"/>
                    </a:cubicBezTo>
                    <a:cubicBezTo>
                      <a:pt x="603096" y="211768"/>
                      <a:pt x="639287" y="208547"/>
                      <a:pt x="675382" y="204537"/>
                    </a:cubicBezTo>
                    <a:cubicBezTo>
                      <a:pt x="683403" y="196516"/>
                      <a:pt x="694372" y="190619"/>
                      <a:pt x="699445" y="180473"/>
                    </a:cubicBezTo>
                    <a:cubicBezTo>
                      <a:pt x="710789" y="157786"/>
                      <a:pt x="723509" y="108284"/>
                      <a:pt x="723509" y="108284"/>
                    </a:cubicBezTo>
                    <a:cubicBezTo>
                      <a:pt x="719498" y="88231"/>
                      <a:pt x="725937" y="62586"/>
                      <a:pt x="711477" y="48126"/>
                    </a:cubicBezTo>
                    <a:cubicBezTo>
                      <a:pt x="693541" y="30190"/>
                      <a:pt x="663351" y="32084"/>
                      <a:pt x="639288" y="24063"/>
                    </a:cubicBezTo>
                    <a:cubicBezTo>
                      <a:pt x="557376" y="-3241"/>
                      <a:pt x="615839" y="13085"/>
                      <a:pt x="458814" y="0"/>
                    </a:cubicBezTo>
                    <a:cubicBezTo>
                      <a:pt x="330517" y="12829"/>
                      <a:pt x="338498" y="10026"/>
                      <a:pt x="314435" y="12031"/>
                    </a:cubicBezTo>
                    <a:close/>
                  </a:path>
                </a:pathLst>
              </a:custGeom>
              <a:solidFill>
                <a:srgbClr val="C8C2B6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58A4D12E-63B8-4F9D-A241-12185369B90F}"/>
                </a:ext>
              </a:extLst>
            </p:cNvPr>
            <p:cNvSpPr txBox="1"/>
            <p:nvPr/>
          </p:nvSpPr>
          <p:spPr>
            <a:xfrm>
              <a:off x="992200" y="2961971"/>
              <a:ext cx="1992365" cy="4140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600" kern="1300" dirty="0"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코드 설명</a:t>
              </a:r>
              <a:endParaRPr lang="en-US" altLang="ko-KR" sz="1600" kern="13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endParaRPr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A336B5F6-6A0B-44B5-A261-082C1A15983F}"/>
              </a:ext>
            </a:extLst>
          </p:cNvPr>
          <p:cNvSpPr txBox="1"/>
          <p:nvPr/>
        </p:nvSpPr>
        <p:spPr>
          <a:xfrm>
            <a:off x="240632" y="-239110"/>
            <a:ext cx="7515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6000" b="1" dirty="0">
              <a:solidFill>
                <a:schemeClr val="tx1">
                  <a:alpha val="67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6C610BE-636D-46C2-B983-CBDD50FEA5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200" y="1571245"/>
            <a:ext cx="9192035" cy="4585596"/>
          </a:xfrm>
          <a:prstGeom prst="rect">
            <a:avLst/>
          </a:prstGeom>
        </p:spPr>
      </p:pic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2B36A4E6-7818-4AEC-9406-3B885B3FBAF1}"/>
              </a:ext>
            </a:extLst>
          </p:cNvPr>
          <p:cNvSpPr/>
          <p:nvPr/>
        </p:nvSpPr>
        <p:spPr>
          <a:xfrm>
            <a:off x="1425290" y="2589261"/>
            <a:ext cx="3465687" cy="91948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DDF16D33-1FBF-4A8F-BA42-1EA2E15852F4}"/>
              </a:ext>
            </a:extLst>
          </p:cNvPr>
          <p:cNvSpPr/>
          <p:nvPr/>
        </p:nvSpPr>
        <p:spPr>
          <a:xfrm>
            <a:off x="1499719" y="4390934"/>
            <a:ext cx="3093546" cy="723326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993016-BEDB-435E-B8DA-49F14EB64E4F}"/>
              </a:ext>
            </a:extLst>
          </p:cNvPr>
          <p:cNvSpPr txBox="1"/>
          <p:nvPr/>
        </p:nvSpPr>
        <p:spPr>
          <a:xfrm>
            <a:off x="4742121" y="4390934"/>
            <a:ext cx="32110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그래디언트 계산 </a:t>
            </a:r>
            <a:r>
              <a:rPr lang="en-US" altLang="ko-KR" sz="1400" b="1" dirty="0"/>
              <a:t>– </a:t>
            </a:r>
            <a:r>
              <a:rPr lang="ko-KR" altLang="en-US" sz="1400" b="1" dirty="0"/>
              <a:t>경사상승법 준비</a:t>
            </a:r>
            <a:endParaRPr lang="en-US" altLang="ko-KR" sz="1400" b="1" dirty="0"/>
          </a:p>
          <a:p>
            <a:r>
              <a:rPr lang="ko-KR" altLang="en-US" sz="1400" b="1" dirty="0"/>
              <a:t>정규화 </a:t>
            </a:r>
            <a:r>
              <a:rPr lang="en-US" altLang="ko-KR" sz="1400" b="1" dirty="0"/>
              <a:t>– </a:t>
            </a:r>
            <a:r>
              <a:rPr lang="ko-KR" altLang="en-US" sz="1400" b="1" dirty="0"/>
              <a:t>안정적 경사상승법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A50547A-3F52-4095-BB77-3596C9EE2C99}"/>
              </a:ext>
            </a:extLst>
          </p:cNvPr>
          <p:cNvSpPr txBox="1"/>
          <p:nvPr/>
        </p:nvSpPr>
        <p:spPr>
          <a:xfrm>
            <a:off x="4890977" y="2787393"/>
            <a:ext cx="32110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0</a:t>
            </a:r>
            <a:r>
              <a:rPr lang="ko-KR" altLang="en-US" sz="1400" b="1" dirty="0" err="1"/>
              <a:t>번필터</a:t>
            </a:r>
            <a:r>
              <a:rPr lang="en-US" altLang="ko-KR" sz="1400" b="1" dirty="0"/>
              <a:t>(</a:t>
            </a:r>
            <a:r>
              <a:rPr lang="ko-KR" altLang="en-US" sz="1400" b="1" dirty="0"/>
              <a:t>평균</a:t>
            </a:r>
            <a:r>
              <a:rPr lang="en-US" altLang="ko-KR" sz="1400" b="1" dirty="0"/>
              <a:t>) -&gt; </a:t>
            </a:r>
            <a:r>
              <a:rPr lang="ko-KR" altLang="en-US" sz="1400" b="1" dirty="0" err="1"/>
              <a:t>손실값으로</a:t>
            </a:r>
            <a:r>
              <a:rPr lang="ko-KR" altLang="en-US" sz="1400" b="1" dirty="0"/>
              <a:t> 사용</a:t>
            </a: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F98ADCE5-B0EE-4B66-A5D6-71061311992E}"/>
              </a:ext>
            </a:extLst>
          </p:cNvPr>
          <p:cNvSpPr/>
          <p:nvPr/>
        </p:nvSpPr>
        <p:spPr>
          <a:xfrm>
            <a:off x="4041444" y="4777357"/>
            <a:ext cx="551821" cy="336903"/>
          </a:xfrm>
          <a:prstGeom prst="round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64D97526-165A-4805-851A-696A03179F98}"/>
              </a:ext>
            </a:extLst>
          </p:cNvPr>
          <p:cNvSpPr/>
          <p:nvPr/>
        </p:nvSpPr>
        <p:spPr>
          <a:xfrm>
            <a:off x="1499719" y="5139019"/>
            <a:ext cx="3922886" cy="1017821"/>
          </a:xfrm>
          <a:prstGeom prst="roundRect">
            <a:avLst/>
          </a:prstGeom>
          <a:noFill/>
          <a:ln w="38100">
            <a:solidFill>
              <a:srgbClr val="095B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3F9ADB0-BC71-48C7-BE30-F21B814D1C1F}"/>
              </a:ext>
            </a:extLst>
          </p:cNvPr>
          <p:cNvSpPr txBox="1"/>
          <p:nvPr/>
        </p:nvSpPr>
        <p:spPr>
          <a:xfrm>
            <a:off x="5500577" y="5386319"/>
            <a:ext cx="32110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계산함수 형태정의</a:t>
            </a:r>
          </a:p>
        </p:txBody>
      </p:sp>
    </p:spTree>
    <p:extLst>
      <p:ext uri="{BB962C8B-B14F-4D97-AF65-F5344CB8AC3E}">
        <p14:creationId xmlns:p14="http://schemas.microsoft.com/office/powerpoint/2010/main" val="2404993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4" grpId="0" animBg="1"/>
      <p:bldP spid="19" grpId="0" animBg="1"/>
      <p:bldP spid="21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423B2B6E-654C-40B0-B88F-2DDB8D25446C}"/>
              </a:ext>
            </a:extLst>
          </p:cNvPr>
          <p:cNvSpPr/>
          <p:nvPr/>
        </p:nvSpPr>
        <p:spPr>
          <a:xfrm>
            <a:off x="0" y="0"/>
            <a:ext cx="240632" cy="6858000"/>
          </a:xfrm>
          <a:prstGeom prst="rect">
            <a:avLst/>
          </a:prstGeom>
          <a:solidFill>
            <a:srgbClr val="434B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443E19FE-7A42-466A-9F13-74E26D09578E}"/>
              </a:ext>
            </a:extLst>
          </p:cNvPr>
          <p:cNvCxnSpPr>
            <a:cxnSpLocks/>
          </p:cNvCxnSpPr>
          <p:nvPr/>
        </p:nvCxnSpPr>
        <p:spPr>
          <a:xfrm>
            <a:off x="240632" y="637671"/>
            <a:ext cx="2954431" cy="0"/>
          </a:xfrm>
          <a:prstGeom prst="line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EA09041A-2CEF-4C43-A8F4-795B75BCD6D1}"/>
              </a:ext>
            </a:extLst>
          </p:cNvPr>
          <p:cNvSpPr txBox="1"/>
          <p:nvPr/>
        </p:nvSpPr>
        <p:spPr>
          <a:xfrm>
            <a:off x="240632" y="162200"/>
            <a:ext cx="30814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Abadi" panose="020B0604020104020204" pitchFamily="34" charset="0"/>
              </a:rPr>
              <a:t>5.4 </a:t>
            </a:r>
            <a:r>
              <a:rPr lang="ko-KR" altLang="en-US" sz="1600" dirty="0">
                <a:latin typeface="Abadi" panose="020B0604020104020204" pitchFamily="34" charset="0"/>
              </a:rPr>
              <a:t>컨브넷 학습 시각화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4721BBA-0F16-409F-B52A-70391B2B28B2}"/>
              </a:ext>
            </a:extLst>
          </p:cNvPr>
          <p:cNvGrpSpPr/>
          <p:nvPr/>
        </p:nvGrpSpPr>
        <p:grpSpPr>
          <a:xfrm>
            <a:off x="481264" y="788047"/>
            <a:ext cx="2291131" cy="488478"/>
            <a:chOff x="693434" y="2961971"/>
            <a:chExt cx="2291131" cy="488478"/>
          </a:xfrm>
        </p:grpSpPr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BB5E375F-B816-49A5-AABE-6F31FE4701C3}"/>
                </a:ext>
              </a:extLst>
            </p:cNvPr>
            <p:cNvGrpSpPr/>
            <p:nvPr/>
          </p:nvGrpSpPr>
          <p:grpSpPr>
            <a:xfrm>
              <a:off x="693434" y="2964317"/>
              <a:ext cx="1888052" cy="486132"/>
              <a:chOff x="1614452" y="2930027"/>
              <a:chExt cx="783666" cy="285656"/>
            </a:xfrm>
          </p:grpSpPr>
          <p:sp>
            <p:nvSpPr>
              <p:cNvPr id="31" name="자유형: 도형 30">
                <a:extLst>
                  <a:ext uri="{FF2B5EF4-FFF2-40B4-BE49-F238E27FC236}">
                    <a16:creationId xmlns:a16="http://schemas.microsoft.com/office/drawing/2014/main" id="{BB57ED4D-044B-4775-BC44-E9D31B789664}"/>
                  </a:ext>
                </a:extLst>
              </p:cNvPr>
              <p:cNvSpPr/>
              <p:nvPr/>
            </p:nvSpPr>
            <p:spPr>
              <a:xfrm rot="21193953">
                <a:off x="1614452" y="2950988"/>
                <a:ext cx="783666" cy="264695"/>
              </a:xfrm>
              <a:custGeom>
                <a:avLst/>
                <a:gdLst>
                  <a:gd name="connsiteX0" fmla="*/ 156410 w 783666"/>
                  <a:gd name="connsiteY0" fmla="*/ 0 h 264695"/>
                  <a:gd name="connsiteX1" fmla="*/ 156410 w 783666"/>
                  <a:gd name="connsiteY1" fmla="*/ 0 h 264695"/>
                  <a:gd name="connsiteX2" fmla="*/ 48126 w 783666"/>
                  <a:gd name="connsiteY2" fmla="*/ 12032 h 264695"/>
                  <a:gd name="connsiteX3" fmla="*/ 24063 w 783666"/>
                  <a:gd name="connsiteY3" fmla="*/ 48126 h 264695"/>
                  <a:gd name="connsiteX4" fmla="*/ 0 w 783666"/>
                  <a:gd name="connsiteY4" fmla="*/ 72190 h 264695"/>
                  <a:gd name="connsiteX5" fmla="*/ 12031 w 783666"/>
                  <a:gd name="connsiteY5" fmla="*/ 156411 h 264695"/>
                  <a:gd name="connsiteX6" fmla="*/ 24063 w 783666"/>
                  <a:gd name="connsiteY6" fmla="*/ 192505 h 264695"/>
                  <a:gd name="connsiteX7" fmla="*/ 60158 w 783666"/>
                  <a:gd name="connsiteY7" fmla="*/ 204537 h 264695"/>
                  <a:gd name="connsiteX8" fmla="*/ 216568 w 783666"/>
                  <a:gd name="connsiteY8" fmla="*/ 216569 h 264695"/>
                  <a:gd name="connsiteX9" fmla="*/ 252663 w 783666"/>
                  <a:gd name="connsiteY9" fmla="*/ 228600 h 264695"/>
                  <a:gd name="connsiteX10" fmla="*/ 360947 w 783666"/>
                  <a:gd name="connsiteY10" fmla="*/ 252663 h 264695"/>
                  <a:gd name="connsiteX11" fmla="*/ 409073 w 783666"/>
                  <a:gd name="connsiteY11" fmla="*/ 264695 h 264695"/>
                  <a:gd name="connsiteX12" fmla="*/ 589547 w 783666"/>
                  <a:gd name="connsiteY12" fmla="*/ 252663 h 264695"/>
                  <a:gd name="connsiteX13" fmla="*/ 661736 w 783666"/>
                  <a:gd name="connsiteY13" fmla="*/ 228600 h 264695"/>
                  <a:gd name="connsiteX14" fmla="*/ 685800 w 783666"/>
                  <a:gd name="connsiteY14" fmla="*/ 204537 h 264695"/>
                  <a:gd name="connsiteX15" fmla="*/ 757989 w 783666"/>
                  <a:gd name="connsiteY15" fmla="*/ 180474 h 264695"/>
                  <a:gd name="connsiteX16" fmla="*/ 782052 w 783666"/>
                  <a:gd name="connsiteY16" fmla="*/ 108284 h 264695"/>
                  <a:gd name="connsiteX17" fmla="*/ 770021 w 783666"/>
                  <a:gd name="connsiteY17" fmla="*/ 72190 h 264695"/>
                  <a:gd name="connsiteX18" fmla="*/ 733926 w 783666"/>
                  <a:gd name="connsiteY18" fmla="*/ 60158 h 264695"/>
                  <a:gd name="connsiteX19" fmla="*/ 529389 w 783666"/>
                  <a:gd name="connsiteY19" fmla="*/ 48126 h 264695"/>
                  <a:gd name="connsiteX20" fmla="*/ 433136 w 783666"/>
                  <a:gd name="connsiteY20" fmla="*/ 36095 h 264695"/>
                  <a:gd name="connsiteX21" fmla="*/ 312821 w 783666"/>
                  <a:gd name="connsiteY21" fmla="*/ 12032 h 264695"/>
                  <a:gd name="connsiteX22" fmla="*/ 156410 w 783666"/>
                  <a:gd name="connsiteY22" fmla="*/ 0 h 2646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783666" h="264695">
                    <a:moveTo>
                      <a:pt x="156410" y="0"/>
                    </a:moveTo>
                    <a:lnTo>
                      <a:pt x="156410" y="0"/>
                    </a:lnTo>
                    <a:cubicBezTo>
                      <a:pt x="120315" y="4011"/>
                      <a:pt x="82256" y="-379"/>
                      <a:pt x="48126" y="12032"/>
                    </a:cubicBezTo>
                    <a:cubicBezTo>
                      <a:pt x="34537" y="16974"/>
                      <a:pt x="33096" y="36835"/>
                      <a:pt x="24063" y="48126"/>
                    </a:cubicBezTo>
                    <a:cubicBezTo>
                      <a:pt x="16977" y="56984"/>
                      <a:pt x="8021" y="64169"/>
                      <a:pt x="0" y="72190"/>
                    </a:cubicBezTo>
                    <a:cubicBezTo>
                      <a:pt x="4010" y="100264"/>
                      <a:pt x="6469" y="128603"/>
                      <a:pt x="12031" y="156411"/>
                    </a:cubicBezTo>
                    <a:cubicBezTo>
                      <a:pt x="14518" y="168847"/>
                      <a:pt x="15095" y="183537"/>
                      <a:pt x="24063" y="192505"/>
                    </a:cubicBezTo>
                    <a:cubicBezTo>
                      <a:pt x="33031" y="201473"/>
                      <a:pt x="47573" y="202964"/>
                      <a:pt x="60158" y="204537"/>
                    </a:cubicBezTo>
                    <a:cubicBezTo>
                      <a:pt x="112045" y="211023"/>
                      <a:pt x="164431" y="212558"/>
                      <a:pt x="216568" y="216569"/>
                    </a:cubicBezTo>
                    <a:cubicBezTo>
                      <a:pt x="228600" y="220579"/>
                      <a:pt x="240469" y="225116"/>
                      <a:pt x="252663" y="228600"/>
                    </a:cubicBezTo>
                    <a:cubicBezTo>
                      <a:pt x="304034" y="243277"/>
                      <a:pt x="305097" y="240252"/>
                      <a:pt x="360947" y="252663"/>
                    </a:cubicBezTo>
                    <a:cubicBezTo>
                      <a:pt x="377089" y="256250"/>
                      <a:pt x="393031" y="260684"/>
                      <a:pt x="409073" y="264695"/>
                    </a:cubicBezTo>
                    <a:cubicBezTo>
                      <a:pt x="469231" y="260684"/>
                      <a:pt x="529861" y="261190"/>
                      <a:pt x="589547" y="252663"/>
                    </a:cubicBezTo>
                    <a:cubicBezTo>
                      <a:pt x="614657" y="249076"/>
                      <a:pt x="661736" y="228600"/>
                      <a:pt x="661736" y="228600"/>
                    </a:cubicBezTo>
                    <a:cubicBezTo>
                      <a:pt x="669757" y="220579"/>
                      <a:pt x="675654" y="209610"/>
                      <a:pt x="685800" y="204537"/>
                    </a:cubicBezTo>
                    <a:cubicBezTo>
                      <a:pt x="708487" y="193194"/>
                      <a:pt x="757989" y="180474"/>
                      <a:pt x="757989" y="180474"/>
                    </a:cubicBezTo>
                    <a:cubicBezTo>
                      <a:pt x="766010" y="156411"/>
                      <a:pt x="790073" y="132347"/>
                      <a:pt x="782052" y="108284"/>
                    </a:cubicBezTo>
                    <a:cubicBezTo>
                      <a:pt x="778042" y="96253"/>
                      <a:pt x="778989" y="81158"/>
                      <a:pt x="770021" y="72190"/>
                    </a:cubicBezTo>
                    <a:cubicBezTo>
                      <a:pt x="761053" y="63222"/>
                      <a:pt x="746546" y="61420"/>
                      <a:pt x="733926" y="60158"/>
                    </a:cubicBezTo>
                    <a:cubicBezTo>
                      <a:pt x="665968" y="53362"/>
                      <a:pt x="597568" y="52137"/>
                      <a:pt x="529389" y="48126"/>
                    </a:cubicBezTo>
                    <a:cubicBezTo>
                      <a:pt x="497305" y="44116"/>
                      <a:pt x="465030" y="41411"/>
                      <a:pt x="433136" y="36095"/>
                    </a:cubicBezTo>
                    <a:cubicBezTo>
                      <a:pt x="370042" y="25579"/>
                      <a:pt x="388488" y="15815"/>
                      <a:pt x="312821" y="12032"/>
                    </a:cubicBezTo>
                    <a:cubicBezTo>
                      <a:pt x="256744" y="9228"/>
                      <a:pt x="182478" y="2005"/>
                      <a:pt x="156410" y="0"/>
                    </a:cubicBezTo>
                    <a:close/>
                  </a:path>
                </a:pathLst>
              </a:custGeom>
              <a:solidFill>
                <a:srgbClr val="E0E0D8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2" name="자유형: 도형 31">
                <a:extLst>
                  <a:ext uri="{FF2B5EF4-FFF2-40B4-BE49-F238E27FC236}">
                    <a16:creationId xmlns:a16="http://schemas.microsoft.com/office/drawing/2014/main" id="{D74EB930-B30D-4C15-A1C3-7B4839F33C69}"/>
                  </a:ext>
                </a:extLst>
              </p:cNvPr>
              <p:cNvSpPr/>
              <p:nvPr/>
            </p:nvSpPr>
            <p:spPr>
              <a:xfrm rot="384535">
                <a:off x="1628954" y="2930027"/>
                <a:ext cx="723509" cy="240631"/>
              </a:xfrm>
              <a:custGeom>
                <a:avLst/>
                <a:gdLst>
                  <a:gd name="connsiteX0" fmla="*/ 314435 w 723509"/>
                  <a:gd name="connsiteY0" fmla="*/ 12031 h 240631"/>
                  <a:gd name="connsiteX1" fmla="*/ 314435 w 723509"/>
                  <a:gd name="connsiteY1" fmla="*/ 12031 h 240631"/>
                  <a:gd name="connsiteX2" fmla="*/ 133961 w 723509"/>
                  <a:gd name="connsiteY2" fmla="*/ 48126 h 240631"/>
                  <a:gd name="connsiteX3" fmla="*/ 61772 w 723509"/>
                  <a:gd name="connsiteY3" fmla="*/ 72189 h 240631"/>
                  <a:gd name="connsiteX4" fmla="*/ 25677 w 723509"/>
                  <a:gd name="connsiteY4" fmla="*/ 84221 h 240631"/>
                  <a:gd name="connsiteX5" fmla="*/ 1614 w 723509"/>
                  <a:gd name="connsiteY5" fmla="*/ 156410 h 240631"/>
                  <a:gd name="connsiteX6" fmla="*/ 13645 w 723509"/>
                  <a:gd name="connsiteY6" fmla="*/ 192505 h 240631"/>
                  <a:gd name="connsiteX7" fmla="*/ 37709 w 723509"/>
                  <a:gd name="connsiteY7" fmla="*/ 216568 h 240631"/>
                  <a:gd name="connsiteX8" fmla="*/ 194119 w 723509"/>
                  <a:gd name="connsiteY8" fmla="*/ 240631 h 240631"/>
                  <a:gd name="connsiteX9" fmla="*/ 494909 w 723509"/>
                  <a:gd name="connsiteY9" fmla="*/ 228600 h 240631"/>
                  <a:gd name="connsiteX10" fmla="*/ 567098 w 723509"/>
                  <a:gd name="connsiteY10" fmla="*/ 216568 h 240631"/>
                  <a:gd name="connsiteX11" fmla="*/ 675382 w 723509"/>
                  <a:gd name="connsiteY11" fmla="*/ 204537 h 240631"/>
                  <a:gd name="connsiteX12" fmla="*/ 699445 w 723509"/>
                  <a:gd name="connsiteY12" fmla="*/ 180473 h 240631"/>
                  <a:gd name="connsiteX13" fmla="*/ 723509 w 723509"/>
                  <a:gd name="connsiteY13" fmla="*/ 108284 h 240631"/>
                  <a:gd name="connsiteX14" fmla="*/ 711477 w 723509"/>
                  <a:gd name="connsiteY14" fmla="*/ 48126 h 240631"/>
                  <a:gd name="connsiteX15" fmla="*/ 639288 w 723509"/>
                  <a:gd name="connsiteY15" fmla="*/ 24063 h 240631"/>
                  <a:gd name="connsiteX16" fmla="*/ 458814 w 723509"/>
                  <a:gd name="connsiteY16" fmla="*/ 0 h 240631"/>
                  <a:gd name="connsiteX17" fmla="*/ 314435 w 723509"/>
                  <a:gd name="connsiteY17" fmla="*/ 12031 h 2406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723509" h="240631">
                    <a:moveTo>
                      <a:pt x="314435" y="12031"/>
                    </a:moveTo>
                    <a:lnTo>
                      <a:pt x="314435" y="12031"/>
                    </a:lnTo>
                    <a:cubicBezTo>
                      <a:pt x="180944" y="26864"/>
                      <a:pt x="240602" y="12579"/>
                      <a:pt x="133961" y="48126"/>
                    </a:cubicBezTo>
                    <a:lnTo>
                      <a:pt x="61772" y="72189"/>
                    </a:lnTo>
                    <a:lnTo>
                      <a:pt x="25677" y="84221"/>
                    </a:lnTo>
                    <a:cubicBezTo>
                      <a:pt x="17656" y="108284"/>
                      <a:pt x="-6407" y="132347"/>
                      <a:pt x="1614" y="156410"/>
                    </a:cubicBezTo>
                    <a:cubicBezTo>
                      <a:pt x="5624" y="168442"/>
                      <a:pt x="7120" y="181630"/>
                      <a:pt x="13645" y="192505"/>
                    </a:cubicBezTo>
                    <a:cubicBezTo>
                      <a:pt x="19481" y="202232"/>
                      <a:pt x="27982" y="210732"/>
                      <a:pt x="37709" y="216568"/>
                    </a:cubicBezTo>
                    <a:cubicBezTo>
                      <a:pt x="72400" y="237382"/>
                      <a:pt x="187164" y="239936"/>
                      <a:pt x="194119" y="240631"/>
                    </a:cubicBezTo>
                    <a:cubicBezTo>
                      <a:pt x="294382" y="236621"/>
                      <a:pt x="394774" y="235060"/>
                      <a:pt x="494909" y="228600"/>
                    </a:cubicBezTo>
                    <a:cubicBezTo>
                      <a:pt x="519253" y="227029"/>
                      <a:pt x="542917" y="219792"/>
                      <a:pt x="567098" y="216568"/>
                    </a:cubicBezTo>
                    <a:cubicBezTo>
                      <a:pt x="603096" y="211768"/>
                      <a:pt x="639287" y="208547"/>
                      <a:pt x="675382" y="204537"/>
                    </a:cubicBezTo>
                    <a:cubicBezTo>
                      <a:pt x="683403" y="196516"/>
                      <a:pt x="694372" y="190619"/>
                      <a:pt x="699445" y="180473"/>
                    </a:cubicBezTo>
                    <a:cubicBezTo>
                      <a:pt x="710789" y="157786"/>
                      <a:pt x="723509" y="108284"/>
                      <a:pt x="723509" y="108284"/>
                    </a:cubicBezTo>
                    <a:cubicBezTo>
                      <a:pt x="719498" y="88231"/>
                      <a:pt x="725937" y="62586"/>
                      <a:pt x="711477" y="48126"/>
                    </a:cubicBezTo>
                    <a:cubicBezTo>
                      <a:pt x="693541" y="30190"/>
                      <a:pt x="663351" y="32084"/>
                      <a:pt x="639288" y="24063"/>
                    </a:cubicBezTo>
                    <a:cubicBezTo>
                      <a:pt x="557376" y="-3241"/>
                      <a:pt x="615839" y="13085"/>
                      <a:pt x="458814" y="0"/>
                    </a:cubicBezTo>
                    <a:cubicBezTo>
                      <a:pt x="330517" y="12829"/>
                      <a:pt x="338498" y="10026"/>
                      <a:pt x="314435" y="12031"/>
                    </a:cubicBezTo>
                    <a:close/>
                  </a:path>
                </a:pathLst>
              </a:custGeom>
              <a:solidFill>
                <a:srgbClr val="C8C2B6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58A4D12E-63B8-4F9D-A241-12185369B90F}"/>
                </a:ext>
              </a:extLst>
            </p:cNvPr>
            <p:cNvSpPr txBox="1"/>
            <p:nvPr/>
          </p:nvSpPr>
          <p:spPr>
            <a:xfrm>
              <a:off x="992200" y="2961971"/>
              <a:ext cx="1992365" cy="4140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600" kern="1300" dirty="0"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코드 설명</a:t>
              </a:r>
              <a:endParaRPr lang="en-US" altLang="ko-KR" sz="1600" kern="13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endParaRPr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A336B5F6-6A0B-44B5-A261-082C1A15983F}"/>
              </a:ext>
            </a:extLst>
          </p:cNvPr>
          <p:cNvSpPr txBox="1"/>
          <p:nvPr/>
        </p:nvSpPr>
        <p:spPr>
          <a:xfrm>
            <a:off x="240632" y="-239110"/>
            <a:ext cx="7515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6000" b="1" dirty="0">
              <a:solidFill>
                <a:schemeClr val="tx1">
                  <a:alpha val="67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3EE0CAA-57CB-4ED8-9478-7DD7915A30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523" y="2037649"/>
            <a:ext cx="10326595" cy="3465721"/>
          </a:xfrm>
          <a:prstGeom prst="rect">
            <a:avLst/>
          </a:prstGeom>
        </p:spPr>
      </p:pic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51F84421-84B4-44D5-8276-6972BD1AA1BF}"/>
              </a:ext>
            </a:extLst>
          </p:cNvPr>
          <p:cNvSpPr/>
          <p:nvPr/>
        </p:nvSpPr>
        <p:spPr>
          <a:xfrm>
            <a:off x="1494117" y="2069664"/>
            <a:ext cx="4247465" cy="33198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3402F9E9-5486-4266-BD4C-93018C9FFC7E}"/>
              </a:ext>
            </a:extLst>
          </p:cNvPr>
          <p:cNvSpPr/>
          <p:nvPr/>
        </p:nvSpPr>
        <p:spPr>
          <a:xfrm>
            <a:off x="1494117" y="2428813"/>
            <a:ext cx="782613" cy="224532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7262A8EF-8397-497B-B830-D26E57F4AC14}"/>
              </a:ext>
            </a:extLst>
          </p:cNvPr>
          <p:cNvSpPr/>
          <p:nvPr/>
        </p:nvSpPr>
        <p:spPr>
          <a:xfrm>
            <a:off x="1494117" y="2680841"/>
            <a:ext cx="3992283" cy="693001"/>
          </a:xfrm>
          <a:prstGeom prst="round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D0C8D1-9A66-4920-9241-54EBBF9D9A63}"/>
              </a:ext>
            </a:extLst>
          </p:cNvPr>
          <p:cNvSpPr txBox="1"/>
          <p:nvPr/>
        </p:nvSpPr>
        <p:spPr>
          <a:xfrm>
            <a:off x="5741582" y="2032317"/>
            <a:ext cx="29690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노이즈 있는 회색조 이미지</a:t>
            </a: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33525F57-7ADC-4D48-9D67-43D61D885ED1}"/>
              </a:ext>
            </a:extLst>
          </p:cNvPr>
          <p:cNvSpPr/>
          <p:nvPr/>
        </p:nvSpPr>
        <p:spPr>
          <a:xfrm>
            <a:off x="1494117" y="3527772"/>
            <a:ext cx="3024721" cy="1857160"/>
          </a:xfrm>
          <a:prstGeom prst="round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B6CFB277-38AB-4FCB-ABA9-CEBF7A233935}"/>
              </a:ext>
            </a:extLst>
          </p:cNvPr>
          <p:cNvSpPr/>
          <p:nvPr/>
        </p:nvSpPr>
        <p:spPr>
          <a:xfrm>
            <a:off x="2083981" y="4541405"/>
            <a:ext cx="1111082" cy="276446"/>
          </a:xfrm>
          <a:prstGeom prst="roundRect">
            <a:avLst/>
          </a:prstGeom>
          <a:noFill/>
          <a:ln w="38100">
            <a:solidFill>
              <a:srgbClr val="095B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A3E66C2-FA86-47C9-8539-0EFF4BDEEBE9}"/>
              </a:ext>
            </a:extLst>
          </p:cNvPr>
          <p:cNvSpPr txBox="1"/>
          <p:nvPr/>
        </p:nvSpPr>
        <p:spPr>
          <a:xfrm>
            <a:off x="4922894" y="4271686"/>
            <a:ext cx="2486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텐서 </a:t>
            </a:r>
            <a:r>
              <a:rPr lang="en-US" altLang="ko-KR" dirty="0"/>
              <a:t>-&gt; </a:t>
            </a:r>
            <a:r>
              <a:rPr lang="ko-KR" altLang="en-US" dirty="0"/>
              <a:t>이미지 </a:t>
            </a:r>
            <a:r>
              <a:rPr lang="en-US" altLang="ko-KR" dirty="0"/>
              <a:t>:: </a:t>
            </a:r>
            <a:r>
              <a:rPr lang="ko-KR" altLang="en-US" dirty="0"/>
              <a:t>함수</a:t>
            </a:r>
          </a:p>
        </p:txBody>
      </p:sp>
    </p:spTree>
    <p:extLst>
      <p:ext uri="{BB962C8B-B14F-4D97-AF65-F5344CB8AC3E}">
        <p14:creationId xmlns:p14="http://schemas.microsoft.com/office/powerpoint/2010/main" val="1826464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4" grpId="0" animBg="1"/>
      <p:bldP spid="14" grpId="1" animBg="1"/>
      <p:bldP spid="16" grpId="0" animBg="1"/>
      <p:bldP spid="16" grpId="1" animBg="1"/>
      <p:bldP spid="3" grpId="0"/>
      <p:bldP spid="3" grpId="1"/>
      <p:bldP spid="17" grpId="0" animBg="1"/>
      <p:bldP spid="17" grpId="1" animBg="1"/>
      <p:bldP spid="4" grpId="0" animBg="1"/>
      <p:bldP spid="18" grpId="0"/>
      <p:bldP spid="18" grpId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423B2B6E-654C-40B0-B88F-2DDB8D25446C}"/>
              </a:ext>
            </a:extLst>
          </p:cNvPr>
          <p:cNvSpPr/>
          <p:nvPr/>
        </p:nvSpPr>
        <p:spPr>
          <a:xfrm>
            <a:off x="0" y="0"/>
            <a:ext cx="240632" cy="6858000"/>
          </a:xfrm>
          <a:prstGeom prst="rect">
            <a:avLst/>
          </a:prstGeom>
          <a:solidFill>
            <a:srgbClr val="434B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443E19FE-7A42-466A-9F13-74E26D09578E}"/>
              </a:ext>
            </a:extLst>
          </p:cNvPr>
          <p:cNvCxnSpPr>
            <a:cxnSpLocks/>
          </p:cNvCxnSpPr>
          <p:nvPr/>
        </p:nvCxnSpPr>
        <p:spPr>
          <a:xfrm>
            <a:off x="240632" y="637671"/>
            <a:ext cx="2954431" cy="0"/>
          </a:xfrm>
          <a:prstGeom prst="line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EA09041A-2CEF-4C43-A8F4-795B75BCD6D1}"/>
              </a:ext>
            </a:extLst>
          </p:cNvPr>
          <p:cNvSpPr txBox="1"/>
          <p:nvPr/>
        </p:nvSpPr>
        <p:spPr>
          <a:xfrm>
            <a:off x="240632" y="162200"/>
            <a:ext cx="30814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Abadi" panose="020B0604020104020204" pitchFamily="34" charset="0"/>
              </a:rPr>
              <a:t>5.4 </a:t>
            </a:r>
            <a:r>
              <a:rPr lang="ko-KR" altLang="en-US" sz="1600" dirty="0">
                <a:latin typeface="Abadi" panose="020B0604020104020204" pitchFamily="34" charset="0"/>
              </a:rPr>
              <a:t>컨브넷 학습 시각화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4721BBA-0F16-409F-B52A-70391B2B28B2}"/>
              </a:ext>
            </a:extLst>
          </p:cNvPr>
          <p:cNvGrpSpPr/>
          <p:nvPr/>
        </p:nvGrpSpPr>
        <p:grpSpPr>
          <a:xfrm>
            <a:off x="481264" y="788047"/>
            <a:ext cx="2291131" cy="488478"/>
            <a:chOff x="693434" y="2961971"/>
            <a:chExt cx="2291131" cy="488478"/>
          </a:xfrm>
        </p:grpSpPr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BB5E375F-B816-49A5-AABE-6F31FE4701C3}"/>
                </a:ext>
              </a:extLst>
            </p:cNvPr>
            <p:cNvGrpSpPr/>
            <p:nvPr/>
          </p:nvGrpSpPr>
          <p:grpSpPr>
            <a:xfrm>
              <a:off x="693434" y="2964317"/>
              <a:ext cx="1888052" cy="486132"/>
              <a:chOff x="1614452" y="2930027"/>
              <a:chExt cx="783666" cy="285656"/>
            </a:xfrm>
          </p:grpSpPr>
          <p:sp>
            <p:nvSpPr>
              <p:cNvPr id="31" name="자유형: 도형 30">
                <a:extLst>
                  <a:ext uri="{FF2B5EF4-FFF2-40B4-BE49-F238E27FC236}">
                    <a16:creationId xmlns:a16="http://schemas.microsoft.com/office/drawing/2014/main" id="{BB57ED4D-044B-4775-BC44-E9D31B789664}"/>
                  </a:ext>
                </a:extLst>
              </p:cNvPr>
              <p:cNvSpPr/>
              <p:nvPr/>
            </p:nvSpPr>
            <p:spPr>
              <a:xfrm rot="21193953">
                <a:off x="1614452" y="2950988"/>
                <a:ext cx="783666" cy="264695"/>
              </a:xfrm>
              <a:custGeom>
                <a:avLst/>
                <a:gdLst>
                  <a:gd name="connsiteX0" fmla="*/ 156410 w 783666"/>
                  <a:gd name="connsiteY0" fmla="*/ 0 h 264695"/>
                  <a:gd name="connsiteX1" fmla="*/ 156410 w 783666"/>
                  <a:gd name="connsiteY1" fmla="*/ 0 h 264695"/>
                  <a:gd name="connsiteX2" fmla="*/ 48126 w 783666"/>
                  <a:gd name="connsiteY2" fmla="*/ 12032 h 264695"/>
                  <a:gd name="connsiteX3" fmla="*/ 24063 w 783666"/>
                  <a:gd name="connsiteY3" fmla="*/ 48126 h 264695"/>
                  <a:gd name="connsiteX4" fmla="*/ 0 w 783666"/>
                  <a:gd name="connsiteY4" fmla="*/ 72190 h 264695"/>
                  <a:gd name="connsiteX5" fmla="*/ 12031 w 783666"/>
                  <a:gd name="connsiteY5" fmla="*/ 156411 h 264695"/>
                  <a:gd name="connsiteX6" fmla="*/ 24063 w 783666"/>
                  <a:gd name="connsiteY6" fmla="*/ 192505 h 264695"/>
                  <a:gd name="connsiteX7" fmla="*/ 60158 w 783666"/>
                  <a:gd name="connsiteY7" fmla="*/ 204537 h 264695"/>
                  <a:gd name="connsiteX8" fmla="*/ 216568 w 783666"/>
                  <a:gd name="connsiteY8" fmla="*/ 216569 h 264695"/>
                  <a:gd name="connsiteX9" fmla="*/ 252663 w 783666"/>
                  <a:gd name="connsiteY9" fmla="*/ 228600 h 264695"/>
                  <a:gd name="connsiteX10" fmla="*/ 360947 w 783666"/>
                  <a:gd name="connsiteY10" fmla="*/ 252663 h 264695"/>
                  <a:gd name="connsiteX11" fmla="*/ 409073 w 783666"/>
                  <a:gd name="connsiteY11" fmla="*/ 264695 h 264695"/>
                  <a:gd name="connsiteX12" fmla="*/ 589547 w 783666"/>
                  <a:gd name="connsiteY12" fmla="*/ 252663 h 264695"/>
                  <a:gd name="connsiteX13" fmla="*/ 661736 w 783666"/>
                  <a:gd name="connsiteY13" fmla="*/ 228600 h 264695"/>
                  <a:gd name="connsiteX14" fmla="*/ 685800 w 783666"/>
                  <a:gd name="connsiteY14" fmla="*/ 204537 h 264695"/>
                  <a:gd name="connsiteX15" fmla="*/ 757989 w 783666"/>
                  <a:gd name="connsiteY15" fmla="*/ 180474 h 264695"/>
                  <a:gd name="connsiteX16" fmla="*/ 782052 w 783666"/>
                  <a:gd name="connsiteY16" fmla="*/ 108284 h 264695"/>
                  <a:gd name="connsiteX17" fmla="*/ 770021 w 783666"/>
                  <a:gd name="connsiteY17" fmla="*/ 72190 h 264695"/>
                  <a:gd name="connsiteX18" fmla="*/ 733926 w 783666"/>
                  <a:gd name="connsiteY18" fmla="*/ 60158 h 264695"/>
                  <a:gd name="connsiteX19" fmla="*/ 529389 w 783666"/>
                  <a:gd name="connsiteY19" fmla="*/ 48126 h 264695"/>
                  <a:gd name="connsiteX20" fmla="*/ 433136 w 783666"/>
                  <a:gd name="connsiteY20" fmla="*/ 36095 h 264695"/>
                  <a:gd name="connsiteX21" fmla="*/ 312821 w 783666"/>
                  <a:gd name="connsiteY21" fmla="*/ 12032 h 264695"/>
                  <a:gd name="connsiteX22" fmla="*/ 156410 w 783666"/>
                  <a:gd name="connsiteY22" fmla="*/ 0 h 2646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783666" h="264695">
                    <a:moveTo>
                      <a:pt x="156410" y="0"/>
                    </a:moveTo>
                    <a:lnTo>
                      <a:pt x="156410" y="0"/>
                    </a:lnTo>
                    <a:cubicBezTo>
                      <a:pt x="120315" y="4011"/>
                      <a:pt x="82256" y="-379"/>
                      <a:pt x="48126" y="12032"/>
                    </a:cubicBezTo>
                    <a:cubicBezTo>
                      <a:pt x="34537" y="16974"/>
                      <a:pt x="33096" y="36835"/>
                      <a:pt x="24063" y="48126"/>
                    </a:cubicBezTo>
                    <a:cubicBezTo>
                      <a:pt x="16977" y="56984"/>
                      <a:pt x="8021" y="64169"/>
                      <a:pt x="0" y="72190"/>
                    </a:cubicBezTo>
                    <a:cubicBezTo>
                      <a:pt x="4010" y="100264"/>
                      <a:pt x="6469" y="128603"/>
                      <a:pt x="12031" y="156411"/>
                    </a:cubicBezTo>
                    <a:cubicBezTo>
                      <a:pt x="14518" y="168847"/>
                      <a:pt x="15095" y="183537"/>
                      <a:pt x="24063" y="192505"/>
                    </a:cubicBezTo>
                    <a:cubicBezTo>
                      <a:pt x="33031" y="201473"/>
                      <a:pt x="47573" y="202964"/>
                      <a:pt x="60158" y="204537"/>
                    </a:cubicBezTo>
                    <a:cubicBezTo>
                      <a:pt x="112045" y="211023"/>
                      <a:pt x="164431" y="212558"/>
                      <a:pt x="216568" y="216569"/>
                    </a:cubicBezTo>
                    <a:cubicBezTo>
                      <a:pt x="228600" y="220579"/>
                      <a:pt x="240469" y="225116"/>
                      <a:pt x="252663" y="228600"/>
                    </a:cubicBezTo>
                    <a:cubicBezTo>
                      <a:pt x="304034" y="243277"/>
                      <a:pt x="305097" y="240252"/>
                      <a:pt x="360947" y="252663"/>
                    </a:cubicBezTo>
                    <a:cubicBezTo>
                      <a:pt x="377089" y="256250"/>
                      <a:pt x="393031" y="260684"/>
                      <a:pt x="409073" y="264695"/>
                    </a:cubicBezTo>
                    <a:cubicBezTo>
                      <a:pt x="469231" y="260684"/>
                      <a:pt x="529861" y="261190"/>
                      <a:pt x="589547" y="252663"/>
                    </a:cubicBezTo>
                    <a:cubicBezTo>
                      <a:pt x="614657" y="249076"/>
                      <a:pt x="661736" y="228600"/>
                      <a:pt x="661736" y="228600"/>
                    </a:cubicBezTo>
                    <a:cubicBezTo>
                      <a:pt x="669757" y="220579"/>
                      <a:pt x="675654" y="209610"/>
                      <a:pt x="685800" y="204537"/>
                    </a:cubicBezTo>
                    <a:cubicBezTo>
                      <a:pt x="708487" y="193194"/>
                      <a:pt x="757989" y="180474"/>
                      <a:pt x="757989" y="180474"/>
                    </a:cubicBezTo>
                    <a:cubicBezTo>
                      <a:pt x="766010" y="156411"/>
                      <a:pt x="790073" y="132347"/>
                      <a:pt x="782052" y="108284"/>
                    </a:cubicBezTo>
                    <a:cubicBezTo>
                      <a:pt x="778042" y="96253"/>
                      <a:pt x="778989" y="81158"/>
                      <a:pt x="770021" y="72190"/>
                    </a:cubicBezTo>
                    <a:cubicBezTo>
                      <a:pt x="761053" y="63222"/>
                      <a:pt x="746546" y="61420"/>
                      <a:pt x="733926" y="60158"/>
                    </a:cubicBezTo>
                    <a:cubicBezTo>
                      <a:pt x="665968" y="53362"/>
                      <a:pt x="597568" y="52137"/>
                      <a:pt x="529389" y="48126"/>
                    </a:cubicBezTo>
                    <a:cubicBezTo>
                      <a:pt x="497305" y="44116"/>
                      <a:pt x="465030" y="41411"/>
                      <a:pt x="433136" y="36095"/>
                    </a:cubicBezTo>
                    <a:cubicBezTo>
                      <a:pt x="370042" y="25579"/>
                      <a:pt x="388488" y="15815"/>
                      <a:pt x="312821" y="12032"/>
                    </a:cubicBezTo>
                    <a:cubicBezTo>
                      <a:pt x="256744" y="9228"/>
                      <a:pt x="182478" y="2005"/>
                      <a:pt x="156410" y="0"/>
                    </a:cubicBezTo>
                    <a:close/>
                  </a:path>
                </a:pathLst>
              </a:custGeom>
              <a:solidFill>
                <a:srgbClr val="E0E0D8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2" name="자유형: 도형 31">
                <a:extLst>
                  <a:ext uri="{FF2B5EF4-FFF2-40B4-BE49-F238E27FC236}">
                    <a16:creationId xmlns:a16="http://schemas.microsoft.com/office/drawing/2014/main" id="{D74EB930-B30D-4C15-A1C3-7B4839F33C69}"/>
                  </a:ext>
                </a:extLst>
              </p:cNvPr>
              <p:cNvSpPr/>
              <p:nvPr/>
            </p:nvSpPr>
            <p:spPr>
              <a:xfrm rot="384535">
                <a:off x="1628954" y="2930027"/>
                <a:ext cx="723509" cy="240631"/>
              </a:xfrm>
              <a:custGeom>
                <a:avLst/>
                <a:gdLst>
                  <a:gd name="connsiteX0" fmla="*/ 314435 w 723509"/>
                  <a:gd name="connsiteY0" fmla="*/ 12031 h 240631"/>
                  <a:gd name="connsiteX1" fmla="*/ 314435 w 723509"/>
                  <a:gd name="connsiteY1" fmla="*/ 12031 h 240631"/>
                  <a:gd name="connsiteX2" fmla="*/ 133961 w 723509"/>
                  <a:gd name="connsiteY2" fmla="*/ 48126 h 240631"/>
                  <a:gd name="connsiteX3" fmla="*/ 61772 w 723509"/>
                  <a:gd name="connsiteY3" fmla="*/ 72189 h 240631"/>
                  <a:gd name="connsiteX4" fmla="*/ 25677 w 723509"/>
                  <a:gd name="connsiteY4" fmla="*/ 84221 h 240631"/>
                  <a:gd name="connsiteX5" fmla="*/ 1614 w 723509"/>
                  <a:gd name="connsiteY5" fmla="*/ 156410 h 240631"/>
                  <a:gd name="connsiteX6" fmla="*/ 13645 w 723509"/>
                  <a:gd name="connsiteY6" fmla="*/ 192505 h 240631"/>
                  <a:gd name="connsiteX7" fmla="*/ 37709 w 723509"/>
                  <a:gd name="connsiteY7" fmla="*/ 216568 h 240631"/>
                  <a:gd name="connsiteX8" fmla="*/ 194119 w 723509"/>
                  <a:gd name="connsiteY8" fmla="*/ 240631 h 240631"/>
                  <a:gd name="connsiteX9" fmla="*/ 494909 w 723509"/>
                  <a:gd name="connsiteY9" fmla="*/ 228600 h 240631"/>
                  <a:gd name="connsiteX10" fmla="*/ 567098 w 723509"/>
                  <a:gd name="connsiteY10" fmla="*/ 216568 h 240631"/>
                  <a:gd name="connsiteX11" fmla="*/ 675382 w 723509"/>
                  <a:gd name="connsiteY11" fmla="*/ 204537 h 240631"/>
                  <a:gd name="connsiteX12" fmla="*/ 699445 w 723509"/>
                  <a:gd name="connsiteY12" fmla="*/ 180473 h 240631"/>
                  <a:gd name="connsiteX13" fmla="*/ 723509 w 723509"/>
                  <a:gd name="connsiteY13" fmla="*/ 108284 h 240631"/>
                  <a:gd name="connsiteX14" fmla="*/ 711477 w 723509"/>
                  <a:gd name="connsiteY14" fmla="*/ 48126 h 240631"/>
                  <a:gd name="connsiteX15" fmla="*/ 639288 w 723509"/>
                  <a:gd name="connsiteY15" fmla="*/ 24063 h 240631"/>
                  <a:gd name="connsiteX16" fmla="*/ 458814 w 723509"/>
                  <a:gd name="connsiteY16" fmla="*/ 0 h 240631"/>
                  <a:gd name="connsiteX17" fmla="*/ 314435 w 723509"/>
                  <a:gd name="connsiteY17" fmla="*/ 12031 h 2406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723509" h="240631">
                    <a:moveTo>
                      <a:pt x="314435" y="12031"/>
                    </a:moveTo>
                    <a:lnTo>
                      <a:pt x="314435" y="12031"/>
                    </a:lnTo>
                    <a:cubicBezTo>
                      <a:pt x="180944" y="26864"/>
                      <a:pt x="240602" y="12579"/>
                      <a:pt x="133961" y="48126"/>
                    </a:cubicBezTo>
                    <a:lnTo>
                      <a:pt x="61772" y="72189"/>
                    </a:lnTo>
                    <a:lnTo>
                      <a:pt x="25677" y="84221"/>
                    </a:lnTo>
                    <a:cubicBezTo>
                      <a:pt x="17656" y="108284"/>
                      <a:pt x="-6407" y="132347"/>
                      <a:pt x="1614" y="156410"/>
                    </a:cubicBezTo>
                    <a:cubicBezTo>
                      <a:pt x="5624" y="168442"/>
                      <a:pt x="7120" y="181630"/>
                      <a:pt x="13645" y="192505"/>
                    </a:cubicBezTo>
                    <a:cubicBezTo>
                      <a:pt x="19481" y="202232"/>
                      <a:pt x="27982" y="210732"/>
                      <a:pt x="37709" y="216568"/>
                    </a:cubicBezTo>
                    <a:cubicBezTo>
                      <a:pt x="72400" y="237382"/>
                      <a:pt x="187164" y="239936"/>
                      <a:pt x="194119" y="240631"/>
                    </a:cubicBezTo>
                    <a:cubicBezTo>
                      <a:pt x="294382" y="236621"/>
                      <a:pt x="394774" y="235060"/>
                      <a:pt x="494909" y="228600"/>
                    </a:cubicBezTo>
                    <a:cubicBezTo>
                      <a:pt x="519253" y="227029"/>
                      <a:pt x="542917" y="219792"/>
                      <a:pt x="567098" y="216568"/>
                    </a:cubicBezTo>
                    <a:cubicBezTo>
                      <a:pt x="603096" y="211768"/>
                      <a:pt x="639287" y="208547"/>
                      <a:pt x="675382" y="204537"/>
                    </a:cubicBezTo>
                    <a:cubicBezTo>
                      <a:pt x="683403" y="196516"/>
                      <a:pt x="694372" y="190619"/>
                      <a:pt x="699445" y="180473"/>
                    </a:cubicBezTo>
                    <a:cubicBezTo>
                      <a:pt x="710789" y="157786"/>
                      <a:pt x="723509" y="108284"/>
                      <a:pt x="723509" y="108284"/>
                    </a:cubicBezTo>
                    <a:cubicBezTo>
                      <a:pt x="719498" y="88231"/>
                      <a:pt x="725937" y="62586"/>
                      <a:pt x="711477" y="48126"/>
                    </a:cubicBezTo>
                    <a:cubicBezTo>
                      <a:pt x="693541" y="30190"/>
                      <a:pt x="663351" y="32084"/>
                      <a:pt x="639288" y="24063"/>
                    </a:cubicBezTo>
                    <a:cubicBezTo>
                      <a:pt x="557376" y="-3241"/>
                      <a:pt x="615839" y="13085"/>
                      <a:pt x="458814" y="0"/>
                    </a:cubicBezTo>
                    <a:cubicBezTo>
                      <a:pt x="330517" y="12829"/>
                      <a:pt x="338498" y="10026"/>
                      <a:pt x="314435" y="12031"/>
                    </a:cubicBezTo>
                    <a:close/>
                  </a:path>
                </a:pathLst>
              </a:custGeom>
              <a:solidFill>
                <a:srgbClr val="C8C2B6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58A4D12E-63B8-4F9D-A241-12185369B90F}"/>
                </a:ext>
              </a:extLst>
            </p:cNvPr>
            <p:cNvSpPr txBox="1"/>
            <p:nvPr/>
          </p:nvSpPr>
          <p:spPr>
            <a:xfrm>
              <a:off x="992200" y="2961971"/>
              <a:ext cx="1992365" cy="4140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600" kern="1300" dirty="0"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코드 설명</a:t>
              </a:r>
              <a:endParaRPr lang="en-US" altLang="ko-KR" sz="1600" kern="13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endParaRPr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A336B5F6-6A0B-44B5-A261-082C1A15983F}"/>
              </a:ext>
            </a:extLst>
          </p:cNvPr>
          <p:cNvSpPr txBox="1"/>
          <p:nvPr/>
        </p:nvSpPr>
        <p:spPr>
          <a:xfrm>
            <a:off x="240632" y="-239110"/>
            <a:ext cx="7515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6000" b="1" dirty="0">
              <a:solidFill>
                <a:schemeClr val="tx1">
                  <a:alpha val="67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7EFE901A-5712-4AFF-8CE1-DD418542F41E}"/>
              </a:ext>
            </a:extLst>
          </p:cNvPr>
          <p:cNvGrpSpPr/>
          <p:nvPr/>
        </p:nvGrpSpPr>
        <p:grpSpPr>
          <a:xfrm>
            <a:off x="992200" y="1796526"/>
            <a:ext cx="10454614" cy="4135034"/>
            <a:chOff x="992200" y="1796526"/>
            <a:chExt cx="10454614" cy="4135034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4C858208-B2D4-4879-A1BA-C1C50DAE81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92200" y="1796526"/>
              <a:ext cx="10454614" cy="4135034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2C71FA5C-2E4A-4144-99F7-CF57598079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75257" y="1796526"/>
              <a:ext cx="3590925" cy="31146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7605614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423B2B6E-654C-40B0-B88F-2DDB8D25446C}"/>
              </a:ext>
            </a:extLst>
          </p:cNvPr>
          <p:cNvSpPr/>
          <p:nvPr/>
        </p:nvSpPr>
        <p:spPr>
          <a:xfrm>
            <a:off x="0" y="0"/>
            <a:ext cx="240632" cy="6858000"/>
          </a:xfrm>
          <a:prstGeom prst="rect">
            <a:avLst/>
          </a:prstGeom>
          <a:solidFill>
            <a:srgbClr val="434B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443E19FE-7A42-466A-9F13-74E26D09578E}"/>
              </a:ext>
            </a:extLst>
          </p:cNvPr>
          <p:cNvCxnSpPr>
            <a:cxnSpLocks/>
          </p:cNvCxnSpPr>
          <p:nvPr/>
        </p:nvCxnSpPr>
        <p:spPr>
          <a:xfrm>
            <a:off x="240632" y="637671"/>
            <a:ext cx="2954431" cy="0"/>
          </a:xfrm>
          <a:prstGeom prst="line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EA09041A-2CEF-4C43-A8F4-795B75BCD6D1}"/>
              </a:ext>
            </a:extLst>
          </p:cNvPr>
          <p:cNvSpPr txBox="1"/>
          <p:nvPr/>
        </p:nvSpPr>
        <p:spPr>
          <a:xfrm>
            <a:off x="240632" y="162200"/>
            <a:ext cx="30814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Abadi" panose="020B0604020104020204" pitchFamily="34" charset="0"/>
              </a:rPr>
              <a:t>5.4 </a:t>
            </a:r>
            <a:r>
              <a:rPr lang="ko-KR" altLang="en-US" sz="1600" dirty="0">
                <a:latin typeface="Abadi" panose="020B0604020104020204" pitchFamily="34" charset="0"/>
              </a:rPr>
              <a:t>컨브넷 학습 시각화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4721BBA-0F16-409F-B52A-70391B2B28B2}"/>
              </a:ext>
            </a:extLst>
          </p:cNvPr>
          <p:cNvGrpSpPr/>
          <p:nvPr/>
        </p:nvGrpSpPr>
        <p:grpSpPr>
          <a:xfrm>
            <a:off x="481264" y="788047"/>
            <a:ext cx="2291131" cy="488478"/>
            <a:chOff x="693434" y="2961971"/>
            <a:chExt cx="2291131" cy="488478"/>
          </a:xfrm>
        </p:grpSpPr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BB5E375F-B816-49A5-AABE-6F31FE4701C3}"/>
                </a:ext>
              </a:extLst>
            </p:cNvPr>
            <p:cNvGrpSpPr/>
            <p:nvPr/>
          </p:nvGrpSpPr>
          <p:grpSpPr>
            <a:xfrm>
              <a:off x="693434" y="2964317"/>
              <a:ext cx="1888052" cy="486132"/>
              <a:chOff x="1614452" y="2930027"/>
              <a:chExt cx="783666" cy="285656"/>
            </a:xfrm>
          </p:grpSpPr>
          <p:sp>
            <p:nvSpPr>
              <p:cNvPr id="31" name="자유형: 도형 30">
                <a:extLst>
                  <a:ext uri="{FF2B5EF4-FFF2-40B4-BE49-F238E27FC236}">
                    <a16:creationId xmlns:a16="http://schemas.microsoft.com/office/drawing/2014/main" id="{BB57ED4D-044B-4775-BC44-E9D31B789664}"/>
                  </a:ext>
                </a:extLst>
              </p:cNvPr>
              <p:cNvSpPr/>
              <p:nvPr/>
            </p:nvSpPr>
            <p:spPr>
              <a:xfrm rot="21193953">
                <a:off x="1614452" y="2950988"/>
                <a:ext cx="783666" cy="264695"/>
              </a:xfrm>
              <a:custGeom>
                <a:avLst/>
                <a:gdLst>
                  <a:gd name="connsiteX0" fmla="*/ 156410 w 783666"/>
                  <a:gd name="connsiteY0" fmla="*/ 0 h 264695"/>
                  <a:gd name="connsiteX1" fmla="*/ 156410 w 783666"/>
                  <a:gd name="connsiteY1" fmla="*/ 0 h 264695"/>
                  <a:gd name="connsiteX2" fmla="*/ 48126 w 783666"/>
                  <a:gd name="connsiteY2" fmla="*/ 12032 h 264695"/>
                  <a:gd name="connsiteX3" fmla="*/ 24063 w 783666"/>
                  <a:gd name="connsiteY3" fmla="*/ 48126 h 264695"/>
                  <a:gd name="connsiteX4" fmla="*/ 0 w 783666"/>
                  <a:gd name="connsiteY4" fmla="*/ 72190 h 264695"/>
                  <a:gd name="connsiteX5" fmla="*/ 12031 w 783666"/>
                  <a:gd name="connsiteY5" fmla="*/ 156411 h 264695"/>
                  <a:gd name="connsiteX6" fmla="*/ 24063 w 783666"/>
                  <a:gd name="connsiteY6" fmla="*/ 192505 h 264695"/>
                  <a:gd name="connsiteX7" fmla="*/ 60158 w 783666"/>
                  <a:gd name="connsiteY7" fmla="*/ 204537 h 264695"/>
                  <a:gd name="connsiteX8" fmla="*/ 216568 w 783666"/>
                  <a:gd name="connsiteY8" fmla="*/ 216569 h 264695"/>
                  <a:gd name="connsiteX9" fmla="*/ 252663 w 783666"/>
                  <a:gd name="connsiteY9" fmla="*/ 228600 h 264695"/>
                  <a:gd name="connsiteX10" fmla="*/ 360947 w 783666"/>
                  <a:gd name="connsiteY10" fmla="*/ 252663 h 264695"/>
                  <a:gd name="connsiteX11" fmla="*/ 409073 w 783666"/>
                  <a:gd name="connsiteY11" fmla="*/ 264695 h 264695"/>
                  <a:gd name="connsiteX12" fmla="*/ 589547 w 783666"/>
                  <a:gd name="connsiteY12" fmla="*/ 252663 h 264695"/>
                  <a:gd name="connsiteX13" fmla="*/ 661736 w 783666"/>
                  <a:gd name="connsiteY13" fmla="*/ 228600 h 264695"/>
                  <a:gd name="connsiteX14" fmla="*/ 685800 w 783666"/>
                  <a:gd name="connsiteY14" fmla="*/ 204537 h 264695"/>
                  <a:gd name="connsiteX15" fmla="*/ 757989 w 783666"/>
                  <a:gd name="connsiteY15" fmla="*/ 180474 h 264695"/>
                  <a:gd name="connsiteX16" fmla="*/ 782052 w 783666"/>
                  <a:gd name="connsiteY16" fmla="*/ 108284 h 264695"/>
                  <a:gd name="connsiteX17" fmla="*/ 770021 w 783666"/>
                  <a:gd name="connsiteY17" fmla="*/ 72190 h 264695"/>
                  <a:gd name="connsiteX18" fmla="*/ 733926 w 783666"/>
                  <a:gd name="connsiteY18" fmla="*/ 60158 h 264695"/>
                  <a:gd name="connsiteX19" fmla="*/ 529389 w 783666"/>
                  <a:gd name="connsiteY19" fmla="*/ 48126 h 264695"/>
                  <a:gd name="connsiteX20" fmla="*/ 433136 w 783666"/>
                  <a:gd name="connsiteY20" fmla="*/ 36095 h 264695"/>
                  <a:gd name="connsiteX21" fmla="*/ 312821 w 783666"/>
                  <a:gd name="connsiteY21" fmla="*/ 12032 h 264695"/>
                  <a:gd name="connsiteX22" fmla="*/ 156410 w 783666"/>
                  <a:gd name="connsiteY22" fmla="*/ 0 h 2646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783666" h="264695">
                    <a:moveTo>
                      <a:pt x="156410" y="0"/>
                    </a:moveTo>
                    <a:lnTo>
                      <a:pt x="156410" y="0"/>
                    </a:lnTo>
                    <a:cubicBezTo>
                      <a:pt x="120315" y="4011"/>
                      <a:pt x="82256" y="-379"/>
                      <a:pt x="48126" y="12032"/>
                    </a:cubicBezTo>
                    <a:cubicBezTo>
                      <a:pt x="34537" y="16974"/>
                      <a:pt x="33096" y="36835"/>
                      <a:pt x="24063" y="48126"/>
                    </a:cubicBezTo>
                    <a:cubicBezTo>
                      <a:pt x="16977" y="56984"/>
                      <a:pt x="8021" y="64169"/>
                      <a:pt x="0" y="72190"/>
                    </a:cubicBezTo>
                    <a:cubicBezTo>
                      <a:pt x="4010" y="100264"/>
                      <a:pt x="6469" y="128603"/>
                      <a:pt x="12031" y="156411"/>
                    </a:cubicBezTo>
                    <a:cubicBezTo>
                      <a:pt x="14518" y="168847"/>
                      <a:pt x="15095" y="183537"/>
                      <a:pt x="24063" y="192505"/>
                    </a:cubicBezTo>
                    <a:cubicBezTo>
                      <a:pt x="33031" y="201473"/>
                      <a:pt x="47573" y="202964"/>
                      <a:pt x="60158" y="204537"/>
                    </a:cubicBezTo>
                    <a:cubicBezTo>
                      <a:pt x="112045" y="211023"/>
                      <a:pt x="164431" y="212558"/>
                      <a:pt x="216568" y="216569"/>
                    </a:cubicBezTo>
                    <a:cubicBezTo>
                      <a:pt x="228600" y="220579"/>
                      <a:pt x="240469" y="225116"/>
                      <a:pt x="252663" y="228600"/>
                    </a:cubicBezTo>
                    <a:cubicBezTo>
                      <a:pt x="304034" y="243277"/>
                      <a:pt x="305097" y="240252"/>
                      <a:pt x="360947" y="252663"/>
                    </a:cubicBezTo>
                    <a:cubicBezTo>
                      <a:pt x="377089" y="256250"/>
                      <a:pt x="393031" y="260684"/>
                      <a:pt x="409073" y="264695"/>
                    </a:cubicBezTo>
                    <a:cubicBezTo>
                      <a:pt x="469231" y="260684"/>
                      <a:pt x="529861" y="261190"/>
                      <a:pt x="589547" y="252663"/>
                    </a:cubicBezTo>
                    <a:cubicBezTo>
                      <a:pt x="614657" y="249076"/>
                      <a:pt x="661736" y="228600"/>
                      <a:pt x="661736" y="228600"/>
                    </a:cubicBezTo>
                    <a:cubicBezTo>
                      <a:pt x="669757" y="220579"/>
                      <a:pt x="675654" y="209610"/>
                      <a:pt x="685800" y="204537"/>
                    </a:cubicBezTo>
                    <a:cubicBezTo>
                      <a:pt x="708487" y="193194"/>
                      <a:pt x="757989" y="180474"/>
                      <a:pt x="757989" y="180474"/>
                    </a:cubicBezTo>
                    <a:cubicBezTo>
                      <a:pt x="766010" y="156411"/>
                      <a:pt x="790073" y="132347"/>
                      <a:pt x="782052" y="108284"/>
                    </a:cubicBezTo>
                    <a:cubicBezTo>
                      <a:pt x="778042" y="96253"/>
                      <a:pt x="778989" y="81158"/>
                      <a:pt x="770021" y="72190"/>
                    </a:cubicBezTo>
                    <a:cubicBezTo>
                      <a:pt x="761053" y="63222"/>
                      <a:pt x="746546" y="61420"/>
                      <a:pt x="733926" y="60158"/>
                    </a:cubicBezTo>
                    <a:cubicBezTo>
                      <a:pt x="665968" y="53362"/>
                      <a:pt x="597568" y="52137"/>
                      <a:pt x="529389" y="48126"/>
                    </a:cubicBezTo>
                    <a:cubicBezTo>
                      <a:pt x="497305" y="44116"/>
                      <a:pt x="465030" y="41411"/>
                      <a:pt x="433136" y="36095"/>
                    </a:cubicBezTo>
                    <a:cubicBezTo>
                      <a:pt x="370042" y="25579"/>
                      <a:pt x="388488" y="15815"/>
                      <a:pt x="312821" y="12032"/>
                    </a:cubicBezTo>
                    <a:cubicBezTo>
                      <a:pt x="256744" y="9228"/>
                      <a:pt x="182478" y="2005"/>
                      <a:pt x="156410" y="0"/>
                    </a:cubicBezTo>
                    <a:close/>
                  </a:path>
                </a:pathLst>
              </a:custGeom>
              <a:solidFill>
                <a:srgbClr val="E0E0D8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2" name="자유형: 도형 31">
                <a:extLst>
                  <a:ext uri="{FF2B5EF4-FFF2-40B4-BE49-F238E27FC236}">
                    <a16:creationId xmlns:a16="http://schemas.microsoft.com/office/drawing/2014/main" id="{D74EB930-B30D-4C15-A1C3-7B4839F33C69}"/>
                  </a:ext>
                </a:extLst>
              </p:cNvPr>
              <p:cNvSpPr/>
              <p:nvPr/>
            </p:nvSpPr>
            <p:spPr>
              <a:xfrm rot="384535">
                <a:off x="1628954" y="2930027"/>
                <a:ext cx="723509" cy="240631"/>
              </a:xfrm>
              <a:custGeom>
                <a:avLst/>
                <a:gdLst>
                  <a:gd name="connsiteX0" fmla="*/ 314435 w 723509"/>
                  <a:gd name="connsiteY0" fmla="*/ 12031 h 240631"/>
                  <a:gd name="connsiteX1" fmla="*/ 314435 w 723509"/>
                  <a:gd name="connsiteY1" fmla="*/ 12031 h 240631"/>
                  <a:gd name="connsiteX2" fmla="*/ 133961 w 723509"/>
                  <a:gd name="connsiteY2" fmla="*/ 48126 h 240631"/>
                  <a:gd name="connsiteX3" fmla="*/ 61772 w 723509"/>
                  <a:gd name="connsiteY3" fmla="*/ 72189 h 240631"/>
                  <a:gd name="connsiteX4" fmla="*/ 25677 w 723509"/>
                  <a:gd name="connsiteY4" fmla="*/ 84221 h 240631"/>
                  <a:gd name="connsiteX5" fmla="*/ 1614 w 723509"/>
                  <a:gd name="connsiteY5" fmla="*/ 156410 h 240631"/>
                  <a:gd name="connsiteX6" fmla="*/ 13645 w 723509"/>
                  <a:gd name="connsiteY6" fmla="*/ 192505 h 240631"/>
                  <a:gd name="connsiteX7" fmla="*/ 37709 w 723509"/>
                  <a:gd name="connsiteY7" fmla="*/ 216568 h 240631"/>
                  <a:gd name="connsiteX8" fmla="*/ 194119 w 723509"/>
                  <a:gd name="connsiteY8" fmla="*/ 240631 h 240631"/>
                  <a:gd name="connsiteX9" fmla="*/ 494909 w 723509"/>
                  <a:gd name="connsiteY9" fmla="*/ 228600 h 240631"/>
                  <a:gd name="connsiteX10" fmla="*/ 567098 w 723509"/>
                  <a:gd name="connsiteY10" fmla="*/ 216568 h 240631"/>
                  <a:gd name="connsiteX11" fmla="*/ 675382 w 723509"/>
                  <a:gd name="connsiteY11" fmla="*/ 204537 h 240631"/>
                  <a:gd name="connsiteX12" fmla="*/ 699445 w 723509"/>
                  <a:gd name="connsiteY12" fmla="*/ 180473 h 240631"/>
                  <a:gd name="connsiteX13" fmla="*/ 723509 w 723509"/>
                  <a:gd name="connsiteY13" fmla="*/ 108284 h 240631"/>
                  <a:gd name="connsiteX14" fmla="*/ 711477 w 723509"/>
                  <a:gd name="connsiteY14" fmla="*/ 48126 h 240631"/>
                  <a:gd name="connsiteX15" fmla="*/ 639288 w 723509"/>
                  <a:gd name="connsiteY15" fmla="*/ 24063 h 240631"/>
                  <a:gd name="connsiteX16" fmla="*/ 458814 w 723509"/>
                  <a:gd name="connsiteY16" fmla="*/ 0 h 240631"/>
                  <a:gd name="connsiteX17" fmla="*/ 314435 w 723509"/>
                  <a:gd name="connsiteY17" fmla="*/ 12031 h 2406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723509" h="240631">
                    <a:moveTo>
                      <a:pt x="314435" y="12031"/>
                    </a:moveTo>
                    <a:lnTo>
                      <a:pt x="314435" y="12031"/>
                    </a:lnTo>
                    <a:cubicBezTo>
                      <a:pt x="180944" y="26864"/>
                      <a:pt x="240602" y="12579"/>
                      <a:pt x="133961" y="48126"/>
                    </a:cubicBezTo>
                    <a:lnTo>
                      <a:pt x="61772" y="72189"/>
                    </a:lnTo>
                    <a:lnTo>
                      <a:pt x="25677" y="84221"/>
                    </a:lnTo>
                    <a:cubicBezTo>
                      <a:pt x="17656" y="108284"/>
                      <a:pt x="-6407" y="132347"/>
                      <a:pt x="1614" y="156410"/>
                    </a:cubicBezTo>
                    <a:cubicBezTo>
                      <a:pt x="5624" y="168442"/>
                      <a:pt x="7120" y="181630"/>
                      <a:pt x="13645" y="192505"/>
                    </a:cubicBezTo>
                    <a:cubicBezTo>
                      <a:pt x="19481" y="202232"/>
                      <a:pt x="27982" y="210732"/>
                      <a:pt x="37709" y="216568"/>
                    </a:cubicBezTo>
                    <a:cubicBezTo>
                      <a:pt x="72400" y="237382"/>
                      <a:pt x="187164" y="239936"/>
                      <a:pt x="194119" y="240631"/>
                    </a:cubicBezTo>
                    <a:cubicBezTo>
                      <a:pt x="294382" y="236621"/>
                      <a:pt x="394774" y="235060"/>
                      <a:pt x="494909" y="228600"/>
                    </a:cubicBezTo>
                    <a:cubicBezTo>
                      <a:pt x="519253" y="227029"/>
                      <a:pt x="542917" y="219792"/>
                      <a:pt x="567098" y="216568"/>
                    </a:cubicBezTo>
                    <a:cubicBezTo>
                      <a:pt x="603096" y="211768"/>
                      <a:pt x="639287" y="208547"/>
                      <a:pt x="675382" y="204537"/>
                    </a:cubicBezTo>
                    <a:cubicBezTo>
                      <a:pt x="683403" y="196516"/>
                      <a:pt x="694372" y="190619"/>
                      <a:pt x="699445" y="180473"/>
                    </a:cubicBezTo>
                    <a:cubicBezTo>
                      <a:pt x="710789" y="157786"/>
                      <a:pt x="723509" y="108284"/>
                      <a:pt x="723509" y="108284"/>
                    </a:cubicBezTo>
                    <a:cubicBezTo>
                      <a:pt x="719498" y="88231"/>
                      <a:pt x="725937" y="62586"/>
                      <a:pt x="711477" y="48126"/>
                    </a:cubicBezTo>
                    <a:cubicBezTo>
                      <a:pt x="693541" y="30190"/>
                      <a:pt x="663351" y="32084"/>
                      <a:pt x="639288" y="24063"/>
                    </a:cubicBezTo>
                    <a:cubicBezTo>
                      <a:pt x="557376" y="-3241"/>
                      <a:pt x="615839" y="13085"/>
                      <a:pt x="458814" y="0"/>
                    </a:cubicBezTo>
                    <a:cubicBezTo>
                      <a:pt x="330517" y="12829"/>
                      <a:pt x="338498" y="10026"/>
                      <a:pt x="314435" y="12031"/>
                    </a:cubicBezTo>
                    <a:close/>
                  </a:path>
                </a:pathLst>
              </a:custGeom>
              <a:solidFill>
                <a:srgbClr val="C8C2B6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58A4D12E-63B8-4F9D-A241-12185369B90F}"/>
                </a:ext>
              </a:extLst>
            </p:cNvPr>
            <p:cNvSpPr txBox="1"/>
            <p:nvPr/>
          </p:nvSpPr>
          <p:spPr>
            <a:xfrm>
              <a:off x="992200" y="2961971"/>
              <a:ext cx="1992365" cy="4140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600" kern="1300" dirty="0"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코드 설명</a:t>
              </a:r>
              <a:endParaRPr lang="en-US" altLang="ko-KR" sz="1600" kern="13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endParaRPr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A336B5F6-6A0B-44B5-A261-082C1A15983F}"/>
              </a:ext>
            </a:extLst>
          </p:cNvPr>
          <p:cNvSpPr txBox="1"/>
          <p:nvPr/>
        </p:nvSpPr>
        <p:spPr>
          <a:xfrm>
            <a:off x="240632" y="-239110"/>
            <a:ext cx="7515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6000" b="1" dirty="0">
              <a:solidFill>
                <a:schemeClr val="tx1">
                  <a:alpha val="67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1D5BD947-34A5-4E0C-8E42-4EA87C1C28AA}"/>
              </a:ext>
            </a:extLst>
          </p:cNvPr>
          <p:cNvGrpSpPr/>
          <p:nvPr/>
        </p:nvGrpSpPr>
        <p:grpSpPr>
          <a:xfrm>
            <a:off x="992200" y="525428"/>
            <a:ext cx="10669838" cy="4826748"/>
            <a:chOff x="992200" y="525428"/>
            <a:chExt cx="10669838" cy="4826748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E55FF926-499E-43EA-819B-41F2DC0FA8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92200" y="1851510"/>
              <a:ext cx="10669838" cy="3500666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AEC10434-C28C-472A-8C20-9A7CE8B150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739076" y="525428"/>
              <a:ext cx="2922962" cy="2903572"/>
            </a:xfrm>
            <a:prstGeom prst="rect">
              <a:avLst/>
            </a:prstGeom>
          </p:spPr>
        </p:pic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AD0F3B10-9676-402A-83DB-1A7BB62CD72C}"/>
              </a:ext>
            </a:extLst>
          </p:cNvPr>
          <p:cNvPicPr>
            <a:picLocks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9076" y="3429000"/>
            <a:ext cx="2922962" cy="2903572"/>
          </a:xfrm>
          <a:prstGeom prst="rect">
            <a:avLst/>
          </a:prstGeom>
          <a:noFill/>
          <a:ln w="0">
            <a:noFill/>
            <a:prstDash/>
          </a:ln>
        </p:spPr>
      </p:pic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0B0CF14D-1E98-4050-A1E3-D584F3C12473}"/>
              </a:ext>
            </a:extLst>
          </p:cNvPr>
          <p:cNvSpPr/>
          <p:nvPr/>
        </p:nvSpPr>
        <p:spPr>
          <a:xfrm>
            <a:off x="1621708" y="2528153"/>
            <a:ext cx="5385148" cy="46145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8083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423B2B6E-654C-40B0-B88F-2DDB8D25446C}"/>
              </a:ext>
            </a:extLst>
          </p:cNvPr>
          <p:cNvSpPr/>
          <p:nvPr/>
        </p:nvSpPr>
        <p:spPr>
          <a:xfrm>
            <a:off x="0" y="0"/>
            <a:ext cx="240632" cy="6858000"/>
          </a:xfrm>
          <a:prstGeom prst="rect">
            <a:avLst/>
          </a:prstGeom>
          <a:solidFill>
            <a:srgbClr val="434B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443E19FE-7A42-466A-9F13-74E26D09578E}"/>
              </a:ext>
            </a:extLst>
          </p:cNvPr>
          <p:cNvCxnSpPr>
            <a:cxnSpLocks/>
          </p:cNvCxnSpPr>
          <p:nvPr/>
        </p:nvCxnSpPr>
        <p:spPr>
          <a:xfrm>
            <a:off x="240632" y="637671"/>
            <a:ext cx="2954431" cy="0"/>
          </a:xfrm>
          <a:prstGeom prst="line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EA09041A-2CEF-4C43-A8F4-795B75BCD6D1}"/>
              </a:ext>
            </a:extLst>
          </p:cNvPr>
          <p:cNvSpPr txBox="1"/>
          <p:nvPr/>
        </p:nvSpPr>
        <p:spPr>
          <a:xfrm>
            <a:off x="240632" y="162200"/>
            <a:ext cx="30814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Abadi" panose="020B0604020104020204" pitchFamily="34" charset="0"/>
              </a:rPr>
              <a:t>5.4 </a:t>
            </a:r>
            <a:r>
              <a:rPr lang="ko-KR" altLang="en-US" sz="1600" dirty="0">
                <a:latin typeface="Abadi" panose="020B0604020104020204" pitchFamily="34" charset="0"/>
              </a:rPr>
              <a:t>컨브넷 학습 시각화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4721BBA-0F16-409F-B52A-70391B2B28B2}"/>
              </a:ext>
            </a:extLst>
          </p:cNvPr>
          <p:cNvGrpSpPr/>
          <p:nvPr/>
        </p:nvGrpSpPr>
        <p:grpSpPr>
          <a:xfrm>
            <a:off x="481264" y="788047"/>
            <a:ext cx="2291131" cy="488478"/>
            <a:chOff x="693434" y="2961971"/>
            <a:chExt cx="2291131" cy="488478"/>
          </a:xfrm>
        </p:grpSpPr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BB5E375F-B816-49A5-AABE-6F31FE4701C3}"/>
                </a:ext>
              </a:extLst>
            </p:cNvPr>
            <p:cNvGrpSpPr/>
            <p:nvPr/>
          </p:nvGrpSpPr>
          <p:grpSpPr>
            <a:xfrm>
              <a:off x="693434" y="2964317"/>
              <a:ext cx="1888052" cy="486132"/>
              <a:chOff x="1614452" y="2930027"/>
              <a:chExt cx="783666" cy="285656"/>
            </a:xfrm>
          </p:grpSpPr>
          <p:sp>
            <p:nvSpPr>
              <p:cNvPr id="31" name="자유형: 도형 30">
                <a:extLst>
                  <a:ext uri="{FF2B5EF4-FFF2-40B4-BE49-F238E27FC236}">
                    <a16:creationId xmlns:a16="http://schemas.microsoft.com/office/drawing/2014/main" id="{BB57ED4D-044B-4775-BC44-E9D31B789664}"/>
                  </a:ext>
                </a:extLst>
              </p:cNvPr>
              <p:cNvSpPr/>
              <p:nvPr/>
            </p:nvSpPr>
            <p:spPr>
              <a:xfrm rot="21193953">
                <a:off x="1614452" y="2950988"/>
                <a:ext cx="783666" cy="264695"/>
              </a:xfrm>
              <a:custGeom>
                <a:avLst/>
                <a:gdLst>
                  <a:gd name="connsiteX0" fmla="*/ 156410 w 783666"/>
                  <a:gd name="connsiteY0" fmla="*/ 0 h 264695"/>
                  <a:gd name="connsiteX1" fmla="*/ 156410 w 783666"/>
                  <a:gd name="connsiteY1" fmla="*/ 0 h 264695"/>
                  <a:gd name="connsiteX2" fmla="*/ 48126 w 783666"/>
                  <a:gd name="connsiteY2" fmla="*/ 12032 h 264695"/>
                  <a:gd name="connsiteX3" fmla="*/ 24063 w 783666"/>
                  <a:gd name="connsiteY3" fmla="*/ 48126 h 264695"/>
                  <a:gd name="connsiteX4" fmla="*/ 0 w 783666"/>
                  <a:gd name="connsiteY4" fmla="*/ 72190 h 264695"/>
                  <a:gd name="connsiteX5" fmla="*/ 12031 w 783666"/>
                  <a:gd name="connsiteY5" fmla="*/ 156411 h 264695"/>
                  <a:gd name="connsiteX6" fmla="*/ 24063 w 783666"/>
                  <a:gd name="connsiteY6" fmla="*/ 192505 h 264695"/>
                  <a:gd name="connsiteX7" fmla="*/ 60158 w 783666"/>
                  <a:gd name="connsiteY7" fmla="*/ 204537 h 264695"/>
                  <a:gd name="connsiteX8" fmla="*/ 216568 w 783666"/>
                  <a:gd name="connsiteY8" fmla="*/ 216569 h 264695"/>
                  <a:gd name="connsiteX9" fmla="*/ 252663 w 783666"/>
                  <a:gd name="connsiteY9" fmla="*/ 228600 h 264695"/>
                  <a:gd name="connsiteX10" fmla="*/ 360947 w 783666"/>
                  <a:gd name="connsiteY10" fmla="*/ 252663 h 264695"/>
                  <a:gd name="connsiteX11" fmla="*/ 409073 w 783666"/>
                  <a:gd name="connsiteY11" fmla="*/ 264695 h 264695"/>
                  <a:gd name="connsiteX12" fmla="*/ 589547 w 783666"/>
                  <a:gd name="connsiteY12" fmla="*/ 252663 h 264695"/>
                  <a:gd name="connsiteX13" fmla="*/ 661736 w 783666"/>
                  <a:gd name="connsiteY13" fmla="*/ 228600 h 264695"/>
                  <a:gd name="connsiteX14" fmla="*/ 685800 w 783666"/>
                  <a:gd name="connsiteY14" fmla="*/ 204537 h 264695"/>
                  <a:gd name="connsiteX15" fmla="*/ 757989 w 783666"/>
                  <a:gd name="connsiteY15" fmla="*/ 180474 h 264695"/>
                  <a:gd name="connsiteX16" fmla="*/ 782052 w 783666"/>
                  <a:gd name="connsiteY16" fmla="*/ 108284 h 264695"/>
                  <a:gd name="connsiteX17" fmla="*/ 770021 w 783666"/>
                  <a:gd name="connsiteY17" fmla="*/ 72190 h 264695"/>
                  <a:gd name="connsiteX18" fmla="*/ 733926 w 783666"/>
                  <a:gd name="connsiteY18" fmla="*/ 60158 h 264695"/>
                  <a:gd name="connsiteX19" fmla="*/ 529389 w 783666"/>
                  <a:gd name="connsiteY19" fmla="*/ 48126 h 264695"/>
                  <a:gd name="connsiteX20" fmla="*/ 433136 w 783666"/>
                  <a:gd name="connsiteY20" fmla="*/ 36095 h 264695"/>
                  <a:gd name="connsiteX21" fmla="*/ 312821 w 783666"/>
                  <a:gd name="connsiteY21" fmla="*/ 12032 h 264695"/>
                  <a:gd name="connsiteX22" fmla="*/ 156410 w 783666"/>
                  <a:gd name="connsiteY22" fmla="*/ 0 h 2646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783666" h="264695">
                    <a:moveTo>
                      <a:pt x="156410" y="0"/>
                    </a:moveTo>
                    <a:lnTo>
                      <a:pt x="156410" y="0"/>
                    </a:lnTo>
                    <a:cubicBezTo>
                      <a:pt x="120315" y="4011"/>
                      <a:pt x="82256" y="-379"/>
                      <a:pt x="48126" y="12032"/>
                    </a:cubicBezTo>
                    <a:cubicBezTo>
                      <a:pt x="34537" y="16974"/>
                      <a:pt x="33096" y="36835"/>
                      <a:pt x="24063" y="48126"/>
                    </a:cubicBezTo>
                    <a:cubicBezTo>
                      <a:pt x="16977" y="56984"/>
                      <a:pt x="8021" y="64169"/>
                      <a:pt x="0" y="72190"/>
                    </a:cubicBezTo>
                    <a:cubicBezTo>
                      <a:pt x="4010" y="100264"/>
                      <a:pt x="6469" y="128603"/>
                      <a:pt x="12031" y="156411"/>
                    </a:cubicBezTo>
                    <a:cubicBezTo>
                      <a:pt x="14518" y="168847"/>
                      <a:pt x="15095" y="183537"/>
                      <a:pt x="24063" y="192505"/>
                    </a:cubicBezTo>
                    <a:cubicBezTo>
                      <a:pt x="33031" y="201473"/>
                      <a:pt x="47573" y="202964"/>
                      <a:pt x="60158" y="204537"/>
                    </a:cubicBezTo>
                    <a:cubicBezTo>
                      <a:pt x="112045" y="211023"/>
                      <a:pt x="164431" y="212558"/>
                      <a:pt x="216568" y="216569"/>
                    </a:cubicBezTo>
                    <a:cubicBezTo>
                      <a:pt x="228600" y="220579"/>
                      <a:pt x="240469" y="225116"/>
                      <a:pt x="252663" y="228600"/>
                    </a:cubicBezTo>
                    <a:cubicBezTo>
                      <a:pt x="304034" y="243277"/>
                      <a:pt x="305097" y="240252"/>
                      <a:pt x="360947" y="252663"/>
                    </a:cubicBezTo>
                    <a:cubicBezTo>
                      <a:pt x="377089" y="256250"/>
                      <a:pt x="393031" y="260684"/>
                      <a:pt x="409073" y="264695"/>
                    </a:cubicBezTo>
                    <a:cubicBezTo>
                      <a:pt x="469231" y="260684"/>
                      <a:pt x="529861" y="261190"/>
                      <a:pt x="589547" y="252663"/>
                    </a:cubicBezTo>
                    <a:cubicBezTo>
                      <a:pt x="614657" y="249076"/>
                      <a:pt x="661736" y="228600"/>
                      <a:pt x="661736" y="228600"/>
                    </a:cubicBezTo>
                    <a:cubicBezTo>
                      <a:pt x="669757" y="220579"/>
                      <a:pt x="675654" y="209610"/>
                      <a:pt x="685800" y="204537"/>
                    </a:cubicBezTo>
                    <a:cubicBezTo>
                      <a:pt x="708487" y="193194"/>
                      <a:pt x="757989" y="180474"/>
                      <a:pt x="757989" y="180474"/>
                    </a:cubicBezTo>
                    <a:cubicBezTo>
                      <a:pt x="766010" y="156411"/>
                      <a:pt x="790073" y="132347"/>
                      <a:pt x="782052" y="108284"/>
                    </a:cubicBezTo>
                    <a:cubicBezTo>
                      <a:pt x="778042" y="96253"/>
                      <a:pt x="778989" y="81158"/>
                      <a:pt x="770021" y="72190"/>
                    </a:cubicBezTo>
                    <a:cubicBezTo>
                      <a:pt x="761053" y="63222"/>
                      <a:pt x="746546" y="61420"/>
                      <a:pt x="733926" y="60158"/>
                    </a:cubicBezTo>
                    <a:cubicBezTo>
                      <a:pt x="665968" y="53362"/>
                      <a:pt x="597568" y="52137"/>
                      <a:pt x="529389" y="48126"/>
                    </a:cubicBezTo>
                    <a:cubicBezTo>
                      <a:pt x="497305" y="44116"/>
                      <a:pt x="465030" y="41411"/>
                      <a:pt x="433136" y="36095"/>
                    </a:cubicBezTo>
                    <a:cubicBezTo>
                      <a:pt x="370042" y="25579"/>
                      <a:pt x="388488" y="15815"/>
                      <a:pt x="312821" y="12032"/>
                    </a:cubicBezTo>
                    <a:cubicBezTo>
                      <a:pt x="256744" y="9228"/>
                      <a:pt x="182478" y="2005"/>
                      <a:pt x="156410" y="0"/>
                    </a:cubicBezTo>
                    <a:close/>
                  </a:path>
                </a:pathLst>
              </a:custGeom>
              <a:solidFill>
                <a:srgbClr val="E0E0D8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2" name="자유형: 도형 31">
                <a:extLst>
                  <a:ext uri="{FF2B5EF4-FFF2-40B4-BE49-F238E27FC236}">
                    <a16:creationId xmlns:a16="http://schemas.microsoft.com/office/drawing/2014/main" id="{D74EB930-B30D-4C15-A1C3-7B4839F33C69}"/>
                  </a:ext>
                </a:extLst>
              </p:cNvPr>
              <p:cNvSpPr/>
              <p:nvPr/>
            </p:nvSpPr>
            <p:spPr>
              <a:xfrm rot="384535">
                <a:off x="1628954" y="2930027"/>
                <a:ext cx="723509" cy="240631"/>
              </a:xfrm>
              <a:custGeom>
                <a:avLst/>
                <a:gdLst>
                  <a:gd name="connsiteX0" fmla="*/ 314435 w 723509"/>
                  <a:gd name="connsiteY0" fmla="*/ 12031 h 240631"/>
                  <a:gd name="connsiteX1" fmla="*/ 314435 w 723509"/>
                  <a:gd name="connsiteY1" fmla="*/ 12031 h 240631"/>
                  <a:gd name="connsiteX2" fmla="*/ 133961 w 723509"/>
                  <a:gd name="connsiteY2" fmla="*/ 48126 h 240631"/>
                  <a:gd name="connsiteX3" fmla="*/ 61772 w 723509"/>
                  <a:gd name="connsiteY3" fmla="*/ 72189 h 240631"/>
                  <a:gd name="connsiteX4" fmla="*/ 25677 w 723509"/>
                  <a:gd name="connsiteY4" fmla="*/ 84221 h 240631"/>
                  <a:gd name="connsiteX5" fmla="*/ 1614 w 723509"/>
                  <a:gd name="connsiteY5" fmla="*/ 156410 h 240631"/>
                  <a:gd name="connsiteX6" fmla="*/ 13645 w 723509"/>
                  <a:gd name="connsiteY6" fmla="*/ 192505 h 240631"/>
                  <a:gd name="connsiteX7" fmla="*/ 37709 w 723509"/>
                  <a:gd name="connsiteY7" fmla="*/ 216568 h 240631"/>
                  <a:gd name="connsiteX8" fmla="*/ 194119 w 723509"/>
                  <a:gd name="connsiteY8" fmla="*/ 240631 h 240631"/>
                  <a:gd name="connsiteX9" fmla="*/ 494909 w 723509"/>
                  <a:gd name="connsiteY9" fmla="*/ 228600 h 240631"/>
                  <a:gd name="connsiteX10" fmla="*/ 567098 w 723509"/>
                  <a:gd name="connsiteY10" fmla="*/ 216568 h 240631"/>
                  <a:gd name="connsiteX11" fmla="*/ 675382 w 723509"/>
                  <a:gd name="connsiteY11" fmla="*/ 204537 h 240631"/>
                  <a:gd name="connsiteX12" fmla="*/ 699445 w 723509"/>
                  <a:gd name="connsiteY12" fmla="*/ 180473 h 240631"/>
                  <a:gd name="connsiteX13" fmla="*/ 723509 w 723509"/>
                  <a:gd name="connsiteY13" fmla="*/ 108284 h 240631"/>
                  <a:gd name="connsiteX14" fmla="*/ 711477 w 723509"/>
                  <a:gd name="connsiteY14" fmla="*/ 48126 h 240631"/>
                  <a:gd name="connsiteX15" fmla="*/ 639288 w 723509"/>
                  <a:gd name="connsiteY15" fmla="*/ 24063 h 240631"/>
                  <a:gd name="connsiteX16" fmla="*/ 458814 w 723509"/>
                  <a:gd name="connsiteY16" fmla="*/ 0 h 240631"/>
                  <a:gd name="connsiteX17" fmla="*/ 314435 w 723509"/>
                  <a:gd name="connsiteY17" fmla="*/ 12031 h 2406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723509" h="240631">
                    <a:moveTo>
                      <a:pt x="314435" y="12031"/>
                    </a:moveTo>
                    <a:lnTo>
                      <a:pt x="314435" y="12031"/>
                    </a:lnTo>
                    <a:cubicBezTo>
                      <a:pt x="180944" y="26864"/>
                      <a:pt x="240602" y="12579"/>
                      <a:pt x="133961" y="48126"/>
                    </a:cubicBezTo>
                    <a:lnTo>
                      <a:pt x="61772" y="72189"/>
                    </a:lnTo>
                    <a:lnTo>
                      <a:pt x="25677" y="84221"/>
                    </a:lnTo>
                    <a:cubicBezTo>
                      <a:pt x="17656" y="108284"/>
                      <a:pt x="-6407" y="132347"/>
                      <a:pt x="1614" y="156410"/>
                    </a:cubicBezTo>
                    <a:cubicBezTo>
                      <a:pt x="5624" y="168442"/>
                      <a:pt x="7120" y="181630"/>
                      <a:pt x="13645" y="192505"/>
                    </a:cubicBezTo>
                    <a:cubicBezTo>
                      <a:pt x="19481" y="202232"/>
                      <a:pt x="27982" y="210732"/>
                      <a:pt x="37709" y="216568"/>
                    </a:cubicBezTo>
                    <a:cubicBezTo>
                      <a:pt x="72400" y="237382"/>
                      <a:pt x="187164" y="239936"/>
                      <a:pt x="194119" y="240631"/>
                    </a:cubicBezTo>
                    <a:cubicBezTo>
                      <a:pt x="294382" y="236621"/>
                      <a:pt x="394774" y="235060"/>
                      <a:pt x="494909" y="228600"/>
                    </a:cubicBezTo>
                    <a:cubicBezTo>
                      <a:pt x="519253" y="227029"/>
                      <a:pt x="542917" y="219792"/>
                      <a:pt x="567098" y="216568"/>
                    </a:cubicBezTo>
                    <a:cubicBezTo>
                      <a:pt x="603096" y="211768"/>
                      <a:pt x="639287" y="208547"/>
                      <a:pt x="675382" y="204537"/>
                    </a:cubicBezTo>
                    <a:cubicBezTo>
                      <a:pt x="683403" y="196516"/>
                      <a:pt x="694372" y="190619"/>
                      <a:pt x="699445" y="180473"/>
                    </a:cubicBezTo>
                    <a:cubicBezTo>
                      <a:pt x="710789" y="157786"/>
                      <a:pt x="723509" y="108284"/>
                      <a:pt x="723509" y="108284"/>
                    </a:cubicBezTo>
                    <a:cubicBezTo>
                      <a:pt x="719498" y="88231"/>
                      <a:pt x="725937" y="62586"/>
                      <a:pt x="711477" y="48126"/>
                    </a:cubicBezTo>
                    <a:cubicBezTo>
                      <a:pt x="693541" y="30190"/>
                      <a:pt x="663351" y="32084"/>
                      <a:pt x="639288" y="24063"/>
                    </a:cubicBezTo>
                    <a:cubicBezTo>
                      <a:pt x="557376" y="-3241"/>
                      <a:pt x="615839" y="13085"/>
                      <a:pt x="458814" y="0"/>
                    </a:cubicBezTo>
                    <a:cubicBezTo>
                      <a:pt x="330517" y="12829"/>
                      <a:pt x="338498" y="10026"/>
                      <a:pt x="314435" y="12031"/>
                    </a:cubicBezTo>
                    <a:close/>
                  </a:path>
                </a:pathLst>
              </a:custGeom>
              <a:solidFill>
                <a:srgbClr val="C8C2B6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58A4D12E-63B8-4F9D-A241-12185369B90F}"/>
                </a:ext>
              </a:extLst>
            </p:cNvPr>
            <p:cNvSpPr txBox="1"/>
            <p:nvPr/>
          </p:nvSpPr>
          <p:spPr>
            <a:xfrm>
              <a:off x="992200" y="2961971"/>
              <a:ext cx="1992365" cy="4140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600" kern="1300" dirty="0"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III. </a:t>
              </a:r>
              <a:r>
                <a:rPr lang="ko-KR" altLang="en-US" sz="1600" kern="1300" dirty="0"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히트맵</a:t>
              </a:r>
              <a:endParaRPr lang="en-US" altLang="ko-KR" sz="1600" kern="13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endParaRPr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A336B5F6-6A0B-44B5-A261-082C1A15983F}"/>
              </a:ext>
            </a:extLst>
          </p:cNvPr>
          <p:cNvSpPr txBox="1"/>
          <p:nvPr/>
        </p:nvSpPr>
        <p:spPr>
          <a:xfrm>
            <a:off x="240632" y="-239110"/>
            <a:ext cx="7515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6000" b="1" dirty="0">
              <a:solidFill>
                <a:schemeClr val="tx1">
                  <a:alpha val="67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E922168-9F4F-4762-876F-9DC89C261B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7762" y="1619512"/>
            <a:ext cx="47625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54E960AE-3CD1-4144-8233-0176518D6B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6588" y="1619512"/>
            <a:ext cx="4057650" cy="1504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F9411447-15F2-46DD-B06E-387AA42986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6588" y="3350965"/>
            <a:ext cx="3758342" cy="2940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DF025B7A-366A-4B8D-B64E-0BC40F05C895}"/>
              </a:ext>
            </a:extLst>
          </p:cNvPr>
          <p:cNvSpPr/>
          <p:nvPr/>
        </p:nvSpPr>
        <p:spPr>
          <a:xfrm>
            <a:off x="1336527" y="2967335"/>
            <a:ext cx="951895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핵심 </a:t>
            </a:r>
            <a:r>
              <a:rPr lang="en-US" altLang="ko-KR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= </a:t>
            </a:r>
            <a:r>
              <a:rPr lang="ko-KR" altLang="en-US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가장 큰 특징 잡아내기</a:t>
            </a:r>
            <a:endParaRPr lang="en-US" altLang="ko-KR" sz="54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57617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423B2B6E-654C-40B0-B88F-2DDB8D25446C}"/>
              </a:ext>
            </a:extLst>
          </p:cNvPr>
          <p:cNvSpPr/>
          <p:nvPr/>
        </p:nvSpPr>
        <p:spPr>
          <a:xfrm>
            <a:off x="0" y="0"/>
            <a:ext cx="240632" cy="6858000"/>
          </a:xfrm>
          <a:prstGeom prst="rect">
            <a:avLst/>
          </a:prstGeom>
          <a:solidFill>
            <a:srgbClr val="434B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443E19FE-7A42-466A-9F13-74E26D09578E}"/>
              </a:ext>
            </a:extLst>
          </p:cNvPr>
          <p:cNvCxnSpPr>
            <a:cxnSpLocks/>
          </p:cNvCxnSpPr>
          <p:nvPr/>
        </p:nvCxnSpPr>
        <p:spPr>
          <a:xfrm>
            <a:off x="240632" y="637671"/>
            <a:ext cx="2954431" cy="0"/>
          </a:xfrm>
          <a:prstGeom prst="line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EA09041A-2CEF-4C43-A8F4-795B75BCD6D1}"/>
              </a:ext>
            </a:extLst>
          </p:cNvPr>
          <p:cNvSpPr txBox="1"/>
          <p:nvPr/>
        </p:nvSpPr>
        <p:spPr>
          <a:xfrm>
            <a:off x="240632" y="162200"/>
            <a:ext cx="30814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Abadi" panose="020B0604020104020204" pitchFamily="34" charset="0"/>
              </a:rPr>
              <a:t>5.4 </a:t>
            </a:r>
            <a:r>
              <a:rPr lang="ko-KR" altLang="en-US" sz="1600" dirty="0">
                <a:latin typeface="Abadi" panose="020B0604020104020204" pitchFamily="34" charset="0"/>
              </a:rPr>
              <a:t>컨브넷 학습 시각화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4721BBA-0F16-409F-B52A-70391B2B28B2}"/>
              </a:ext>
            </a:extLst>
          </p:cNvPr>
          <p:cNvGrpSpPr/>
          <p:nvPr/>
        </p:nvGrpSpPr>
        <p:grpSpPr>
          <a:xfrm>
            <a:off x="481264" y="788047"/>
            <a:ext cx="2291131" cy="488478"/>
            <a:chOff x="693434" y="2961971"/>
            <a:chExt cx="2291131" cy="488478"/>
          </a:xfrm>
        </p:grpSpPr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BB5E375F-B816-49A5-AABE-6F31FE4701C3}"/>
                </a:ext>
              </a:extLst>
            </p:cNvPr>
            <p:cNvGrpSpPr/>
            <p:nvPr/>
          </p:nvGrpSpPr>
          <p:grpSpPr>
            <a:xfrm>
              <a:off x="693434" y="2964317"/>
              <a:ext cx="1888052" cy="486132"/>
              <a:chOff x="1614452" y="2930027"/>
              <a:chExt cx="783666" cy="285656"/>
            </a:xfrm>
          </p:grpSpPr>
          <p:sp>
            <p:nvSpPr>
              <p:cNvPr id="31" name="자유형: 도형 30">
                <a:extLst>
                  <a:ext uri="{FF2B5EF4-FFF2-40B4-BE49-F238E27FC236}">
                    <a16:creationId xmlns:a16="http://schemas.microsoft.com/office/drawing/2014/main" id="{BB57ED4D-044B-4775-BC44-E9D31B789664}"/>
                  </a:ext>
                </a:extLst>
              </p:cNvPr>
              <p:cNvSpPr/>
              <p:nvPr/>
            </p:nvSpPr>
            <p:spPr>
              <a:xfrm rot="21193953">
                <a:off x="1614452" y="2950988"/>
                <a:ext cx="783666" cy="264695"/>
              </a:xfrm>
              <a:custGeom>
                <a:avLst/>
                <a:gdLst>
                  <a:gd name="connsiteX0" fmla="*/ 156410 w 783666"/>
                  <a:gd name="connsiteY0" fmla="*/ 0 h 264695"/>
                  <a:gd name="connsiteX1" fmla="*/ 156410 w 783666"/>
                  <a:gd name="connsiteY1" fmla="*/ 0 h 264695"/>
                  <a:gd name="connsiteX2" fmla="*/ 48126 w 783666"/>
                  <a:gd name="connsiteY2" fmla="*/ 12032 h 264695"/>
                  <a:gd name="connsiteX3" fmla="*/ 24063 w 783666"/>
                  <a:gd name="connsiteY3" fmla="*/ 48126 h 264695"/>
                  <a:gd name="connsiteX4" fmla="*/ 0 w 783666"/>
                  <a:gd name="connsiteY4" fmla="*/ 72190 h 264695"/>
                  <a:gd name="connsiteX5" fmla="*/ 12031 w 783666"/>
                  <a:gd name="connsiteY5" fmla="*/ 156411 h 264695"/>
                  <a:gd name="connsiteX6" fmla="*/ 24063 w 783666"/>
                  <a:gd name="connsiteY6" fmla="*/ 192505 h 264695"/>
                  <a:gd name="connsiteX7" fmla="*/ 60158 w 783666"/>
                  <a:gd name="connsiteY7" fmla="*/ 204537 h 264695"/>
                  <a:gd name="connsiteX8" fmla="*/ 216568 w 783666"/>
                  <a:gd name="connsiteY8" fmla="*/ 216569 h 264695"/>
                  <a:gd name="connsiteX9" fmla="*/ 252663 w 783666"/>
                  <a:gd name="connsiteY9" fmla="*/ 228600 h 264695"/>
                  <a:gd name="connsiteX10" fmla="*/ 360947 w 783666"/>
                  <a:gd name="connsiteY10" fmla="*/ 252663 h 264695"/>
                  <a:gd name="connsiteX11" fmla="*/ 409073 w 783666"/>
                  <a:gd name="connsiteY11" fmla="*/ 264695 h 264695"/>
                  <a:gd name="connsiteX12" fmla="*/ 589547 w 783666"/>
                  <a:gd name="connsiteY12" fmla="*/ 252663 h 264695"/>
                  <a:gd name="connsiteX13" fmla="*/ 661736 w 783666"/>
                  <a:gd name="connsiteY13" fmla="*/ 228600 h 264695"/>
                  <a:gd name="connsiteX14" fmla="*/ 685800 w 783666"/>
                  <a:gd name="connsiteY14" fmla="*/ 204537 h 264695"/>
                  <a:gd name="connsiteX15" fmla="*/ 757989 w 783666"/>
                  <a:gd name="connsiteY15" fmla="*/ 180474 h 264695"/>
                  <a:gd name="connsiteX16" fmla="*/ 782052 w 783666"/>
                  <a:gd name="connsiteY16" fmla="*/ 108284 h 264695"/>
                  <a:gd name="connsiteX17" fmla="*/ 770021 w 783666"/>
                  <a:gd name="connsiteY17" fmla="*/ 72190 h 264695"/>
                  <a:gd name="connsiteX18" fmla="*/ 733926 w 783666"/>
                  <a:gd name="connsiteY18" fmla="*/ 60158 h 264695"/>
                  <a:gd name="connsiteX19" fmla="*/ 529389 w 783666"/>
                  <a:gd name="connsiteY19" fmla="*/ 48126 h 264695"/>
                  <a:gd name="connsiteX20" fmla="*/ 433136 w 783666"/>
                  <a:gd name="connsiteY20" fmla="*/ 36095 h 264695"/>
                  <a:gd name="connsiteX21" fmla="*/ 312821 w 783666"/>
                  <a:gd name="connsiteY21" fmla="*/ 12032 h 264695"/>
                  <a:gd name="connsiteX22" fmla="*/ 156410 w 783666"/>
                  <a:gd name="connsiteY22" fmla="*/ 0 h 2646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783666" h="264695">
                    <a:moveTo>
                      <a:pt x="156410" y="0"/>
                    </a:moveTo>
                    <a:lnTo>
                      <a:pt x="156410" y="0"/>
                    </a:lnTo>
                    <a:cubicBezTo>
                      <a:pt x="120315" y="4011"/>
                      <a:pt x="82256" y="-379"/>
                      <a:pt x="48126" y="12032"/>
                    </a:cubicBezTo>
                    <a:cubicBezTo>
                      <a:pt x="34537" y="16974"/>
                      <a:pt x="33096" y="36835"/>
                      <a:pt x="24063" y="48126"/>
                    </a:cubicBezTo>
                    <a:cubicBezTo>
                      <a:pt x="16977" y="56984"/>
                      <a:pt x="8021" y="64169"/>
                      <a:pt x="0" y="72190"/>
                    </a:cubicBezTo>
                    <a:cubicBezTo>
                      <a:pt x="4010" y="100264"/>
                      <a:pt x="6469" y="128603"/>
                      <a:pt x="12031" y="156411"/>
                    </a:cubicBezTo>
                    <a:cubicBezTo>
                      <a:pt x="14518" y="168847"/>
                      <a:pt x="15095" y="183537"/>
                      <a:pt x="24063" y="192505"/>
                    </a:cubicBezTo>
                    <a:cubicBezTo>
                      <a:pt x="33031" y="201473"/>
                      <a:pt x="47573" y="202964"/>
                      <a:pt x="60158" y="204537"/>
                    </a:cubicBezTo>
                    <a:cubicBezTo>
                      <a:pt x="112045" y="211023"/>
                      <a:pt x="164431" y="212558"/>
                      <a:pt x="216568" y="216569"/>
                    </a:cubicBezTo>
                    <a:cubicBezTo>
                      <a:pt x="228600" y="220579"/>
                      <a:pt x="240469" y="225116"/>
                      <a:pt x="252663" y="228600"/>
                    </a:cubicBezTo>
                    <a:cubicBezTo>
                      <a:pt x="304034" y="243277"/>
                      <a:pt x="305097" y="240252"/>
                      <a:pt x="360947" y="252663"/>
                    </a:cubicBezTo>
                    <a:cubicBezTo>
                      <a:pt x="377089" y="256250"/>
                      <a:pt x="393031" y="260684"/>
                      <a:pt x="409073" y="264695"/>
                    </a:cubicBezTo>
                    <a:cubicBezTo>
                      <a:pt x="469231" y="260684"/>
                      <a:pt x="529861" y="261190"/>
                      <a:pt x="589547" y="252663"/>
                    </a:cubicBezTo>
                    <a:cubicBezTo>
                      <a:pt x="614657" y="249076"/>
                      <a:pt x="661736" y="228600"/>
                      <a:pt x="661736" y="228600"/>
                    </a:cubicBezTo>
                    <a:cubicBezTo>
                      <a:pt x="669757" y="220579"/>
                      <a:pt x="675654" y="209610"/>
                      <a:pt x="685800" y="204537"/>
                    </a:cubicBezTo>
                    <a:cubicBezTo>
                      <a:pt x="708487" y="193194"/>
                      <a:pt x="757989" y="180474"/>
                      <a:pt x="757989" y="180474"/>
                    </a:cubicBezTo>
                    <a:cubicBezTo>
                      <a:pt x="766010" y="156411"/>
                      <a:pt x="790073" y="132347"/>
                      <a:pt x="782052" y="108284"/>
                    </a:cubicBezTo>
                    <a:cubicBezTo>
                      <a:pt x="778042" y="96253"/>
                      <a:pt x="778989" y="81158"/>
                      <a:pt x="770021" y="72190"/>
                    </a:cubicBezTo>
                    <a:cubicBezTo>
                      <a:pt x="761053" y="63222"/>
                      <a:pt x="746546" y="61420"/>
                      <a:pt x="733926" y="60158"/>
                    </a:cubicBezTo>
                    <a:cubicBezTo>
                      <a:pt x="665968" y="53362"/>
                      <a:pt x="597568" y="52137"/>
                      <a:pt x="529389" y="48126"/>
                    </a:cubicBezTo>
                    <a:cubicBezTo>
                      <a:pt x="497305" y="44116"/>
                      <a:pt x="465030" y="41411"/>
                      <a:pt x="433136" y="36095"/>
                    </a:cubicBezTo>
                    <a:cubicBezTo>
                      <a:pt x="370042" y="25579"/>
                      <a:pt x="388488" y="15815"/>
                      <a:pt x="312821" y="12032"/>
                    </a:cubicBezTo>
                    <a:cubicBezTo>
                      <a:pt x="256744" y="9228"/>
                      <a:pt x="182478" y="2005"/>
                      <a:pt x="156410" y="0"/>
                    </a:cubicBezTo>
                    <a:close/>
                  </a:path>
                </a:pathLst>
              </a:custGeom>
              <a:solidFill>
                <a:srgbClr val="E0E0D8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2" name="자유형: 도형 31">
                <a:extLst>
                  <a:ext uri="{FF2B5EF4-FFF2-40B4-BE49-F238E27FC236}">
                    <a16:creationId xmlns:a16="http://schemas.microsoft.com/office/drawing/2014/main" id="{D74EB930-B30D-4C15-A1C3-7B4839F33C69}"/>
                  </a:ext>
                </a:extLst>
              </p:cNvPr>
              <p:cNvSpPr/>
              <p:nvPr/>
            </p:nvSpPr>
            <p:spPr>
              <a:xfrm rot="384535">
                <a:off x="1628954" y="2930027"/>
                <a:ext cx="723509" cy="240631"/>
              </a:xfrm>
              <a:custGeom>
                <a:avLst/>
                <a:gdLst>
                  <a:gd name="connsiteX0" fmla="*/ 314435 w 723509"/>
                  <a:gd name="connsiteY0" fmla="*/ 12031 h 240631"/>
                  <a:gd name="connsiteX1" fmla="*/ 314435 w 723509"/>
                  <a:gd name="connsiteY1" fmla="*/ 12031 h 240631"/>
                  <a:gd name="connsiteX2" fmla="*/ 133961 w 723509"/>
                  <a:gd name="connsiteY2" fmla="*/ 48126 h 240631"/>
                  <a:gd name="connsiteX3" fmla="*/ 61772 w 723509"/>
                  <a:gd name="connsiteY3" fmla="*/ 72189 h 240631"/>
                  <a:gd name="connsiteX4" fmla="*/ 25677 w 723509"/>
                  <a:gd name="connsiteY4" fmla="*/ 84221 h 240631"/>
                  <a:gd name="connsiteX5" fmla="*/ 1614 w 723509"/>
                  <a:gd name="connsiteY5" fmla="*/ 156410 h 240631"/>
                  <a:gd name="connsiteX6" fmla="*/ 13645 w 723509"/>
                  <a:gd name="connsiteY6" fmla="*/ 192505 h 240631"/>
                  <a:gd name="connsiteX7" fmla="*/ 37709 w 723509"/>
                  <a:gd name="connsiteY7" fmla="*/ 216568 h 240631"/>
                  <a:gd name="connsiteX8" fmla="*/ 194119 w 723509"/>
                  <a:gd name="connsiteY8" fmla="*/ 240631 h 240631"/>
                  <a:gd name="connsiteX9" fmla="*/ 494909 w 723509"/>
                  <a:gd name="connsiteY9" fmla="*/ 228600 h 240631"/>
                  <a:gd name="connsiteX10" fmla="*/ 567098 w 723509"/>
                  <a:gd name="connsiteY10" fmla="*/ 216568 h 240631"/>
                  <a:gd name="connsiteX11" fmla="*/ 675382 w 723509"/>
                  <a:gd name="connsiteY11" fmla="*/ 204537 h 240631"/>
                  <a:gd name="connsiteX12" fmla="*/ 699445 w 723509"/>
                  <a:gd name="connsiteY12" fmla="*/ 180473 h 240631"/>
                  <a:gd name="connsiteX13" fmla="*/ 723509 w 723509"/>
                  <a:gd name="connsiteY13" fmla="*/ 108284 h 240631"/>
                  <a:gd name="connsiteX14" fmla="*/ 711477 w 723509"/>
                  <a:gd name="connsiteY14" fmla="*/ 48126 h 240631"/>
                  <a:gd name="connsiteX15" fmla="*/ 639288 w 723509"/>
                  <a:gd name="connsiteY15" fmla="*/ 24063 h 240631"/>
                  <a:gd name="connsiteX16" fmla="*/ 458814 w 723509"/>
                  <a:gd name="connsiteY16" fmla="*/ 0 h 240631"/>
                  <a:gd name="connsiteX17" fmla="*/ 314435 w 723509"/>
                  <a:gd name="connsiteY17" fmla="*/ 12031 h 2406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723509" h="240631">
                    <a:moveTo>
                      <a:pt x="314435" y="12031"/>
                    </a:moveTo>
                    <a:lnTo>
                      <a:pt x="314435" y="12031"/>
                    </a:lnTo>
                    <a:cubicBezTo>
                      <a:pt x="180944" y="26864"/>
                      <a:pt x="240602" y="12579"/>
                      <a:pt x="133961" y="48126"/>
                    </a:cubicBezTo>
                    <a:lnTo>
                      <a:pt x="61772" y="72189"/>
                    </a:lnTo>
                    <a:lnTo>
                      <a:pt x="25677" y="84221"/>
                    </a:lnTo>
                    <a:cubicBezTo>
                      <a:pt x="17656" y="108284"/>
                      <a:pt x="-6407" y="132347"/>
                      <a:pt x="1614" y="156410"/>
                    </a:cubicBezTo>
                    <a:cubicBezTo>
                      <a:pt x="5624" y="168442"/>
                      <a:pt x="7120" y="181630"/>
                      <a:pt x="13645" y="192505"/>
                    </a:cubicBezTo>
                    <a:cubicBezTo>
                      <a:pt x="19481" y="202232"/>
                      <a:pt x="27982" y="210732"/>
                      <a:pt x="37709" y="216568"/>
                    </a:cubicBezTo>
                    <a:cubicBezTo>
                      <a:pt x="72400" y="237382"/>
                      <a:pt x="187164" y="239936"/>
                      <a:pt x="194119" y="240631"/>
                    </a:cubicBezTo>
                    <a:cubicBezTo>
                      <a:pt x="294382" y="236621"/>
                      <a:pt x="394774" y="235060"/>
                      <a:pt x="494909" y="228600"/>
                    </a:cubicBezTo>
                    <a:cubicBezTo>
                      <a:pt x="519253" y="227029"/>
                      <a:pt x="542917" y="219792"/>
                      <a:pt x="567098" y="216568"/>
                    </a:cubicBezTo>
                    <a:cubicBezTo>
                      <a:pt x="603096" y="211768"/>
                      <a:pt x="639287" y="208547"/>
                      <a:pt x="675382" y="204537"/>
                    </a:cubicBezTo>
                    <a:cubicBezTo>
                      <a:pt x="683403" y="196516"/>
                      <a:pt x="694372" y="190619"/>
                      <a:pt x="699445" y="180473"/>
                    </a:cubicBezTo>
                    <a:cubicBezTo>
                      <a:pt x="710789" y="157786"/>
                      <a:pt x="723509" y="108284"/>
                      <a:pt x="723509" y="108284"/>
                    </a:cubicBezTo>
                    <a:cubicBezTo>
                      <a:pt x="719498" y="88231"/>
                      <a:pt x="725937" y="62586"/>
                      <a:pt x="711477" y="48126"/>
                    </a:cubicBezTo>
                    <a:cubicBezTo>
                      <a:pt x="693541" y="30190"/>
                      <a:pt x="663351" y="32084"/>
                      <a:pt x="639288" y="24063"/>
                    </a:cubicBezTo>
                    <a:cubicBezTo>
                      <a:pt x="557376" y="-3241"/>
                      <a:pt x="615839" y="13085"/>
                      <a:pt x="458814" y="0"/>
                    </a:cubicBezTo>
                    <a:cubicBezTo>
                      <a:pt x="330517" y="12829"/>
                      <a:pt x="338498" y="10026"/>
                      <a:pt x="314435" y="12031"/>
                    </a:cubicBezTo>
                    <a:close/>
                  </a:path>
                </a:pathLst>
              </a:custGeom>
              <a:solidFill>
                <a:srgbClr val="C8C2B6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58A4D12E-63B8-4F9D-A241-12185369B90F}"/>
                </a:ext>
              </a:extLst>
            </p:cNvPr>
            <p:cNvSpPr txBox="1"/>
            <p:nvPr/>
          </p:nvSpPr>
          <p:spPr>
            <a:xfrm>
              <a:off x="992200" y="2961971"/>
              <a:ext cx="1992365" cy="4140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600" kern="1300" dirty="0"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코드 설명</a:t>
              </a:r>
              <a:endParaRPr lang="en-US" altLang="ko-KR" sz="1600" kern="13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endParaRPr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A336B5F6-6A0B-44B5-A261-082C1A15983F}"/>
              </a:ext>
            </a:extLst>
          </p:cNvPr>
          <p:cNvSpPr txBox="1"/>
          <p:nvPr/>
        </p:nvSpPr>
        <p:spPr>
          <a:xfrm>
            <a:off x="240632" y="-239110"/>
            <a:ext cx="7515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6000" b="1" dirty="0">
              <a:solidFill>
                <a:schemeClr val="tx1">
                  <a:alpha val="67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B5B5B5E-67E1-47E9-BB14-A120051E99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2793" y="1536575"/>
            <a:ext cx="8306413" cy="4708012"/>
          </a:xfrm>
          <a:prstGeom prst="rect">
            <a:avLst/>
          </a:prstGeom>
        </p:spPr>
      </p:pic>
      <p:pic>
        <p:nvPicPr>
          <p:cNvPr id="12" name="그림 11" descr="조류, 실외, 서있는, 잔디이(가) 표시된 사진&#10;&#10;자동 생성된 설명">
            <a:extLst>
              <a:ext uri="{FF2B5EF4-FFF2-40B4-BE49-F238E27FC236}">
                <a16:creationId xmlns:a16="http://schemas.microsoft.com/office/drawing/2014/main" id="{946AB415-3511-4E35-989E-AD49D0A0BC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3201" y="3236053"/>
            <a:ext cx="1906005" cy="1850096"/>
          </a:xfrm>
          <a:prstGeom prst="rect">
            <a:avLst/>
          </a:prstGeom>
        </p:spPr>
      </p:pic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643628EA-7F7C-411A-B8F7-C3F1AA67904F}"/>
              </a:ext>
            </a:extLst>
          </p:cNvPr>
          <p:cNvSpPr/>
          <p:nvPr/>
        </p:nvSpPr>
        <p:spPr>
          <a:xfrm>
            <a:off x="2389280" y="4667692"/>
            <a:ext cx="1906005" cy="170121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A27F226A-6C32-4749-8D81-B3FA78F448A1}"/>
              </a:ext>
            </a:extLst>
          </p:cNvPr>
          <p:cNvSpPr/>
          <p:nvPr/>
        </p:nvSpPr>
        <p:spPr>
          <a:xfrm>
            <a:off x="2438649" y="5420653"/>
            <a:ext cx="7314702" cy="294981"/>
          </a:xfrm>
          <a:prstGeom prst="round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8ED30E4B-C35C-4C61-B46B-EDA610EEED72}"/>
              </a:ext>
            </a:extLst>
          </p:cNvPr>
          <p:cNvSpPr/>
          <p:nvPr/>
        </p:nvSpPr>
        <p:spPr>
          <a:xfrm>
            <a:off x="2389281" y="5780948"/>
            <a:ext cx="1757418" cy="463639"/>
          </a:xfrm>
          <a:prstGeom prst="round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6408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14" grpId="0" animBg="1"/>
      <p:bldP spid="14" grpId="1" animBg="1"/>
      <p:bldP spid="16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423B2B6E-654C-40B0-B88F-2DDB8D25446C}"/>
              </a:ext>
            </a:extLst>
          </p:cNvPr>
          <p:cNvSpPr/>
          <p:nvPr/>
        </p:nvSpPr>
        <p:spPr>
          <a:xfrm>
            <a:off x="0" y="0"/>
            <a:ext cx="240632" cy="6858000"/>
          </a:xfrm>
          <a:prstGeom prst="rect">
            <a:avLst/>
          </a:prstGeom>
          <a:solidFill>
            <a:srgbClr val="434B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443E19FE-7A42-466A-9F13-74E26D09578E}"/>
              </a:ext>
            </a:extLst>
          </p:cNvPr>
          <p:cNvCxnSpPr>
            <a:cxnSpLocks/>
          </p:cNvCxnSpPr>
          <p:nvPr/>
        </p:nvCxnSpPr>
        <p:spPr>
          <a:xfrm>
            <a:off x="240632" y="637671"/>
            <a:ext cx="2954431" cy="0"/>
          </a:xfrm>
          <a:prstGeom prst="line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EA09041A-2CEF-4C43-A8F4-795B75BCD6D1}"/>
              </a:ext>
            </a:extLst>
          </p:cNvPr>
          <p:cNvSpPr txBox="1"/>
          <p:nvPr/>
        </p:nvSpPr>
        <p:spPr>
          <a:xfrm>
            <a:off x="240632" y="162200"/>
            <a:ext cx="30814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Abadi" panose="020B0604020104020204" pitchFamily="34" charset="0"/>
              </a:rPr>
              <a:t>5.4 </a:t>
            </a:r>
            <a:r>
              <a:rPr lang="ko-KR" altLang="en-US" sz="1600" dirty="0">
                <a:latin typeface="Abadi" panose="020B0604020104020204" pitchFamily="34" charset="0"/>
              </a:rPr>
              <a:t>컨브넷 학습 시각화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4721BBA-0F16-409F-B52A-70391B2B28B2}"/>
              </a:ext>
            </a:extLst>
          </p:cNvPr>
          <p:cNvGrpSpPr/>
          <p:nvPr/>
        </p:nvGrpSpPr>
        <p:grpSpPr>
          <a:xfrm>
            <a:off x="481264" y="788047"/>
            <a:ext cx="2291131" cy="488478"/>
            <a:chOff x="693434" y="2961971"/>
            <a:chExt cx="2291131" cy="488478"/>
          </a:xfrm>
        </p:grpSpPr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BB5E375F-B816-49A5-AABE-6F31FE4701C3}"/>
                </a:ext>
              </a:extLst>
            </p:cNvPr>
            <p:cNvGrpSpPr/>
            <p:nvPr/>
          </p:nvGrpSpPr>
          <p:grpSpPr>
            <a:xfrm>
              <a:off x="693434" y="2964317"/>
              <a:ext cx="1888052" cy="486132"/>
              <a:chOff x="1614452" y="2930027"/>
              <a:chExt cx="783666" cy="285656"/>
            </a:xfrm>
          </p:grpSpPr>
          <p:sp>
            <p:nvSpPr>
              <p:cNvPr id="31" name="자유형: 도형 30">
                <a:extLst>
                  <a:ext uri="{FF2B5EF4-FFF2-40B4-BE49-F238E27FC236}">
                    <a16:creationId xmlns:a16="http://schemas.microsoft.com/office/drawing/2014/main" id="{BB57ED4D-044B-4775-BC44-E9D31B789664}"/>
                  </a:ext>
                </a:extLst>
              </p:cNvPr>
              <p:cNvSpPr/>
              <p:nvPr/>
            </p:nvSpPr>
            <p:spPr>
              <a:xfrm rot="21193953">
                <a:off x="1614452" y="2950988"/>
                <a:ext cx="783666" cy="264695"/>
              </a:xfrm>
              <a:custGeom>
                <a:avLst/>
                <a:gdLst>
                  <a:gd name="connsiteX0" fmla="*/ 156410 w 783666"/>
                  <a:gd name="connsiteY0" fmla="*/ 0 h 264695"/>
                  <a:gd name="connsiteX1" fmla="*/ 156410 w 783666"/>
                  <a:gd name="connsiteY1" fmla="*/ 0 h 264695"/>
                  <a:gd name="connsiteX2" fmla="*/ 48126 w 783666"/>
                  <a:gd name="connsiteY2" fmla="*/ 12032 h 264695"/>
                  <a:gd name="connsiteX3" fmla="*/ 24063 w 783666"/>
                  <a:gd name="connsiteY3" fmla="*/ 48126 h 264695"/>
                  <a:gd name="connsiteX4" fmla="*/ 0 w 783666"/>
                  <a:gd name="connsiteY4" fmla="*/ 72190 h 264695"/>
                  <a:gd name="connsiteX5" fmla="*/ 12031 w 783666"/>
                  <a:gd name="connsiteY5" fmla="*/ 156411 h 264695"/>
                  <a:gd name="connsiteX6" fmla="*/ 24063 w 783666"/>
                  <a:gd name="connsiteY6" fmla="*/ 192505 h 264695"/>
                  <a:gd name="connsiteX7" fmla="*/ 60158 w 783666"/>
                  <a:gd name="connsiteY7" fmla="*/ 204537 h 264695"/>
                  <a:gd name="connsiteX8" fmla="*/ 216568 w 783666"/>
                  <a:gd name="connsiteY8" fmla="*/ 216569 h 264695"/>
                  <a:gd name="connsiteX9" fmla="*/ 252663 w 783666"/>
                  <a:gd name="connsiteY9" fmla="*/ 228600 h 264695"/>
                  <a:gd name="connsiteX10" fmla="*/ 360947 w 783666"/>
                  <a:gd name="connsiteY10" fmla="*/ 252663 h 264695"/>
                  <a:gd name="connsiteX11" fmla="*/ 409073 w 783666"/>
                  <a:gd name="connsiteY11" fmla="*/ 264695 h 264695"/>
                  <a:gd name="connsiteX12" fmla="*/ 589547 w 783666"/>
                  <a:gd name="connsiteY12" fmla="*/ 252663 h 264695"/>
                  <a:gd name="connsiteX13" fmla="*/ 661736 w 783666"/>
                  <a:gd name="connsiteY13" fmla="*/ 228600 h 264695"/>
                  <a:gd name="connsiteX14" fmla="*/ 685800 w 783666"/>
                  <a:gd name="connsiteY14" fmla="*/ 204537 h 264695"/>
                  <a:gd name="connsiteX15" fmla="*/ 757989 w 783666"/>
                  <a:gd name="connsiteY15" fmla="*/ 180474 h 264695"/>
                  <a:gd name="connsiteX16" fmla="*/ 782052 w 783666"/>
                  <a:gd name="connsiteY16" fmla="*/ 108284 h 264695"/>
                  <a:gd name="connsiteX17" fmla="*/ 770021 w 783666"/>
                  <a:gd name="connsiteY17" fmla="*/ 72190 h 264695"/>
                  <a:gd name="connsiteX18" fmla="*/ 733926 w 783666"/>
                  <a:gd name="connsiteY18" fmla="*/ 60158 h 264695"/>
                  <a:gd name="connsiteX19" fmla="*/ 529389 w 783666"/>
                  <a:gd name="connsiteY19" fmla="*/ 48126 h 264695"/>
                  <a:gd name="connsiteX20" fmla="*/ 433136 w 783666"/>
                  <a:gd name="connsiteY20" fmla="*/ 36095 h 264695"/>
                  <a:gd name="connsiteX21" fmla="*/ 312821 w 783666"/>
                  <a:gd name="connsiteY21" fmla="*/ 12032 h 264695"/>
                  <a:gd name="connsiteX22" fmla="*/ 156410 w 783666"/>
                  <a:gd name="connsiteY22" fmla="*/ 0 h 2646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783666" h="264695">
                    <a:moveTo>
                      <a:pt x="156410" y="0"/>
                    </a:moveTo>
                    <a:lnTo>
                      <a:pt x="156410" y="0"/>
                    </a:lnTo>
                    <a:cubicBezTo>
                      <a:pt x="120315" y="4011"/>
                      <a:pt x="82256" y="-379"/>
                      <a:pt x="48126" y="12032"/>
                    </a:cubicBezTo>
                    <a:cubicBezTo>
                      <a:pt x="34537" y="16974"/>
                      <a:pt x="33096" y="36835"/>
                      <a:pt x="24063" y="48126"/>
                    </a:cubicBezTo>
                    <a:cubicBezTo>
                      <a:pt x="16977" y="56984"/>
                      <a:pt x="8021" y="64169"/>
                      <a:pt x="0" y="72190"/>
                    </a:cubicBezTo>
                    <a:cubicBezTo>
                      <a:pt x="4010" y="100264"/>
                      <a:pt x="6469" y="128603"/>
                      <a:pt x="12031" y="156411"/>
                    </a:cubicBezTo>
                    <a:cubicBezTo>
                      <a:pt x="14518" y="168847"/>
                      <a:pt x="15095" y="183537"/>
                      <a:pt x="24063" y="192505"/>
                    </a:cubicBezTo>
                    <a:cubicBezTo>
                      <a:pt x="33031" y="201473"/>
                      <a:pt x="47573" y="202964"/>
                      <a:pt x="60158" y="204537"/>
                    </a:cubicBezTo>
                    <a:cubicBezTo>
                      <a:pt x="112045" y="211023"/>
                      <a:pt x="164431" y="212558"/>
                      <a:pt x="216568" y="216569"/>
                    </a:cubicBezTo>
                    <a:cubicBezTo>
                      <a:pt x="228600" y="220579"/>
                      <a:pt x="240469" y="225116"/>
                      <a:pt x="252663" y="228600"/>
                    </a:cubicBezTo>
                    <a:cubicBezTo>
                      <a:pt x="304034" y="243277"/>
                      <a:pt x="305097" y="240252"/>
                      <a:pt x="360947" y="252663"/>
                    </a:cubicBezTo>
                    <a:cubicBezTo>
                      <a:pt x="377089" y="256250"/>
                      <a:pt x="393031" y="260684"/>
                      <a:pt x="409073" y="264695"/>
                    </a:cubicBezTo>
                    <a:cubicBezTo>
                      <a:pt x="469231" y="260684"/>
                      <a:pt x="529861" y="261190"/>
                      <a:pt x="589547" y="252663"/>
                    </a:cubicBezTo>
                    <a:cubicBezTo>
                      <a:pt x="614657" y="249076"/>
                      <a:pt x="661736" y="228600"/>
                      <a:pt x="661736" y="228600"/>
                    </a:cubicBezTo>
                    <a:cubicBezTo>
                      <a:pt x="669757" y="220579"/>
                      <a:pt x="675654" y="209610"/>
                      <a:pt x="685800" y="204537"/>
                    </a:cubicBezTo>
                    <a:cubicBezTo>
                      <a:pt x="708487" y="193194"/>
                      <a:pt x="757989" y="180474"/>
                      <a:pt x="757989" y="180474"/>
                    </a:cubicBezTo>
                    <a:cubicBezTo>
                      <a:pt x="766010" y="156411"/>
                      <a:pt x="790073" y="132347"/>
                      <a:pt x="782052" y="108284"/>
                    </a:cubicBezTo>
                    <a:cubicBezTo>
                      <a:pt x="778042" y="96253"/>
                      <a:pt x="778989" y="81158"/>
                      <a:pt x="770021" y="72190"/>
                    </a:cubicBezTo>
                    <a:cubicBezTo>
                      <a:pt x="761053" y="63222"/>
                      <a:pt x="746546" y="61420"/>
                      <a:pt x="733926" y="60158"/>
                    </a:cubicBezTo>
                    <a:cubicBezTo>
                      <a:pt x="665968" y="53362"/>
                      <a:pt x="597568" y="52137"/>
                      <a:pt x="529389" y="48126"/>
                    </a:cubicBezTo>
                    <a:cubicBezTo>
                      <a:pt x="497305" y="44116"/>
                      <a:pt x="465030" y="41411"/>
                      <a:pt x="433136" y="36095"/>
                    </a:cubicBezTo>
                    <a:cubicBezTo>
                      <a:pt x="370042" y="25579"/>
                      <a:pt x="388488" y="15815"/>
                      <a:pt x="312821" y="12032"/>
                    </a:cubicBezTo>
                    <a:cubicBezTo>
                      <a:pt x="256744" y="9228"/>
                      <a:pt x="182478" y="2005"/>
                      <a:pt x="156410" y="0"/>
                    </a:cubicBezTo>
                    <a:close/>
                  </a:path>
                </a:pathLst>
              </a:custGeom>
              <a:solidFill>
                <a:srgbClr val="E0E0D8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2" name="자유형: 도형 31">
                <a:extLst>
                  <a:ext uri="{FF2B5EF4-FFF2-40B4-BE49-F238E27FC236}">
                    <a16:creationId xmlns:a16="http://schemas.microsoft.com/office/drawing/2014/main" id="{D74EB930-B30D-4C15-A1C3-7B4839F33C69}"/>
                  </a:ext>
                </a:extLst>
              </p:cNvPr>
              <p:cNvSpPr/>
              <p:nvPr/>
            </p:nvSpPr>
            <p:spPr>
              <a:xfrm rot="384535">
                <a:off x="1628954" y="2930027"/>
                <a:ext cx="723509" cy="240631"/>
              </a:xfrm>
              <a:custGeom>
                <a:avLst/>
                <a:gdLst>
                  <a:gd name="connsiteX0" fmla="*/ 314435 w 723509"/>
                  <a:gd name="connsiteY0" fmla="*/ 12031 h 240631"/>
                  <a:gd name="connsiteX1" fmla="*/ 314435 w 723509"/>
                  <a:gd name="connsiteY1" fmla="*/ 12031 h 240631"/>
                  <a:gd name="connsiteX2" fmla="*/ 133961 w 723509"/>
                  <a:gd name="connsiteY2" fmla="*/ 48126 h 240631"/>
                  <a:gd name="connsiteX3" fmla="*/ 61772 w 723509"/>
                  <a:gd name="connsiteY3" fmla="*/ 72189 h 240631"/>
                  <a:gd name="connsiteX4" fmla="*/ 25677 w 723509"/>
                  <a:gd name="connsiteY4" fmla="*/ 84221 h 240631"/>
                  <a:gd name="connsiteX5" fmla="*/ 1614 w 723509"/>
                  <a:gd name="connsiteY5" fmla="*/ 156410 h 240631"/>
                  <a:gd name="connsiteX6" fmla="*/ 13645 w 723509"/>
                  <a:gd name="connsiteY6" fmla="*/ 192505 h 240631"/>
                  <a:gd name="connsiteX7" fmla="*/ 37709 w 723509"/>
                  <a:gd name="connsiteY7" fmla="*/ 216568 h 240631"/>
                  <a:gd name="connsiteX8" fmla="*/ 194119 w 723509"/>
                  <a:gd name="connsiteY8" fmla="*/ 240631 h 240631"/>
                  <a:gd name="connsiteX9" fmla="*/ 494909 w 723509"/>
                  <a:gd name="connsiteY9" fmla="*/ 228600 h 240631"/>
                  <a:gd name="connsiteX10" fmla="*/ 567098 w 723509"/>
                  <a:gd name="connsiteY10" fmla="*/ 216568 h 240631"/>
                  <a:gd name="connsiteX11" fmla="*/ 675382 w 723509"/>
                  <a:gd name="connsiteY11" fmla="*/ 204537 h 240631"/>
                  <a:gd name="connsiteX12" fmla="*/ 699445 w 723509"/>
                  <a:gd name="connsiteY12" fmla="*/ 180473 h 240631"/>
                  <a:gd name="connsiteX13" fmla="*/ 723509 w 723509"/>
                  <a:gd name="connsiteY13" fmla="*/ 108284 h 240631"/>
                  <a:gd name="connsiteX14" fmla="*/ 711477 w 723509"/>
                  <a:gd name="connsiteY14" fmla="*/ 48126 h 240631"/>
                  <a:gd name="connsiteX15" fmla="*/ 639288 w 723509"/>
                  <a:gd name="connsiteY15" fmla="*/ 24063 h 240631"/>
                  <a:gd name="connsiteX16" fmla="*/ 458814 w 723509"/>
                  <a:gd name="connsiteY16" fmla="*/ 0 h 240631"/>
                  <a:gd name="connsiteX17" fmla="*/ 314435 w 723509"/>
                  <a:gd name="connsiteY17" fmla="*/ 12031 h 2406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723509" h="240631">
                    <a:moveTo>
                      <a:pt x="314435" y="12031"/>
                    </a:moveTo>
                    <a:lnTo>
                      <a:pt x="314435" y="12031"/>
                    </a:lnTo>
                    <a:cubicBezTo>
                      <a:pt x="180944" y="26864"/>
                      <a:pt x="240602" y="12579"/>
                      <a:pt x="133961" y="48126"/>
                    </a:cubicBezTo>
                    <a:lnTo>
                      <a:pt x="61772" y="72189"/>
                    </a:lnTo>
                    <a:lnTo>
                      <a:pt x="25677" y="84221"/>
                    </a:lnTo>
                    <a:cubicBezTo>
                      <a:pt x="17656" y="108284"/>
                      <a:pt x="-6407" y="132347"/>
                      <a:pt x="1614" y="156410"/>
                    </a:cubicBezTo>
                    <a:cubicBezTo>
                      <a:pt x="5624" y="168442"/>
                      <a:pt x="7120" y="181630"/>
                      <a:pt x="13645" y="192505"/>
                    </a:cubicBezTo>
                    <a:cubicBezTo>
                      <a:pt x="19481" y="202232"/>
                      <a:pt x="27982" y="210732"/>
                      <a:pt x="37709" y="216568"/>
                    </a:cubicBezTo>
                    <a:cubicBezTo>
                      <a:pt x="72400" y="237382"/>
                      <a:pt x="187164" y="239936"/>
                      <a:pt x="194119" y="240631"/>
                    </a:cubicBezTo>
                    <a:cubicBezTo>
                      <a:pt x="294382" y="236621"/>
                      <a:pt x="394774" y="235060"/>
                      <a:pt x="494909" y="228600"/>
                    </a:cubicBezTo>
                    <a:cubicBezTo>
                      <a:pt x="519253" y="227029"/>
                      <a:pt x="542917" y="219792"/>
                      <a:pt x="567098" y="216568"/>
                    </a:cubicBezTo>
                    <a:cubicBezTo>
                      <a:pt x="603096" y="211768"/>
                      <a:pt x="639287" y="208547"/>
                      <a:pt x="675382" y="204537"/>
                    </a:cubicBezTo>
                    <a:cubicBezTo>
                      <a:pt x="683403" y="196516"/>
                      <a:pt x="694372" y="190619"/>
                      <a:pt x="699445" y="180473"/>
                    </a:cubicBezTo>
                    <a:cubicBezTo>
                      <a:pt x="710789" y="157786"/>
                      <a:pt x="723509" y="108284"/>
                      <a:pt x="723509" y="108284"/>
                    </a:cubicBezTo>
                    <a:cubicBezTo>
                      <a:pt x="719498" y="88231"/>
                      <a:pt x="725937" y="62586"/>
                      <a:pt x="711477" y="48126"/>
                    </a:cubicBezTo>
                    <a:cubicBezTo>
                      <a:pt x="693541" y="30190"/>
                      <a:pt x="663351" y="32084"/>
                      <a:pt x="639288" y="24063"/>
                    </a:cubicBezTo>
                    <a:cubicBezTo>
                      <a:pt x="557376" y="-3241"/>
                      <a:pt x="615839" y="13085"/>
                      <a:pt x="458814" y="0"/>
                    </a:cubicBezTo>
                    <a:cubicBezTo>
                      <a:pt x="330517" y="12829"/>
                      <a:pt x="338498" y="10026"/>
                      <a:pt x="314435" y="12031"/>
                    </a:cubicBezTo>
                    <a:close/>
                  </a:path>
                </a:pathLst>
              </a:custGeom>
              <a:solidFill>
                <a:srgbClr val="C8C2B6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58A4D12E-63B8-4F9D-A241-12185369B90F}"/>
                </a:ext>
              </a:extLst>
            </p:cNvPr>
            <p:cNvSpPr txBox="1"/>
            <p:nvPr/>
          </p:nvSpPr>
          <p:spPr>
            <a:xfrm>
              <a:off x="992200" y="2961971"/>
              <a:ext cx="1992365" cy="4140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600" kern="1300" dirty="0"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코드 설명</a:t>
              </a:r>
              <a:endParaRPr lang="en-US" altLang="ko-KR" sz="1600" kern="13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endParaRPr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A336B5F6-6A0B-44B5-A261-082C1A15983F}"/>
              </a:ext>
            </a:extLst>
          </p:cNvPr>
          <p:cNvSpPr txBox="1"/>
          <p:nvPr/>
        </p:nvSpPr>
        <p:spPr>
          <a:xfrm>
            <a:off x="240632" y="-239110"/>
            <a:ext cx="7515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6000" b="1" dirty="0">
              <a:solidFill>
                <a:schemeClr val="tx1">
                  <a:alpha val="67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471D604-CB91-4DDF-BC62-AB4BCF047E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81" y="1830829"/>
            <a:ext cx="10196444" cy="43895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806FF26-C789-4FEE-9FE0-35E5960139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9316" y="3713163"/>
            <a:ext cx="2011409" cy="2005332"/>
          </a:xfrm>
          <a:prstGeom prst="rect">
            <a:avLst/>
          </a:prstGeom>
        </p:spPr>
      </p:pic>
      <p:pic>
        <p:nvPicPr>
          <p:cNvPr id="16" name="그림 15" descr="조류, 실외, 서있는, 잔디이(가) 표시된 사진&#10;&#10;자동 생성된 설명">
            <a:extLst>
              <a:ext uri="{FF2B5EF4-FFF2-40B4-BE49-F238E27FC236}">
                <a16:creationId xmlns:a16="http://schemas.microsoft.com/office/drawing/2014/main" id="{EA07EEDD-DF23-4D93-ADE6-C67E72B700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5125" y="1830829"/>
            <a:ext cx="1939218" cy="1882334"/>
          </a:xfrm>
          <a:prstGeom prst="rect">
            <a:avLst/>
          </a:prstGeom>
        </p:spPr>
      </p:pic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8BEBE5AD-6A2E-40BC-92A8-70A46A08EF80}"/>
              </a:ext>
            </a:extLst>
          </p:cNvPr>
          <p:cNvSpPr/>
          <p:nvPr/>
        </p:nvSpPr>
        <p:spPr>
          <a:xfrm>
            <a:off x="1907021" y="2890104"/>
            <a:ext cx="4589472" cy="246501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81F8DDD5-B68E-4608-AF71-BB0B06202F7E}"/>
              </a:ext>
            </a:extLst>
          </p:cNvPr>
          <p:cNvSpPr/>
          <p:nvPr/>
        </p:nvSpPr>
        <p:spPr>
          <a:xfrm>
            <a:off x="1907021" y="3518862"/>
            <a:ext cx="5344384" cy="246501"/>
          </a:xfrm>
          <a:prstGeom prst="round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BC0CD300-A78A-4666-BE1B-6D046EEB971D}"/>
              </a:ext>
            </a:extLst>
          </p:cNvPr>
          <p:cNvSpPr/>
          <p:nvPr/>
        </p:nvSpPr>
        <p:spPr>
          <a:xfrm>
            <a:off x="1907021" y="4190229"/>
            <a:ext cx="5344384" cy="743278"/>
          </a:xfrm>
          <a:prstGeom prst="round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9894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7" grpId="1" animBg="1"/>
      <p:bldP spid="18" grpId="0" animBg="1"/>
      <p:bldP spid="18" grpId="1" animBg="1"/>
      <p:bldP spid="19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423B2B6E-654C-40B0-B88F-2DDB8D25446C}"/>
              </a:ext>
            </a:extLst>
          </p:cNvPr>
          <p:cNvSpPr/>
          <p:nvPr/>
        </p:nvSpPr>
        <p:spPr>
          <a:xfrm>
            <a:off x="0" y="0"/>
            <a:ext cx="240632" cy="6858000"/>
          </a:xfrm>
          <a:prstGeom prst="rect">
            <a:avLst/>
          </a:prstGeom>
          <a:solidFill>
            <a:srgbClr val="434B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443E19FE-7A42-466A-9F13-74E26D09578E}"/>
              </a:ext>
            </a:extLst>
          </p:cNvPr>
          <p:cNvCxnSpPr>
            <a:cxnSpLocks/>
          </p:cNvCxnSpPr>
          <p:nvPr/>
        </p:nvCxnSpPr>
        <p:spPr>
          <a:xfrm>
            <a:off x="240632" y="637671"/>
            <a:ext cx="2954431" cy="0"/>
          </a:xfrm>
          <a:prstGeom prst="line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EA09041A-2CEF-4C43-A8F4-795B75BCD6D1}"/>
              </a:ext>
            </a:extLst>
          </p:cNvPr>
          <p:cNvSpPr txBox="1"/>
          <p:nvPr/>
        </p:nvSpPr>
        <p:spPr>
          <a:xfrm>
            <a:off x="240632" y="162200"/>
            <a:ext cx="30814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Abadi" panose="020B0604020104020204" pitchFamily="34" charset="0"/>
              </a:rPr>
              <a:t>5.4 </a:t>
            </a:r>
            <a:r>
              <a:rPr lang="ko-KR" altLang="en-US" sz="1600" dirty="0">
                <a:latin typeface="Abadi" panose="020B0604020104020204" pitchFamily="34" charset="0"/>
              </a:rPr>
              <a:t>컨브넷 학습 시각화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4721BBA-0F16-409F-B52A-70391B2B28B2}"/>
              </a:ext>
            </a:extLst>
          </p:cNvPr>
          <p:cNvGrpSpPr/>
          <p:nvPr/>
        </p:nvGrpSpPr>
        <p:grpSpPr>
          <a:xfrm>
            <a:off x="481264" y="788047"/>
            <a:ext cx="2291131" cy="488478"/>
            <a:chOff x="693434" y="2961971"/>
            <a:chExt cx="2291131" cy="488478"/>
          </a:xfrm>
        </p:grpSpPr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BB5E375F-B816-49A5-AABE-6F31FE4701C3}"/>
                </a:ext>
              </a:extLst>
            </p:cNvPr>
            <p:cNvGrpSpPr/>
            <p:nvPr/>
          </p:nvGrpSpPr>
          <p:grpSpPr>
            <a:xfrm>
              <a:off x="693434" y="2964317"/>
              <a:ext cx="1888052" cy="486132"/>
              <a:chOff x="1614452" y="2930027"/>
              <a:chExt cx="783666" cy="285656"/>
            </a:xfrm>
          </p:grpSpPr>
          <p:sp>
            <p:nvSpPr>
              <p:cNvPr id="31" name="자유형: 도형 30">
                <a:extLst>
                  <a:ext uri="{FF2B5EF4-FFF2-40B4-BE49-F238E27FC236}">
                    <a16:creationId xmlns:a16="http://schemas.microsoft.com/office/drawing/2014/main" id="{BB57ED4D-044B-4775-BC44-E9D31B789664}"/>
                  </a:ext>
                </a:extLst>
              </p:cNvPr>
              <p:cNvSpPr/>
              <p:nvPr/>
            </p:nvSpPr>
            <p:spPr>
              <a:xfrm rot="21193953">
                <a:off x="1614452" y="2950988"/>
                <a:ext cx="783666" cy="264695"/>
              </a:xfrm>
              <a:custGeom>
                <a:avLst/>
                <a:gdLst>
                  <a:gd name="connsiteX0" fmla="*/ 156410 w 783666"/>
                  <a:gd name="connsiteY0" fmla="*/ 0 h 264695"/>
                  <a:gd name="connsiteX1" fmla="*/ 156410 w 783666"/>
                  <a:gd name="connsiteY1" fmla="*/ 0 h 264695"/>
                  <a:gd name="connsiteX2" fmla="*/ 48126 w 783666"/>
                  <a:gd name="connsiteY2" fmla="*/ 12032 h 264695"/>
                  <a:gd name="connsiteX3" fmla="*/ 24063 w 783666"/>
                  <a:gd name="connsiteY3" fmla="*/ 48126 h 264695"/>
                  <a:gd name="connsiteX4" fmla="*/ 0 w 783666"/>
                  <a:gd name="connsiteY4" fmla="*/ 72190 h 264695"/>
                  <a:gd name="connsiteX5" fmla="*/ 12031 w 783666"/>
                  <a:gd name="connsiteY5" fmla="*/ 156411 h 264695"/>
                  <a:gd name="connsiteX6" fmla="*/ 24063 w 783666"/>
                  <a:gd name="connsiteY6" fmla="*/ 192505 h 264695"/>
                  <a:gd name="connsiteX7" fmla="*/ 60158 w 783666"/>
                  <a:gd name="connsiteY7" fmla="*/ 204537 h 264695"/>
                  <a:gd name="connsiteX8" fmla="*/ 216568 w 783666"/>
                  <a:gd name="connsiteY8" fmla="*/ 216569 h 264695"/>
                  <a:gd name="connsiteX9" fmla="*/ 252663 w 783666"/>
                  <a:gd name="connsiteY9" fmla="*/ 228600 h 264695"/>
                  <a:gd name="connsiteX10" fmla="*/ 360947 w 783666"/>
                  <a:gd name="connsiteY10" fmla="*/ 252663 h 264695"/>
                  <a:gd name="connsiteX11" fmla="*/ 409073 w 783666"/>
                  <a:gd name="connsiteY11" fmla="*/ 264695 h 264695"/>
                  <a:gd name="connsiteX12" fmla="*/ 589547 w 783666"/>
                  <a:gd name="connsiteY12" fmla="*/ 252663 h 264695"/>
                  <a:gd name="connsiteX13" fmla="*/ 661736 w 783666"/>
                  <a:gd name="connsiteY13" fmla="*/ 228600 h 264695"/>
                  <a:gd name="connsiteX14" fmla="*/ 685800 w 783666"/>
                  <a:gd name="connsiteY14" fmla="*/ 204537 h 264695"/>
                  <a:gd name="connsiteX15" fmla="*/ 757989 w 783666"/>
                  <a:gd name="connsiteY15" fmla="*/ 180474 h 264695"/>
                  <a:gd name="connsiteX16" fmla="*/ 782052 w 783666"/>
                  <a:gd name="connsiteY16" fmla="*/ 108284 h 264695"/>
                  <a:gd name="connsiteX17" fmla="*/ 770021 w 783666"/>
                  <a:gd name="connsiteY17" fmla="*/ 72190 h 264695"/>
                  <a:gd name="connsiteX18" fmla="*/ 733926 w 783666"/>
                  <a:gd name="connsiteY18" fmla="*/ 60158 h 264695"/>
                  <a:gd name="connsiteX19" fmla="*/ 529389 w 783666"/>
                  <a:gd name="connsiteY19" fmla="*/ 48126 h 264695"/>
                  <a:gd name="connsiteX20" fmla="*/ 433136 w 783666"/>
                  <a:gd name="connsiteY20" fmla="*/ 36095 h 264695"/>
                  <a:gd name="connsiteX21" fmla="*/ 312821 w 783666"/>
                  <a:gd name="connsiteY21" fmla="*/ 12032 h 264695"/>
                  <a:gd name="connsiteX22" fmla="*/ 156410 w 783666"/>
                  <a:gd name="connsiteY22" fmla="*/ 0 h 2646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783666" h="264695">
                    <a:moveTo>
                      <a:pt x="156410" y="0"/>
                    </a:moveTo>
                    <a:lnTo>
                      <a:pt x="156410" y="0"/>
                    </a:lnTo>
                    <a:cubicBezTo>
                      <a:pt x="120315" y="4011"/>
                      <a:pt x="82256" y="-379"/>
                      <a:pt x="48126" y="12032"/>
                    </a:cubicBezTo>
                    <a:cubicBezTo>
                      <a:pt x="34537" y="16974"/>
                      <a:pt x="33096" y="36835"/>
                      <a:pt x="24063" y="48126"/>
                    </a:cubicBezTo>
                    <a:cubicBezTo>
                      <a:pt x="16977" y="56984"/>
                      <a:pt x="8021" y="64169"/>
                      <a:pt x="0" y="72190"/>
                    </a:cubicBezTo>
                    <a:cubicBezTo>
                      <a:pt x="4010" y="100264"/>
                      <a:pt x="6469" y="128603"/>
                      <a:pt x="12031" y="156411"/>
                    </a:cubicBezTo>
                    <a:cubicBezTo>
                      <a:pt x="14518" y="168847"/>
                      <a:pt x="15095" y="183537"/>
                      <a:pt x="24063" y="192505"/>
                    </a:cubicBezTo>
                    <a:cubicBezTo>
                      <a:pt x="33031" y="201473"/>
                      <a:pt x="47573" y="202964"/>
                      <a:pt x="60158" y="204537"/>
                    </a:cubicBezTo>
                    <a:cubicBezTo>
                      <a:pt x="112045" y="211023"/>
                      <a:pt x="164431" y="212558"/>
                      <a:pt x="216568" y="216569"/>
                    </a:cubicBezTo>
                    <a:cubicBezTo>
                      <a:pt x="228600" y="220579"/>
                      <a:pt x="240469" y="225116"/>
                      <a:pt x="252663" y="228600"/>
                    </a:cubicBezTo>
                    <a:cubicBezTo>
                      <a:pt x="304034" y="243277"/>
                      <a:pt x="305097" y="240252"/>
                      <a:pt x="360947" y="252663"/>
                    </a:cubicBezTo>
                    <a:cubicBezTo>
                      <a:pt x="377089" y="256250"/>
                      <a:pt x="393031" y="260684"/>
                      <a:pt x="409073" y="264695"/>
                    </a:cubicBezTo>
                    <a:cubicBezTo>
                      <a:pt x="469231" y="260684"/>
                      <a:pt x="529861" y="261190"/>
                      <a:pt x="589547" y="252663"/>
                    </a:cubicBezTo>
                    <a:cubicBezTo>
                      <a:pt x="614657" y="249076"/>
                      <a:pt x="661736" y="228600"/>
                      <a:pt x="661736" y="228600"/>
                    </a:cubicBezTo>
                    <a:cubicBezTo>
                      <a:pt x="669757" y="220579"/>
                      <a:pt x="675654" y="209610"/>
                      <a:pt x="685800" y="204537"/>
                    </a:cubicBezTo>
                    <a:cubicBezTo>
                      <a:pt x="708487" y="193194"/>
                      <a:pt x="757989" y="180474"/>
                      <a:pt x="757989" y="180474"/>
                    </a:cubicBezTo>
                    <a:cubicBezTo>
                      <a:pt x="766010" y="156411"/>
                      <a:pt x="790073" y="132347"/>
                      <a:pt x="782052" y="108284"/>
                    </a:cubicBezTo>
                    <a:cubicBezTo>
                      <a:pt x="778042" y="96253"/>
                      <a:pt x="778989" y="81158"/>
                      <a:pt x="770021" y="72190"/>
                    </a:cubicBezTo>
                    <a:cubicBezTo>
                      <a:pt x="761053" y="63222"/>
                      <a:pt x="746546" y="61420"/>
                      <a:pt x="733926" y="60158"/>
                    </a:cubicBezTo>
                    <a:cubicBezTo>
                      <a:pt x="665968" y="53362"/>
                      <a:pt x="597568" y="52137"/>
                      <a:pt x="529389" y="48126"/>
                    </a:cubicBezTo>
                    <a:cubicBezTo>
                      <a:pt x="497305" y="44116"/>
                      <a:pt x="465030" y="41411"/>
                      <a:pt x="433136" y="36095"/>
                    </a:cubicBezTo>
                    <a:cubicBezTo>
                      <a:pt x="370042" y="25579"/>
                      <a:pt x="388488" y="15815"/>
                      <a:pt x="312821" y="12032"/>
                    </a:cubicBezTo>
                    <a:cubicBezTo>
                      <a:pt x="256744" y="9228"/>
                      <a:pt x="182478" y="2005"/>
                      <a:pt x="156410" y="0"/>
                    </a:cubicBezTo>
                    <a:close/>
                  </a:path>
                </a:pathLst>
              </a:custGeom>
              <a:solidFill>
                <a:srgbClr val="E0E0D8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2" name="자유형: 도형 31">
                <a:extLst>
                  <a:ext uri="{FF2B5EF4-FFF2-40B4-BE49-F238E27FC236}">
                    <a16:creationId xmlns:a16="http://schemas.microsoft.com/office/drawing/2014/main" id="{D74EB930-B30D-4C15-A1C3-7B4839F33C69}"/>
                  </a:ext>
                </a:extLst>
              </p:cNvPr>
              <p:cNvSpPr/>
              <p:nvPr/>
            </p:nvSpPr>
            <p:spPr>
              <a:xfrm rot="384535">
                <a:off x="1628954" y="2930027"/>
                <a:ext cx="723509" cy="240631"/>
              </a:xfrm>
              <a:custGeom>
                <a:avLst/>
                <a:gdLst>
                  <a:gd name="connsiteX0" fmla="*/ 314435 w 723509"/>
                  <a:gd name="connsiteY0" fmla="*/ 12031 h 240631"/>
                  <a:gd name="connsiteX1" fmla="*/ 314435 w 723509"/>
                  <a:gd name="connsiteY1" fmla="*/ 12031 h 240631"/>
                  <a:gd name="connsiteX2" fmla="*/ 133961 w 723509"/>
                  <a:gd name="connsiteY2" fmla="*/ 48126 h 240631"/>
                  <a:gd name="connsiteX3" fmla="*/ 61772 w 723509"/>
                  <a:gd name="connsiteY3" fmla="*/ 72189 h 240631"/>
                  <a:gd name="connsiteX4" fmla="*/ 25677 w 723509"/>
                  <a:gd name="connsiteY4" fmla="*/ 84221 h 240631"/>
                  <a:gd name="connsiteX5" fmla="*/ 1614 w 723509"/>
                  <a:gd name="connsiteY5" fmla="*/ 156410 h 240631"/>
                  <a:gd name="connsiteX6" fmla="*/ 13645 w 723509"/>
                  <a:gd name="connsiteY6" fmla="*/ 192505 h 240631"/>
                  <a:gd name="connsiteX7" fmla="*/ 37709 w 723509"/>
                  <a:gd name="connsiteY7" fmla="*/ 216568 h 240631"/>
                  <a:gd name="connsiteX8" fmla="*/ 194119 w 723509"/>
                  <a:gd name="connsiteY8" fmla="*/ 240631 h 240631"/>
                  <a:gd name="connsiteX9" fmla="*/ 494909 w 723509"/>
                  <a:gd name="connsiteY9" fmla="*/ 228600 h 240631"/>
                  <a:gd name="connsiteX10" fmla="*/ 567098 w 723509"/>
                  <a:gd name="connsiteY10" fmla="*/ 216568 h 240631"/>
                  <a:gd name="connsiteX11" fmla="*/ 675382 w 723509"/>
                  <a:gd name="connsiteY11" fmla="*/ 204537 h 240631"/>
                  <a:gd name="connsiteX12" fmla="*/ 699445 w 723509"/>
                  <a:gd name="connsiteY12" fmla="*/ 180473 h 240631"/>
                  <a:gd name="connsiteX13" fmla="*/ 723509 w 723509"/>
                  <a:gd name="connsiteY13" fmla="*/ 108284 h 240631"/>
                  <a:gd name="connsiteX14" fmla="*/ 711477 w 723509"/>
                  <a:gd name="connsiteY14" fmla="*/ 48126 h 240631"/>
                  <a:gd name="connsiteX15" fmla="*/ 639288 w 723509"/>
                  <a:gd name="connsiteY15" fmla="*/ 24063 h 240631"/>
                  <a:gd name="connsiteX16" fmla="*/ 458814 w 723509"/>
                  <a:gd name="connsiteY16" fmla="*/ 0 h 240631"/>
                  <a:gd name="connsiteX17" fmla="*/ 314435 w 723509"/>
                  <a:gd name="connsiteY17" fmla="*/ 12031 h 2406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723509" h="240631">
                    <a:moveTo>
                      <a:pt x="314435" y="12031"/>
                    </a:moveTo>
                    <a:lnTo>
                      <a:pt x="314435" y="12031"/>
                    </a:lnTo>
                    <a:cubicBezTo>
                      <a:pt x="180944" y="26864"/>
                      <a:pt x="240602" y="12579"/>
                      <a:pt x="133961" y="48126"/>
                    </a:cubicBezTo>
                    <a:lnTo>
                      <a:pt x="61772" y="72189"/>
                    </a:lnTo>
                    <a:lnTo>
                      <a:pt x="25677" y="84221"/>
                    </a:lnTo>
                    <a:cubicBezTo>
                      <a:pt x="17656" y="108284"/>
                      <a:pt x="-6407" y="132347"/>
                      <a:pt x="1614" y="156410"/>
                    </a:cubicBezTo>
                    <a:cubicBezTo>
                      <a:pt x="5624" y="168442"/>
                      <a:pt x="7120" y="181630"/>
                      <a:pt x="13645" y="192505"/>
                    </a:cubicBezTo>
                    <a:cubicBezTo>
                      <a:pt x="19481" y="202232"/>
                      <a:pt x="27982" y="210732"/>
                      <a:pt x="37709" y="216568"/>
                    </a:cubicBezTo>
                    <a:cubicBezTo>
                      <a:pt x="72400" y="237382"/>
                      <a:pt x="187164" y="239936"/>
                      <a:pt x="194119" y="240631"/>
                    </a:cubicBezTo>
                    <a:cubicBezTo>
                      <a:pt x="294382" y="236621"/>
                      <a:pt x="394774" y="235060"/>
                      <a:pt x="494909" y="228600"/>
                    </a:cubicBezTo>
                    <a:cubicBezTo>
                      <a:pt x="519253" y="227029"/>
                      <a:pt x="542917" y="219792"/>
                      <a:pt x="567098" y="216568"/>
                    </a:cubicBezTo>
                    <a:cubicBezTo>
                      <a:pt x="603096" y="211768"/>
                      <a:pt x="639287" y="208547"/>
                      <a:pt x="675382" y="204537"/>
                    </a:cubicBezTo>
                    <a:cubicBezTo>
                      <a:pt x="683403" y="196516"/>
                      <a:pt x="694372" y="190619"/>
                      <a:pt x="699445" y="180473"/>
                    </a:cubicBezTo>
                    <a:cubicBezTo>
                      <a:pt x="710789" y="157786"/>
                      <a:pt x="723509" y="108284"/>
                      <a:pt x="723509" y="108284"/>
                    </a:cubicBezTo>
                    <a:cubicBezTo>
                      <a:pt x="719498" y="88231"/>
                      <a:pt x="725937" y="62586"/>
                      <a:pt x="711477" y="48126"/>
                    </a:cubicBezTo>
                    <a:cubicBezTo>
                      <a:pt x="693541" y="30190"/>
                      <a:pt x="663351" y="32084"/>
                      <a:pt x="639288" y="24063"/>
                    </a:cubicBezTo>
                    <a:cubicBezTo>
                      <a:pt x="557376" y="-3241"/>
                      <a:pt x="615839" y="13085"/>
                      <a:pt x="458814" y="0"/>
                    </a:cubicBezTo>
                    <a:cubicBezTo>
                      <a:pt x="330517" y="12829"/>
                      <a:pt x="338498" y="10026"/>
                      <a:pt x="314435" y="12031"/>
                    </a:cubicBezTo>
                    <a:close/>
                  </a:path>
                </a:pathLst>
              </a:custGeom>
              <a:solidFill>
                <a:srgbClr val="C8C2B6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58A4D12E-63B8-4F9D-A241-12185369B90F}"/>
                </a:ext>
              </a:extLst>
            </p:cNvPr>
            <p:cNvSpPr txBox="1"/>
            <p:nvPr/>
          </p:nvSpPr>
          <p:spPr>
            <a:xfrm>
              <a:off x="992200" y="2961971"/>
              <a:ext cx="1992365" cy="4140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600" kern="1300" dirty="0"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코드 설명</a:t>
              </a:r>
              <a:endParaRPr lang="en-US" altLang="ko-KR" sz="1600" kern="13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endParaRPr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A336B5F6-6A0B-44B5-A261-082C1A15983F}"/>
              </a:ext>
            </a:extLst>
          </p:cNvPr>
          <p:cNvSpPr txBox="1"/>
          <p:nvPr/>
        </p:nvSpPr>
        <p:spPr>
          <a:xfrm>
            <a:off x="240632" y="-239110"/>
            <a:ext cx="7515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6000" b="1" dirty="0">
              <a:solidFill>
                <a:schemeClr val="tx1">
                  <a:alpha val="67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E88A70B-5795-44F7-8B2B-927AE3A2C3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9957" y="1536575"/>
            <a:ext cx="10181202" cy="4945809"/>
          </a:xfrm>
          <a:prstGeom prst="rect">
            <a:avLst/>
          </a:prstGeom>
        </p:spPr>
      </p:pic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825B4757-6146-4FFF-86EE-CEB1B02249AF}"/>
              </a:ext>
            </a:extLst>
          </p:cNvPr>
          <p:cNvSpPr/>
          <p:nvPr/>
        </p:nvSpPr>
        <p:spPr>
          <a:xfrm>
            <a:off x="1776212" y="2815676"/>
            <a:ext cx="4061062" cy="501682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1271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CCD26F3D-8453-4FC6-B30F-6FBB38C1F41C}"/>
              </a:ext>
            </a:extLst>
          </p:cNvPr>
          <p:cNvGrpSpPr/>
          <p:nvPr/>
        </p:nvGrpSpPr>
        <p:grpSpPr>
          <a:xfrm>
            <a:off x="3926166" y="3298325"/>
            <a:ext cx="4339665" cy="426460"/>
            <a:chOff x="4007654" y="3375772"/>
            <a:chExt cx="4339665" cy="426460"/>
          </a:xfrm>
        </p:grpSpPr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9F0F146F-E85F-4E64-93D0-CD01C055F7C1}"/>
                </a:ext>
              </a:extLst>
            </p:cNvPr>
            <p:cNvSpPr/>
            <p:nvPr/>
          </p:nvSpPr>
          <p:spPr>
            <a:xfrm>
              <a:off x="4823209" y="3386734"/>
              <a:ext cx="2708558" cy="415498"/>
            </a:xfrm>
            <a:custGeom>
              <a:avLst/>
              <a:gdLst>
                <a:gd name="connsiteX0" fmla="*/ 156410 w 783666"/>
                <a:gd name="connsiteY0" fmla="*/ 0 h 264695"/>
                <a:gd name="connsiteX1" fmla="*/ 156410 w 783666"/>
                <a:gd name="connsiteY1" fmla="*/ 0 h 264695"/>
                <a:gd name="connsiteX2" fmla="*/ 48126 w 783666"/>
                <a:gd name="connsiteY2" fmla="*/ 12032 h 264695"/>
                <a:gd name="connsiteX3" fmla="*/ 24063 w 783666"/>
                <a:gd name="connsiteY3" fmla="*/ 48126 h 264695"/>
                <a:gd name="connsiteX4" fmla="*/ 0 w 783666"/>
                <a:gd name="connsiteY4" fmla="*/ 72190 h 264695"/>
                <a:gd name="connsiteX5" fmla="*/ 12031 w 783666"/>
                <a:gd name="connsiteY5" fmla="*/ 156411 h 264695"/>
                <a:gd name="connsiteX6" fmla="*/ 24063 w 783666"/>
                <a:gd name="connsiteY6" fmla="*/ 192505 h 264695"/>
                <a:gd name="connsiteX7" fmla="*/ 60158 w 783666"/>
                <a:gd name="connsiteY7" fmla="*/ 204537 h 264695"/>
                <a:gd name="connsiteX8" fmla="*/ 216568 w 783666"/>
                <a:gd name="connsiteY8" fmla="*/ 216569 h 264695"/>
                <a:gd name="connsiteX9" fmla="*/ 252663 w 783666"/>
                <a:gd name="connsiteY9" fmla="*/ 228600 h 264695"/>
                <a:gd name="connsiteX10" fmla="*/ 360947 w 783666"/>
                <a:gd name="connsiteY10" fmla="*/ 252663 h 264695"/>
                <a:gd name="connsiteX11" fmla="*/ 409073 w 783666"/>
                <a:gd name="connsiteY11" fmla="*/ 264695 h 264695"/>
                <a:gd name="connsiteX12" fmla="*/ 589547 w 783666"/>
                <a:gd name="connsiteY12" fmla="*/ 252663 h 264695"/>
                <a:gd name="connsiteX13" fmla="*/ 661736 w 783666"/>
                <a:gd name="connsiteY13" fmla="*/ 228600 h 264695"/>
                <a:gd name="connsiteX14" fmla="*/ 685800 w 783666"/>
                <a:gd name="connsiteY14" fmla="*/ 204537 h 264695"/>
                <a:gd name="connsiteX15" fmla="*/ 757989 w 783666"/>
                <a:gd name="connsiteY15" fmla="*/ 180474 h 264695"/>
                <a:gd name="connsiteX16" fmla="*/ 782052 w 783666"/>
                <a:gd name="connsiteY16" fmla="*/ 108284 h 264695"/>
                <a:gd name="connsiteX17" fmla="*/ 770021 w 783666"/>
                <a:gd name="connsiteY17" fmla="*/ 72190 h 264695"/>
                <a:gd name="connsiteX18" fmla="*/ 733926 w 783666"/>
                <a:gd name="connsiteY18" fmla="*/ 60158 h 264695"/>
                <a:gd name="connsiteX19" fmla="*/ 529389 w 783666"/>
                <a:gd name="connsiteY19" fmla="*/ 48126 h 264695"/>
                <a:gd name="connsiteX20" fmla="*/ 433136 w 783666"/>
                <a:gd name="connsiteY20" fmla="*/ 36095 h 264695"/>
                <a:gd name="connsiteX21" fmla="*/ 312821 w 783666"/>
                <a:gd name="connsiteY21" fmla="*/ 12032 h 264695"/>
                <a:gd name="connsiteX22" fmla="*/ 156410 w 783666"/>
                <a:gd name="connsiteY22" fmla="*/ 0 h 264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83666" h="264695">
                  <a:moveTo>
                    <a:pt x="156410" y="0"/>
                  </a:moveTo>
                  <a:lnTo>
                    <a:pt x="156410" y="0"/>
                  </a:lnTo>
                  <a:cubicBezTo>
                    <a:pt x="120315" y="4011"/>
                    <a:pt x="82256" y="-379"/>
                    <a:pt x="48126" y="12032"/>
                  </a:cubicBezTo>
                  <a:cubicBezTo>
                    <a:pt x="34537" y="16974"/>
                    <a:pt x="33096" y="36835"/>
                    <a:pt x="24063" y="48126"/>
                  </a:cubicBezTo>
                  <a:cubicBezTo>
                    <a:pt x="16977" y="56984"/>
                    <a:pt x="8021" y="64169"/>
                    <a:pt x="0" y="72190"/>
                  </a:cubicBezTo>
                  <a:cubicBezTo>
                    <a:pt x="4010" y="100264"/>
                    <a:pt x="6469" y="128603"/>
                    <a:pt x="12031" y="156411"/>
                  </a:cubicBezTo>
                  <a:cubicBezTo>
                    <a:pt x="14518" y="168847"/>
                    <a:pt x="15095" y="183537"/>
                    <a:pt x="24063" y="192505"/>
                  </a:cubicBezTo>
                  <a:cubicBezTo>
                    <a:pt x="33031" y="201473"/>
                    <a:pt x="47573" y="202964"/>
                    <a:pt x="60158" y="204537"/>
                  </a:cubicBezTo>
                  <a:cubicBezTo>
                    <a:pt x="112045" y="211023"/>
                    <a:pt x="164431" y="212558"/>
                    <a:pt x="216568" y="216569"/>
                  </a:cubicBezTo>
                  <a:cubicBezTo>
                    <a:pt x="228600" y="220579"/>
                    <a:pt x="240469" y="225116"/>
                    <a:pt x="252663" y="228600"/>
                  </a:cubicBezTo>
                  <a:cubicBezTo>
                    <a:pt x="304034" y="243277"/>
                    <a:pt x="305097" y="240252"/>
                    <a:pt x="360947" y="252663"/>
                  </a:cubicBezTo>
                  <a:cubicBezTo>
                    <a:pt x="377089" y="256250"/>
                    <a:pt x="393031" y="260684"/>
                    <a:pt x="409073" y="264695"/>
                  </a:cubicBezTo>
                  <a:cubicBezTo>
                    <a:pt x="469231" y="260684"/>
                    <a:pt x="529861" y="261190"/>
                    <a:pt x="589547" y="252663"/>
                  </a:cubicBezTo>
                  <a:cubicBezTo>
                    <a:pt x="614657" y="249076"/>
                    <a:pt x="661736" y="228600"/>
                    <a:pt x="661736" y="228600"/>
                  </a:cubicBezTo>
                  <a:cubicBezTo>
                    <a:pt x="669757" y="220579"/>
                    <a:pt x="675654" y="209610"/>
                    <a:pt x="685800" y="204537"/>
                  </a:cubicBezTo>
                  <a:cubicBezTo>
                    <a:pt x="708487" y="193194"/>
                    <a:pt x="757989" y="180474"/>
                    <a:pt x="757989" y="180474"/>
                  </a:cubicBezTo>
                  <a:cubicBezTo>
                    <a:pt x="766010" y="156411"/>
                    <a:pt x="790073" y="132347"/>
                    <a:pt x="782052" y="108284"/>
                  </a:cubicBezTo>
                  <a:cubicBezTo>
                    <a:pt x="778042" y="96253"/>
                    <a:pt x="778989" y="81158"/>
                    <a:pt x="770021" y="72190"/>
                  </a:cubicBezTo>
                  <a:cubicBezTo>
                    <a:pt x="761053" y="63222"/>
                    <a:pt x="746546" y="61420"/>
                    <a:pt x="733926" y="60158"/>
                  </a:cubicBezTo>
                  <a:cubicBezTo>
                    <a:pt x="665968" y="53362"/>
                    <a:pt x="597568" y="52137"/>
                    <a:pt x="529389" y="48126"/>
                  </a:cubicBezTo>
                  <a:cubicBezTo>
                    <a:pt x="497305" y="44116"/>
                    <a:pt x="465030" y="41411"/>
                    <a:pt x="433136" y="36095"/>
                  </a:cubicBezTo>
                  <a:cubicBezTo>
                    <a:pt x="370042" y="25579"/>
                    <a:pt x="388488" y="15815"/>
                    <a:pt x="312821" y="12032"/>
                  </a:cubicBezTo>
                  <a:cubicBezTo>
                    <a:pt x="256744" y="9228"/>
                    <a:pt x="182478" y="2005"/>
                    <a:pt x="156410" y="0"/>
                  </a:cubicBezTo>
                  <a:close/>
                </a:path>
              </a:pathLst>
            </a:custGeom>
            <a:solidFill>
              <a:srgbClr val="606F82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4C8B28A-74BE-4A02-9FBB-B4F01B2F294F}"/>
                </a:ext>
              </a:extLst>
            </p:cNvPr>
            <p:cNvSpPr txBox="1"/>
            <p:nvPr/>
          </p:nvSpPr>
          <p:spPr>
            <a:xfrm>
              <a:off x="4007654" y="3375772"/>
              <a:ext cx="4339665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100" b="1" dirty="0" err="1">
                  <a:solidFill>
                    <a:srgbClr val="434B56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케라스</a:t>
              </a:r>
              <a:r>
                <a:rPr lang="ko-KR" altLang="en-US" sz="2100" b="1" dirty="0">
                  <a:solidFill>
                    <a:srgbClr val="434B56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 창시자에게 배우는 딥러닝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89F165FC-785B-4D21-A2BD-B25DD97F3D79}"/>
              </a:ext>
            </a:extLst>
          </p:cNvPr>
          <p:cNvSpPr txBox="1"/>
          <p:nvPr/>
        </p:nvSpPr>
        <p:spPr>
          <a:xfrm>
            <a:off x="10116551" y="6467107"/>
            <a:ext cx="21235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>
                <a:solidFill>
                  <a:srgbClr val="434B56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이태학</a:t>
            </a:r>
            <a:r>
              <a:rPr lang="ko-KR" altLang="en-US" sz="1200" dirty="0">
                <a:solidFill>
                  <a:srgbClr val="434B56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정다은 </a:t>
            </a:r>
            <a:r>
              <a:rPr lang="ko-KR" altLang="en-US" sz="1200" dirty="0" err="1">
                <a:solidFill>
                  <a:srgbClr val="434B56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홍혁진</a:t>
            </a:r>
            <a:endParaRPr lang="ko-KR" altLang="en-US" sz="1200" dirty="0">
              <a:solidFill>
                <a:srgbClr val="434B56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75DFB0A-8ED4-45D1-A0D2-A0EEBC3DEF87}"/>
              </a:ext>
            </a:extLst>
          </p:cNvPr>
          <p:cNvSpPr txBox="1"/>
          <p:nvPr/>
        </p:nvSpPr>
        <p:spPr>
          <a:xfrm>
            <a:off x="6663528" y="3872608"/>
            <a:ext cx="10206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434B56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5</a:t>
            </a:r>
            <a:r>
              <a:rPr lang="ko-KR" altLang="en-US" sz="1400" dirty="0">
                <a:solidFill>
                  <a:srgbClr val="434B56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장</a:t>
            </a:r>
            <a:r>
              <a:rPr lang="en-US" altLang="ko-KR" sz="1400" dirty="0">
                <a:solidFill>
                  <a:srgbClr val="434B56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6</a:t>
            </a:r>
            <a:r>
              <a:rPr lang="ko-KR" altLang="en-US" sz="1400" dirty="0">
                <a:solidFill>
                  <a:srgbClr val="434B56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장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55312E9-23C5-412D-AB09-17B880D39268}"/>
              </a:ext>
            </a:extLst>
          </p:cNvPr>
          <p:cNvSpPr txBox="1"/>
          <p:nvPr/>
        </p:nvSpPr>
        <p:spPr>
          <a:xfrm>
            <a:off x="-16042" y="6451719"/>
            <a:ext cx="15480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2020-01-28</a:t>
            </a:r>
            <a:endParaRPr lang="ko-KR" altLang="en-US" sz="1400" dirty="0">
              <a:solidFill>
                <a:schemeClr val="bg1">
                  <a:lumMod val="7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2394BFC-233D-430B-9248-496B0A59D1F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777063" y="2503548"/>
            <a:ext cx="637870" cy="63787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8344231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423B2B6E-654C-40B0-B88F-2DDB8D25446C}"/>
              </a:ext>
            </a:extLst>
          </p:cNvPr>
          <p:cNvSpPr/>
          <p:nvPr/>
        </p:nvSpPr>
        <p:spPr>
          <a:xfrm>
            <a:off x="0" y="0"/>
            <a:ext cx="240632" cy="6858000"/>
          </a:xfrm>
          <a:prstGeom prst="rect">
            <a:avLst/>
          </a:prstGeom>
          <a:solidFill>
            <a:srgbClr val="434B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443E19FE-7A42-466A-9F13-74E26D09578E}"/>
              </a:ext>
            </a:extLst>
          </p:cNvPr>
          <p:cNvCxnSpPr>
            <a:cxnSpLocks/>
          </p:cNvCxnSpPr>
          <p:nvPr/>
        </p:nvCxnSpPr>
        <p:spPr>
          <a:xfrm>
            <a:off x="240632" y="637671"/>
            <a:ext cx="1606267" cy="0"/>
          </a:xfrm>
          <a:prstGeom prst="line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C42DCEE-86B2-483B-8DA2-4977FA0F6146}"/>
              </a:ext>
            </a:extLst>
          </p:cNvPr>
          <p:cNvSpPr txBox="1"/>
          <p:nvPr/>
        </p:nvSpPr>
        <p:spPr>
          <a:xfrm>
            <a:off x="281009" y="109308"/>
            <a:ext cx="14798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Abadi" panose="020B0604020104020204" pitchFamily="34" charset="0"/>
              </a:rPr>
              <a:t>CONTENT</a:t>
            </a:r>
            <a:endParaRPr lang="ko-KR" altLang="en-US" sz="2400" dirty="0">
              <a:latin typeface="Abadi" panose="020B0604020104020204" pitchFamily="34" charset="0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2840D261-AA58-48DC-8296-935A07D50F5E}"/>
              </a:ext>
            </a:extLst>
          </p:cNvPr>
          <p:cNvGrpSpPr/>
          <p:nvPr/>
        </p:nvGrpSpPr>
        <p:grpSpPr>
          <a:xfrm>
            <a:off x="1119088" y="1839113"/>
            <a:ext cx="5316596" cy="3266482"/>
            <a:chOff x="911119" y="1712633"/>
            <a:chExt cx="5442558" cy="3266482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56DF572F-A1C4-4891-9ACF-32E4D0ABA388}"/>
                </a:ext>
              </a:extLst>
            </p:cNvPr>
            <p:cNvGrpSpPr/>
            <p:nvPr/>
          </p:nvGrpSpPr>
          <p:grpSpPr>
            <a:xfrm>
              <a:off x="911119" y="1712633"/>
              <a:ext cx="935780" cy="1042598"/>
              <a:chOff x="2430379" y="1688569"/>
              <a:chExt cx="935780" cy="1042598"/>
            </a:xfrm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C3DC3662-D2BE-4A86-A1B6-0E94546E8E99}"/>
                  </a:ext>
                </a:extLst>
              </p:cNvPr>
              <p:cNvGrpSpPr/>
              <p:nvPr/>
            </p:nvGrpSpPr>
            <p:grpSpPr>
              <a:xfrm>
                <a:off x="2430379" y="2418349"/>
                <a:ext cx="873094" cy="312818"/>
                <a:chOff x="1467853" y="1600202"/>
                <a:chExt cx="873094" cy="312818"/>
              </a:xfrm>
            </p:grpSpPr>
            <p:sp>
              <p:nvSpPr>
                <p:cNvPr id="7" name="자유형: 도형 6">
                  <a:extLst>
                    <a:ext uri="{FF2B5EF4-FFF2-40B4-BE49-F238E27FC236}">
                      <a16:creationId xmlns:a16="http://schemas.microsoft.com/office/drawing/2014/main" id="{BA33C7FA-F81E-49D6-9997-E0A293E9F075}"/>
                    </a:ext>
                  </a:extLst>
                </p:cNvPr>
                <p:cNvSpPr/>
                <p:nvPr/>
              </p:nvSpPr>
              <p:spPr>
                <a:xfrm rot="21193953">
                  <a:off x="1467853" y="1600202"/>
                  <a:ext cx="783666" cy="264695"/>
                </a:xfrm>
                <a:custGeom>
                  <a:avLst/>
                  <a:gdLst>
                    <a:gd name="connsiteX0" fmla="*/ 156410 w 783666"/>
                    <a:gd name="connsiteY0" fmla="*/ 0 h 264695"/>
                    <a:gd name="connsiteX1" fmla="*/ 156410 w 783666"/>
                    <a:gd name="connsiteY1" fmla="*/ 0 h 264695"/>
                    <a:gd name="connsiteX2" fmla="*/ 48126 w 783666"/>
                    <a:gd name="connsiteY2" fmla="*/ 12032 h 264695"/>
                    <a:gd name="connsiteX3" fmla="*/ 24063 w 783666"/>
                    <a:gd name="connsiteY3" fmla="*/ 48126 h 264695"/>
                    <a:gd name="connsiteX4" fmla="*/ 0 w 783666"/>
                    <a:gd name="connsiteY4" fmla="*/ 72190 h 264695"/>
                    <a:gd name="connsiteX5" fmla="*/ 12031 w 783666"/>
                    <a:gd name="connsiteY5" fmla="*/ 156411 h 264695"/>
                    <a:gd name="connsiteX6" fmla="*/ 24063 w 783666"/>
                    <a:gd name="connsiteY6" fmla="*/ 192505 h 264695"/>
                    <a:gd name="connsiteX7" fmla="*/ 60158 w 783666"/>
                    <a:gd name="connsiteY7" fmla="*/ 204537 h 264695"/>
                    <a:gd name="connsiteX8" fmla="*/ 216568 w 783666"/>
                    <a:gd name="connsiteY8" fmla="*/ 216569 h 264695"/>
                    <a:gd name="connsiteX9" fmla="*/ 252663 w 783666"/>
                    <a:gd name="connsiteY9" fmla="*/ 228600 h 264695"/>
                    <a:gd name="connsiteX10" fmla="*/ 360947 w 783666"/>
                    <a:gd name="connsiteY10" fmla="*/ 252663 h 264695"/>
                    <a:gd name="connsiteX11" fmla="*/ 409073 w 783666"/>
                    <a:gd name="connsiteY11" fmla="*/ 264695 h 264695"/>
                    <a:gd name="connsiteX12" fmla="*/ 589547 w 783666"/>
                    <a:gd name="connsiteY12" fmla="*/ 252663 h 264695"/>
                    <a:gd name="connsiteX13" fmla="*/ 661736 w 783666"/>
                    <a:gd name="connsiteY13" fmla="*/ 228600 h 264695"/>
                    <a:gd name="connsiteX14" fmla="*/ 685800 w 783666"/>
                    <a:gd name="connsiteY14" fmla="*/ 204537 h 264695"/>
                    <a:gd name="connsiteX15" fmla="*/ 757989 w 783666"/>
                    <a:gd name="connsiteY15" fmla="*/ 180474 h 264695"/>
                    <a:gd name="connsiteX16" fmla="*/ 782052 w 783666"/>
                    <a:gd name="connsiteY16" fmla="*/ 108284 h 264695"/>
                    <a:gd name="connsiteX17" fmla="*/ 770021 w 783666"/>
                    <a:gd name="connsiteY17" fmla="*/ 72190 h 264695"/>
                    <a:gd name="connsiteX18" fmla="*/ 733926 w 783666"/>
                    <a:gd name="connsiteY18" fmla="*/ 60158 h 264695"/>
                    <a:gd name="connsiteX19" fmla="*/ 529389 w 783666"/>
                    <a:gd name="connsiteY19" fmla="*/ 48126 h 264695"/>
                    <a:gd name="connsiteX20" fmla="*/ 433136 w 783666"/>
                    <a:gd name="connsiteY20" fmla="*/ 36095 h 264695"/>
                    <a:gd name="connsiteX21" fmla="*/ 312821 w 783666"/>
                    <a:gd name="connsiteY21" fmla="*/ 12032 h 264695"/>
                    <a:gd name="connsiteX22" fmla="*/ 156410 w 783666"/>
                    <a:gd name="connsiteY22" fmla="*/ 0 h 2646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783666" h="264695">
                      <a:moveTo>
                        <a:pt x="156410" y="0"/>
                      </a:moveTo>
                      <a:lnTo>
                        <a:pt x="156410" y="0"/>
                      </a:lnTo>
                      <a:cubicBezTo>
                        <a:pt x="120315" y="4011"/>
                        <a:pt x="82256" y="-379"/>
                        <a:pt x="48126" y="12032"/>
                      </a:cubicBezTo>
                      <a:cubicBezTo>
                        <a:pt x="34537" y="16974"/>
                        <a:pt x="33096" y="36835"/>
                        <a:pt x="24063" y="48126"/>
                      </a:cubicBezTo>
                      <a:cubicBezTo>
                        <a:pt x="16977" y="56984"/>
                        <a:pt x="8021" y="64169"/>
                        <a:pt x="0" y="72190"/>
                      </a:cubicBezTo>
                      <a:cubicBezTo>
                        <a:pt x="4010" y="100264"/>
                        <a:pt x="6469" y="128603"/>
                        <a:pt x="12031" y="156411"/>
                      </a:cubicBezTo>
                      <a:cubicBezTo>
                        <a:pt x="14518" y="168847"/>
                        <a:pt x="15095" y="183537"/>
                        <a:pt x="24063" y="192505"/>
                      </a:cubicBezTo>
                      <a:cubicBezTo>
                        <a:pt x="33031" y="201473"/>
                        <a:pt x="47573" y="202964"/>
                        <a:pt x="60158" y="204537"/>
                      </a:cubicBezTo>
                      <a:cubicBezTo>
                        <a:pt x="112045" y="211023"/>
                        <a:pt x="164431" y="212558"/>
                        <a:pt x="216568" y="216569"/>
                      </a:cubicBezTo>
                      <a:cubicBezTo>
                        <a:pt x="228600" y="220579"/>
                        <a:pt x="240469" y="225116"/>
                        <a:pt x="252663" y="228600"/>
                      </a:cubicBezTo>
                      <a:cubicBezTo>
                        <a:pt x="304034" y="243277"/>
                        <a:pt x="305097" y="240252"/>
                        <a:pt x="360947" y="252663"/>
                      </a:cubicBezTo>
                      <a:cubicBezTo>
                        <a:pt x="377089" y="256250"/>
                        <a:pt x="393031" y="260684"/>
                        <a:pt x="409073" y="264695"/>
                      </a:cubicBezTo>
                      <a:cubicBezTo>
                        <a:pt x="469231" y="260684"/>
                        <a:pt x="529861" y="261190"/>
                        <a:pt x="589547" y="252663"/>
                      </a:cubicBezTo>
                      <a:cubicBezTo>
                        <a:pt x="614657" y="249076"/>
                        <a:pt x="661736" y="228600"/>
                        <a:pt x="661736" y="228600"/>
                      </a:cubicBezTo>
                      <a:cubicBezTo>
                        <a:pt x="669757" y="220579"/>
                        <a:pt x="675654" y="209610"/>
                        <a:pt x="685800" y="204537"/>
                      </a:cubicBezTo>
                      <a:cubicBezTo>
                        <a:pt x="708487" y="193194"/>
                        <a:pt x="757989" y="180474"/>
                        <a:pt x="757989" y="180474"/>
                      </a:cubicBezTo>
                      <a:cubicBezTo>
                        <a:pt x="766010" y="156411"/>
                        <a:pt x="790073" y="132347"/>
                        <a:pt x="782052" y="108284"/>
                      </a:cubicBezTo>
                      <a:cubicBezTo>
                        <a:pt x="778042" y="96253"/>
                        <a:pt x="778989" y="81158"/>
                        <a:pt x="770021" y="72190"/>
                      </a:cubicBezTo>
                      <a:cubicBezTo>
                        <a:pt x="761053" y="63222"/>
                        <a:pt x="746546" y="61420"/>
                        <a:pt x="733926" y="60158"/>
                      </a:cubicBezTo>
                      <a:cubicBezTo>
                        <a:pt x="665968" y="53362"/>
                        <a:pt x="597568" y="52137"/>
                        <a:pt x="529389" y="48126"/>
                      </a:cubicBezTo>
                      <a:cubicBezTo>
                        <a:pt x="497305" y="44116"/>
                        <a:pt x="465030" y="41411"/>
                        <a:pt x="433136" y="36095"/>
                      </a:cubicBezTo>
                      <a:cubicBezTo>
                        <a:pt x="370042" y="25579"/>
                        <a:pt x="388488" y="15815"/>
                        <a:pt x="312821" y="12032"/>
                      </a:cubicBezTo>
                      <a:cubicBezTo>
                        <a:pt x="256744" y="9228"/>
                        <a:pt x="182478" y="2005"/>
                        <a:pt x="156410" y="0"/>
                      </a:cubicBezTo>
                      <a:close/>
                    </a:path>
                  </a:pathLst>
                </a:custGeom>
                <a:solidFill>
                  <a:srgbClr val="606F82">
                    <a:alpha val="6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" name="자유형: 도형 8">
                  <a:extLst>
                    <a:ext uri="{FF2B5EF4-FFF2-40B4-BE49-F238E27FC236}">
                      <a16:creationId xmlns:a16="http://schemas.microsoft.com/office/drawing/2014/main" id="{0D212CD3-D056-4A58-B8D4-6E930BFC678B}"/>
                    </a:ext>
                  </a:extLst>
                </p:cNvPr>
                <p:cNvSpPr/>
                <p:nvPr/>
              </p:nvSpPr>
              <p:spPr>
                <a:xfrm rot="384535">
                  <a:off x="1617438" y="1672389"/>
                  <a:ext cx="723509" cy="240631"/>
                </a:xfrm>
                <a:custGeom>
                  <a:avLst/>
                  <a:gdLst>
                    <a:gd name="connsiteX0" fmla="*/ 314435 w 723509"/>
                    <a:gd name="connsiteY0" fmla="*/ 12031 h 240631"/>
                    <a:gd name="connsiteX1" fmla="*/ 314435 w 723509"/>
                    <a:gd name="connsiteY1" fmla="*/ 12031 h 240631"/>
                    <a:gd name="connsiteX2" fmla="*/ 133961 w 723509"/>
                    <a:gd name="connsiteY2" fmla="*/ 48126 h 240631"/>
                    <a:gd name="connsiteX3" fmla="*/ 61772 w 723509"/>
                    <a:gd name="connsiteY3" fmla="*/ 72189 h 240631"/>
                    <a:gd name="connsiteX4" fmla="*/ 25677 w 723509"/>
                    <a:gd name="connsiteY4" fmla="*/ 84221 h 240631"/>
                    <a:gd name="connsiteX5" fmla="*/ 1614 w 723509"/>
                    <a:gd name="connsiteY5" fmla="*/ 156410 h 240631"/>
                    <a:gd name="connsiteX6" fmla="*/ 13645 w 723509"/>
                    <a:gd name="connsiteY6" fmla="*/ 192505 h 240631"/>
                    <a:gd name="connsiteX7" fmla="*/ 37709 w 723509"/>
                    <a:gd name="connsiteY7" fmla="*/ 216568 h 240631"/>
                    <a:gd name="connsiteX8" fmla="*/ 194119 w 723509"/>
                    <a:gd name="connsiteY8" fmla="*/ 240631 h 240631"/>
                    <a:gd name="connsiteX9" fmla="*/ 494909 w 723509"/>
                    <a:gd name="connsiteY9" fmla="*/ 228600 h 240631"/>
                    <a:gd name="connsiteX10" fmla="*/ 567098 w 723509"/>
                    <a:gd name="connsiteY10" fmla="*/ 216568 h 240631"/>
                    <a:gd name="connsiteX11" fmla="*/ 675382 w 723509"/>
                    <a:gd name="connsiteY11" fmla="*/ 204537 h 240631"/>
                    <a:gd name="connsiteX12" fmla="*/ 699445 w 723509"/>
                    <a:gd name="connsiteY12" fmla="*/ 180473 h 240631"/>
                    <a:gd name="connsiteX13" fmla="*/ 723509 w 723509"/>
                    <a:gd name="connsiteY13" fmla="*/ 108284 h 240631"/>
                    <a:gd name="connsiteX14" fmla="*/ 711477 w 723509"/>
                    <a:gd name="connsiteY14" fmla="*/ 48126 h 240631"/>
                    <a:gd name="connsiteX15" fmla="*/ 639288 w 723509"/>
                    <a:gd name="connsiteY15" fmla="*/ 24063 h 240631"/>
                    <a:gd name="connsiteX16" fmla="*/ 458814 w 723509"/>
                    <a:gd name="connsiteY16" fmla="*/ 0 h 240631"/>
                    <a:gd name="connsiteX17" fmla="*/ 314435 w 723509"/>
                    <a:gd name="connsiteY17" fmla="*/ 12031 h 2406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723509" h="240631">
                      <a:moveTo>
                        <a:pt x="314435" y="12031"/>
                      </a:moveTo>
                      <a:lnTo>
                        <a:pt x="314435" y="12031"/>
                      </a:lnTo>
                      <a:cubicBezTo>
                        <a:pt x="180944" y="26864"/>
                        <a:pt x="240602" y="12579"/>
                        <a:pt x="133961" y="48126"/>
                      </a:cubicBezTo>
                      <a:lnTo>
                        <a:pt x="61772" y="72189"/>
                      </a:lnTo>
                      <a:lnTo>
                        <a:pt x="25677" y="84221"/>
                      </a:lnTo>
                      <a:cubicBezTo>
                        <a:pt x="17656" y="108284"/>
                        <a:pt x="-6407" y="132347"/>
                        <a:pt x="1614" y="156410"/>
                      </a:cubicBezTo>
                      <a:cubicBezTo>
                        <a:pt x="5624" y="168442"/>
                        <a:pt x="7120" y="181630"/>
                        <a:pt x="13645" y="192505"/>
                      </a:cubicBezTo>
                      <a:cubicBezTo>
                        <a:pt x="19481" y="202232"/>
                        <a:pt x="27982" y="210732"/>
                        <a:pt x="37709" y="216568"/>
                      </a:cubicBezTo>
                      <a:cubicBezTo>
                        <a:pt x="72400" y="237382"/>
                        <a:pt x="187164" y="239936"/>
                        <a:pt x="194119" y="240631"/>
                      </a:cubicBezTo>
                      <a:cubicBezTo>
                        <a:pt x="294382" y="236621"/>
                        <a:pt x="394774" y="235060"/>
                        <a:pt x="494909" y="228600"/>
                      </a:cubicBezTo>
                      <a:cubicBezTo>
                        <a:pt x="519253" y="227029"/>
                        <a:pt x="542917" y="219792"/>
                        <a:pt x="567098" y="216568"/>
                      </a:cubicBezTo>
                      <a:cubicBezTo>
                        <a:pt x="603096" y="211768"/>
                        <a:pt x="639287" y="208547"/>
                        <a:pt x="675382" y="204537"/>
                      </a:cubicBezTo>
                      <a:cubicBezTo>
                        <a:pt x="683403" y="196516"/>
                        <a:pt x="694372" y="190619"/>
                        <a:pt x="699445" y="180473"/>
                      </a:cubicBezTo>
                      <a:cubicBezTo>
                        <a:pt x="710789" y="157786"/>
                        <a:pt x="723509" y="108284"/>
                        <a:pt x="723509" y="108284"/>
                      </a:cubicBezTo>
                      <a:cubicBezTo>
                        <a:pt x="719498" y="88231"/>
                        <a:pt x="725937" y="62586"/>
                        <a:pt x="711477" y="48126"/>
                      </a:cubicBezTo>
                      <a:cubicBezTo>
                        <a:pt x="693541" y="30190"/>
                        <a:pt x="663351" y="32084"/>
                        <a:pt x="639288" y="24063"/>
                      </a:cubicBezTo>
                      <a:cubicBezTo>
                        <a:pt x="557376" y="-3241"/>
                        <a:pt x="615839" y="13085"/>
                        <a:pt x="458814" y="0"/>
                      </a:cubicBezTo>
                      <a:cubicBezTo>
                        <a:pt x="330517" y="12829"/>
                        <a:pt x="338498" y="10026"/>
                        <a:pt x="314435" y="12031"/>
                      </a:cubicBezTo>
                      <a:close/>
                    </a:path>
                  </a:pathLst>
                </a:custGeom>
                <a:solidFill>
                  <a:srgbClr val="434B56">
                    <a:alpha val="6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1978FB7-4D2D-4B85-8C07-100771F13E32}"/>
                  </a:ext>
                </a:extLst>
              </p:cNvPr>
              <p:cNvSpPr txBox="1"/>
              <p:nvPr/>
            </p:nvSpPr>
            <p:spPr>
              <a:xfrm>
                <a:off x="2556762" y="1688569"/>
                <a:ext cx="809397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6000" b="1" dirty="0">
                    <a:solidFill>
                      <a:schemeClr val="tx1">
                        <a:alpha val="67000"/>
                      </a:schemeClr>
                    </a:solidFill>
                    <a:latin typeface="Aharoni" panose="02010803020104030203" pitchFamily="2" charset="-79"/>
                    <a:cs typeface="Aharoni" panose="02010803020104030203" pitchFamily="2" charset="-79"/>
                  </a:rPr>
                  <a:t>5</a:t>
                </a:r>
                <a:endParaRPr lang="ko-KR" altLang="en-US" sz="6000" b="1" dirty="0">
                  <a:solidFill>
                    <a:schemeClr val="tx1">
                      <a:alpha val="67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endParaRPr>
              </a:p>
            </p:txBody>
          </p: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CEB2B5A-4B10-4ABE-8CD0-883303E2A5A1}"/>
                </a:ext>
              </a:extLst>
            </p:cNvPr>
            <p:cNvSpPr txBox="1"/>
            <p:nvPr/>
          </p:nvSpPr>
          <p:spPr>
            <a:xfrm>
              <a:off x="1623480" y="2144152"/>
              <a:ext cx="391343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>
                  <a:latin typeface="Abadi" panose="020B0604020104020204" pitchFamily="34" charset="0"/>
                </a:rPr>
                <a:t>컴퓨터 비전을 위한 딥러닝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5FD64CD-DE23-4C94-9B5B-EC5386289320}"/>
                </a:ext>
              </a:extLst>
            </p:cNvPr>
            <p:cNvSpPr txBox="1"/>
            <p:nvPr/>
          </p:nvSpPr>
          <p:spPr>
            <a:xfrm>
              <a:off x="1302952" y="2995430"/>
              <a:ext cx="5050725" cy="19836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en-US" altLang="ko-KR" sz="1600" kern="1300" dirty="0"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.1 </a:t>
              </a:r>
              <a:r>
                <a:rPr lang="ko-KR" altLang="en-US" sz="1600" kern="1300" dirty="0" err="1"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합성곱</a:t>
              </a:r>
              <a:r>
                <a:rPr lang="ko-KR" altLang="en-US" sz="1600" kern="1300" dirty="0"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 신경망 소개</a:t>
              </a:r>
              <a:endParaRPr lang="en-US" altLang="ko-KR" sz="1600" kern="13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endParaRPr>
            </a:p>
            <a:p>
              <a:pPr>
                <a:lnSpc>
                  <a:spcPct val="200000"/>
                </a:lnSpc>
              </a:pPr>
              <a:r>
                <a:rPr lang="en-US" altLang="ko-KR" sz="1600" kern="1300" dirty="0"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.2 </a:t>
              </a:r>
              <a:r>
                <a:rPr lang="ko-KR" altLang="en-US" sz="1600" kern="1300" dirty="0"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소규모 데이터셋에서 밑바닥부터 </a:t>
              </a:r>
              <a:r>
                <a:rPr lang="ko-KR" altLang="en-US" sz="1600" kern="1300" dirty="0" err="1"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컨브넷</a:t>
              </a:r>
              <a:r>
                <a:rPr lang="ko-KR" altLang="en-US" sz="1600" kern="1300" dirty="0"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 훈련하기</a:t>
              </a:r>
              <a:endParaRPr lang="en-US" altLang="ko-KR" sz="1600" kern="13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endParaRPr>
            </a:p>
            <a:p>
              <a:pPr>
                <a:lnSpc>
                  <a:spcPct val="200000"/>
                </a:lnSpc>
              </a:pPr>
              <a:r>
                <a:rPr lang="en-US" altLang="ko-KR" sz="1600" kern="1300" dirty="0"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.3 </a:t>
              </a:r>
              <a:r>
                <a:rPr lang="ko-KR" altLang="en-US" sz="1600" kern="1300" dirty="0"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사전 훈련된 </a:t>
              </a:r>
              <a:r>
                <a:rPr lang="ko-KR" altLang="en-US" sz="1600" kern="1300" dirty="0" err="1"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컨브넷</a:t>
              </a:r>
              <a:r>
                <a:rPr lang="ko-KR" altLang="en-US" sz="1600" kern="1300" dirty="0"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 사용하기</a:t>
              </a:r>
              <a:endParaRPr lang="en-US" altLang="ko-KR" sz="1600" kern="13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endParaRPr>
            </a:p>
            <a:p>
              <a:pPr>
                <a:lnSpc>
                  <a:spcPct val="200000"/>
                </a:lnSpc>
              </a:pPr>
              <a:r>
                <a:rPr lang="en-US" altLang="ko-KR" sz="1600" kern="1300" dirty="0"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.4 </a:t>
              </a:r>
              <a:r>
                <a:rPr lang="ko-KR" altLang="en-US" sz="1600" kern="1300" dirty="0" err="1"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컨브넷</a:t>
              </a:r>
              <a:r>
                <a:rPr lang="ko-KR" altLang="en-US" sz="1600" kern="1300" dirty="0"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 학습 시각화</a:t>
              </a: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F93DABB1-070F-452A-A9B8-6D3D7906392D}"/>
              </a:ext>
            </a:extLst>
          </p:cNvPr>
          <p:cNvGrpSpPr/>
          <p:nvPr/>
        </p:nvGrpSpPr>
        <p:grpSpPr>
          <a:xfrm>
            <a:off x="6544774" y="1839113"/>
            <a:ext cx="4611528" cy="3266481"/>
            <a:chOff x="911119" y="1712633"/>
            <a:chExt cx="4720779" cy="3266481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3459C234-D7F3-4A10-971F-FDC472F3CCFE}"/>
                </a:ext>
              </a:extLst>
            </p:cNvPr>
            <p:cNvGrpSpPr/>
            <p:nvPr/>
          </p:nvGrpSpPr>
          <p:grpSpPr>
            <a:xfrm>
              <a:off x="911119" y="1712633"/>
              <a:ext cx="935780" cy="1042598"/>
              <a:chOff x="2430379" y="1688569"/>
              <a:chExt cx="935780" cy="1042598"/>
            </a:xfrm>
          </p:grpSpPr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BB5E375F-B816-49A5-AABE-6F31FE4701C3}"/>
                  </a:ext>
                </a:extLst>
              </p:cNvPr>
              <p:cNvGrpSpPr/>
              <p:nvPr/>
            </p:nvGrpSpPr>
            <p:grpSpPr>
              <a:xfrm>
                <a:off x="2430379" y="2418349"/>
                <a:ext cx="873094" cy="312818"/>
                <a:chOff x="1467853" y="1600202"/>
                <a:chExt cx="873094" cy="312818"/>
              </a:xfrm>
            </p:grpSpPr>
            <p:sp>
              <p:nvSpPr>
                <p:cNvPr id="31" name="자유형: 도형 30">
                  <a:extLst>
                    <a:ext uri="{FF2B5EF4-FFF2-40B4-BE49-F238E27FC236}">
                      <a16:creationId xmlns:a16="http://schemas.microsoft.com/office/drawing/2014/main" id="{BB57ED4D-044B-4775-BC44-E9D31B789664}"/>
                    </a:ext>
                  </a:extLst>
                </p:cNvPr>
                <p:cNvSpPr/>
                <p:nvPr/>
              </p:nvSpPr>
              <p:spPr>
                <a:xfrm rot="21193953">
                  <a:off x="1467853" y="1600202"/>
                  <a:ext cx="783666" cy="264695"/>
                </a:xfrm>
                <a:custGeom>
                  <a:avLst/>
                  <a:gdLst>
                    <a:gd name="connsiteX0" fmla="*/ 156410 w 783666"/>
                    <a:gd name="connsiteY0" fmla="*/ 0 h 264695"/>
                    <a:gd name="connsiteX1" fmla="*/ 156410 w 783666"/>
                    <a:gd name="connsiteY1" fmla="*/ 0 h 264695"/>
                    <a:gd name="connsiteX2" fmla="*/ 48126 w 783666"/>
                    <a:gd name="connsiteY2" fmla="*/ 12032 h 264695"/>
                    <a:gd name="connsiteX3" fmla="*/ 24063 w 783666"/>
                    <a:gd name="connsiteY3" fmla="*/ 48126 h 264695"/>
                    <a:gd name="connsiteX4" fmla="*/ 0 w 783666"/>
                    <a:gd name="connsiteY4" fmla="*/ 72190 h 264695"/>
                    <a:gd name="connsiteX5" fmla="*/ 12031 w 783666"/>
                    <a:gd name="connsiteY5" fmla="*/ 156411 h 264695"/>
                    <a:gd name="connsiteX6" fmla="*/ 24063 w 783666"/>
                    <a:gd name="connsiteY6" fmla="*/ 192505 h 264695"/>
                    <a:gd name="connsiteX7" fmla="*/ 60158 w 783666"/>
                    <a:gd name="connsiteY7" fmla="*/ 204537 h 264695"/>
                    <a:gd name="connsiteX8" fmla="*/ 216568 w 783666"/>
                    <a:gd name="connsiteY8" fmla="*/ 216569 h 264695"/>
                    <a:gd name="connsiteX9" fmla="*/ 252663 w 783666"/>
                    <a:gd name="connsiteY9" fmla="*/ 228600 h 264695"/>
                    <a:gd name="connsiteX10" fmla="*/ 360947 w 783666"/>
                    <a:gd name="connsiteY10" fmla="*/ 252663 h 264695"/>
                    <a:gd name="connsiteX11" fmla="*/ 409073 w 783666"/>
                    <a:gd name="connsiteY11" fmla="*/ 264695 h 264695"/>
                    <a:gd name="connsiteX12" fmla="*/ 589547 w 783666"/>
                    <a:gd name="connsiteY12" fmla="*/ 252663 h 264695"/>
                    <a:gd name="connsiteX13" fmla="*/ 661736 w 783666"/>
                    <a:gd name="connsiteY13" fmla="*/ 228600 h 264695"/>
                    <a:gd name="connsiteX14" fmla="*/ 685800 w 783666"/>
                    <a:gd name="connsiteY14" fmla="*/ 204537 h 264695"/>
                    <a:gd name="connsiteX15" fmla="*/ 757989 w 783666"/>
                    <a:gd name="connsiteY15" fmla="*/ 180474 h 264695"/>
                    <a:gd name="connsiteX16" fmla="*/ 782052 w 783666"/>
                    <a:gd name="connsiteY16" fmla="*/ 108284 h 264695"/>
                    <a:gd name="connsiteX17" fmla="*/ 770021 w 783666"/>
                    <a:gd name="connsiteY17" fmla="*/ 72190 h 264695"/>
                    <a:gd name="connsiteX18" fmla="*/ 733926 w 783666"/>
                    <a:gd name="connsiteY18" fmla="*/ 60158 h 264695"/>
                    <a:gd name="connsiteX19" fmla="*/ 529389 w 783666"/>
                    <a:gd name="connsiteY19" fmla="*/ 48126 h 264695"/>
                    <a:gd name="connsiteX20" fmla="*/ 433136 w 783666"/>
                    <a:gd name="connsiteY20" fmla="*/ 36095 h 264695"/>
                    <a:gd name="connsiteX21" fmla="*/ 312821 w 783666"/>
                    <a:gd name="connsiteY21" fmla="*/ 12032 h 264695"/>
                    <a:gd name="connsiteX22" fmla="*/ 156410 w 783666"/>
                    <a:gd name="connsiteY22" fmla="*/ 0 h 2646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783666" h="264695">
                      <a:moveTo>
                        <a:pt x="156410" y="0"/>
                      </a:moveTo>
                      <a:lnTo>
                        <a:pt x="156410" y="0"/>
                      </a:lnTo>
                      <a:cubicBezTo>
                        <a:pt x="120315" y="4011"/>
                        <a:pt x="82256" y="-379"/>
                        <a:pt x="48126" y="12032"/>
                      </a:cubicBezTo>
                      <a:cubicBezTo>
                        <a:pt x="34537" y="16974"/>
                        <a:pt x="33096" y="36835"/>
                        <a:pt x="24063" y="48126"/>
                      </a:cubicBezTo>
                      <a:cubicBezTo>
                        <a:pt x="16977" y="56984"/>
                        <a:pt x="8021" y="64169"/>
                        <a:pt x="0" y="72190"/>
                      </a:cubicBezTo>
                      <a:cubicBezTo>
                        <a:pt x="4010" y="100264"/>
                        <a:pt x="6469" y="128603"/>
                        <a:pt x="12031" y="156411"/>
                      </a:cubicBezTo>
                      <a:cubicBezTo>
                        <a:pt x="14518" y="168847"/>
                        <a:pt x="15095" y="183537"/>
                        <a:pt x="24063" y="192505"/>
                      </a:cubicBezTo>
                      <a:cubicBezTo>
                        <a:pt x="33031" y="201473"/>
                        <a:pt x="47573" y="202964"/>
                        <a:pt x="60158" y="204537"/>
                      </a:cubicBezTo>
                      <a:cubicBezTo>
                        <a:pt x="112045" y="211023"/>
                        <a:pt x="164431" y="212558"/>
                        <a:pt x="216568" y="216569"/>
                      </a:cubicBezTo>
                      <a:cubicBezTo>
                        <a:pt x="228600" y="220579"/>
                        <a:pt x="240469" y="225116"/>
                        <a:pt x="252663" y="228600"/>
                      </a:cubicBezTo>
                      <a:cubicBezTo>
                        <a:pt x="304034" y="243277"/>
                        <a:pt x="305097" y="240252"/>
                        <a:pt x="360947" y="252663"/>
                      </a:cubicBezTo>
                      <a:cubicBezTo>
                        <a:pt x="377089" y="256250"/>
                        <a:pt x="393031" y="260684"/>
                        <a:pt x="409073" y="264695"/>
                      </a:cubicBezTo>
                      <a:cubicBezTo>
                        <a:pt x="469231" y="260684"/>
                        <a:pt x="529861" y="261190"/>
                        <a:pt x="589547" y="252663"/>
                      </a:cubicBezTo>
                      <a:cubicBezTo>
                        <a:pt x="614657" y="249076"/>
                        <a:pt x="661736" y="228600"/>
                        <a:pt x="661736" y="228600"/>
                      </a:cubicBezTo>
                      <a:cubicBezTo>
                        <a:pt x="669757" y="220579"/>
                        <a:pt x="675654" y="209610"/>
                        <a:pt x="685800" y="204537"/>
                      </a:cubicBezTo>
                      <a:cubicBezTo>
                        <a:pt x="708487" y="193194"/>
                        <a:pt x="757989" y="180474"/>
                        <a:pt x="757989" y="180474"/>
                      </a:cubicBezTo>
                      <a:cubicBezTo>
                        <a:pt x="766010" y="156411"/>
                        <a:pt x="790073" y="132347"/>
                        <a:pt x="782052" y="108284"/>
                      </a:cubicBezTo>
                      <a:cubicBezTo>
                        <a:pt x="778042" y="96253"/>
                        <a:pt x="778989" y="81158"/>
                        <a:pt x="770021" y="72190"/>
                      </a:cubicBezTo>
                      <a:cubicBezTo>
                        <a:pt x="761053" y="63222"/>
                        <a:pt x="746546" y="61420"/>
                        <a:pt x="733926" y="60158"/>
                      </a:cubicBezTo>
                      <a:cubicBezTo>
                        <a:pt x="665968" y="53362"/>
                        <a:pt x="597568" y="52137"/>
                        <a:pt x="529389" y="48126"/>
                      </a:cubicBezTo>
                      <a:cubicBezTo>
                        <a:pt x="497305" y="44116"/>
                        <a:pt x="465030" y="41411"/>
                        <a:pt x="433136" y="36095"/>
                      </a:cubicBezTo>
                      <a:cubicBezTo>
                        <a:pt x="370042" y="25579"/>
                        <a:pt x="388488" y="15815"/>
                        <a:pt x="312821" y="12032"/>
                      </a:cubicBezTo>
                      <a:cubicBezTo>
                        <a:pt x="256744" y="9228"/>
                        <a:pt x="182478" y="2005"/>
                        <a:pt x="156410" y="0"/>
                      </a:cubicBezTo>
                      <a:close/>
                    </a:path>
                  </a:pathLst>
                </a:custGeom>
                <a:solidFill>
                  <a:srgbClr val="606F82">
                    <a:alpha val="6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2" name="자유형: 도형 31">
                  <a:extLst>
                    <a:ext uri="{FF2B5EF4-FFF2-40B4-BE49-F238E27FC236}">
                      <a16:creationId xmlns:a16="http://schemas.microsoft.com/office/drawing/2014/main" id="{D74EB930-B30D-4C15-A1C3-7B4839F33C69}"/>
                    </a:ext>
                  </a:extLst>
                </p:cNvPr>
                <p:cNvSpPr/>
                <p:nvPr/>
              </p:nvSpPr>
              <p:spPr>
                <a:xfrm rot="384535">
                  <a:off x="1617438" y="1672389"/>
                  <a:ext cx="723509" cy="240631"/>
                </a:xfrm>
                <a:custGeom>
                  <a:avLst/>
                  <a:gdLst>
                    <a:gd name="connsiteX0" fmla="*/ 314435 w 723509"/>
                    <a:gd name="connsiteY0" fmla="*/ 12031 h 240631"/>
                    <a:gd name="connsiteX1" fmla="*/ 314435 w 723509"/>
                    <a:gd name="connsiteY1" fmla="*/ 12031 h 240631"/>
                    <a:gd name="connsiteX2" fmla="*/ 133961 w 723509"/>
                    <a:gd name="connsiteY2" fmla="*/ 48126 h 240631"/>
                    <a:gd name="connsiteX3" fmla="*/ 61772 w 723509"/>
                    <a:gd name="connsiteY3" fmla="*/ 72189 h 240631"/>
                    <a:gd name="connsiteX4" fmla="*/ 25677 w 723509"/>
                    <a:gd name="connsiteY4" fmla="*/ 84221 h 240631"/>
                    <a:gd name="connsiteX5" fmla="*/ 1614 w 723509"/>
                    <a:gd name="connsiteY5" fmla="*/ 156410 h 240631"/>
                    <a:gd name="connsiteX6" fmla="*/ 13645 w 723509"/>
                    <a:gd name="connsiteY6" fmla="*/ 192505 h 240631"/>
                    <a:gd name="connsiteX7" fmla="*/ 37709 w 723509"/>
                    <a:gd name="connsiteY7" fmla="*/ 216568 h 240631"/>
                    <a:gd name="connsiteX8" fmla="*/ 194119 w 723509"/>
                    <a:gd name="connsiteY8" fmla="*/ 240631 h 240631"/>
                    <a:gd name="connsiteX9" fmla="*/ 494909 w 723509"/>
                    <a:gd name="connsiteY9" fmla="*/ 228600 h 240631"/>
                    <a:gd name="connsiteX10" fmla="*/ 567098 w 723509"/>
                    <a:gd name="connsiteY10" fmla="*/ 216568 h 240631"/>
                    <a:gd name="connsiteX11" fmla="*/ 675382 w 723509"/>
                    <a:gd name="connsiteY11" fmla="*/ 204537 h 240631"/>
                    <a:gd name="connsiteX12" fmla="*/ 699445 w 723509"/>
                    <a:gd name="connsiteY12" fmla="*/ 180473 h 240631"/>
                    <a:gd name="connsiteX13" fmla="*/ 723509 w 723509"/>
                    <a:gd name="connsiteY13" fmla="*/ 108284 h 240631"/>
                    <a:gd name="connsiteX14" fmla="*/ 711477 w 723509"/>
                    <a:gd name="connsiteY14" fmla="*/ 48126 h 240631"/>
                    <a:gd name="connsiteX15" fmla="*/ 639288 w 723509"/>
                    <a:gd name="connsiteY15" fmla="*/ 24063 h 240631"/>
                    <a:gd name="connsiteX16" fmla="*/ 458814 w 723509"/>
                    <a:gd name="connsiteY16" fmla="*/ 0 h 240631"/>
                    <a:gd name="connsiteX17" fmla="*/ 314435 w 723509"/>
                    <a:gd name="connsiteY17" fmla="*/ 12031 h 2406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723509" h="240631">
                      <a:moveTo>
                        <a:pt x="314435" y="12031"/>
                      </a:moveTo>
                      <a:lnTo>
                        <a:pt x="314435" y="12031"/>
                      </a:lnTo>
                      <a:cubicBezTo>
                        <a:pt x="180944" y="26864"/>
                        <a:pt x="240602" y="12579"/>
                        <a:pt x="133961" y="48126"/>
                      </a:cubicBezTo>
                      <a:lnTo>
                        <a:pt x="61772" y="72189"/>
                      </a:lnTo>
                      <a:lnTo>
                        <a:pt x="25677" y="84221"/>
                      </a:lnTo>
                      <a:cubicBezTo>
                        <a:pt x="17656" y="108284"/>
                        <a:pt x="-6407" y="132347"/>
                        <a:pt x="1614" y="156410"/>
                      </a:cubicBezTo>
                      <a:cubicBezTo>
                        <a:pt x="5624" y="168442"/>
                        <a:pt x="7120" y="181630"/>
                        <a:pt x="13645" y="192505"/>
                      </a:cubicBezTo>
                      <a:cubicBezTo>
                        <a:pt x="19481" y="202232"/>
                        <a:pt x="27982" y="210732"/>
                        <a:pt x="37709" y="216568"/>
                      </a:cubicBezTo>
                      <a:cubicBezTo>
                        <a:pt x="72400" y="237382"/>
                        <a:pt x="187164" y="239936"/>
                        <a:pt x="194119" y="240631"/>
                      </a:cubicBezTo>
                      <a:cubicBezTo>
                        <a:pt x="294382" y="236621"/>
                        <a:pt x="394774" y="235060"/>
                        <a:pt x="494909" y="228600"/>
                      </a:cubicBezTo>
                      <a:cubicBezTo>
                        <a:pt x="519253" y="227029"/>
                        <a:pt x="542917" y="219792"/>
                        <a:pt x="567098" y="216568"/>
                      </a:cubicBezTo>
                      <a:cubicBezTo>
                        <a:pt x="603096" y="211768"/>
                        <a:pt x="639287" y="208547"/>
                        <a:pt x="675382" y="204537"/>
                      </a:cubicBezTo>
                      <a:cubicBezTo>
                        <a:pt x="683403" y="196516"/>
                        <a:pt x="694372" y="190619"/>
                        <a:pt x="699445" y="180473"/>
                      </a:cubicBezTo>
                      <a:cubicBezTo>
                        <a:pt x="710789" y="157786"/>
                        <a:pt x="723509" y="108284"/>
                        <a:pt x="723509" y="108284"/>
                      </a:cubicBezTo>
                      <a:cubicBezTo>
                        <a:pt x="719498" y="88231"/>
                        <a:pt x="725937" y="62586"/>
                        <a:pt x="711477" y="48126"/>
                      </a:cubicBezTo>
                      <a:cubicBezTo>
                        <a:pt x="693541" y="30190"/>
                        <a:pt x="663351" y="32084"/>
                        <a:pt x="639288" y="24063"/>
                      </a:cubicBezTo>
                      <a:cubicBezTo>
                        <a:pt x="557376" y="-3241"/>
                        <a:pt x="615839" y="13085"/>
                        <a:pt x="458814" y="0"/>
                      </a:cubicBezTo>
                      <a:cubicBezTo>
                        <a:pt x="330517" y="12829"/>
                        <a:pt x="338498" y="10026"/>
                        <a:pt x="314435" y="12031"/>
                      </a:cubicBezTo>
                      <a:close/>
                    </a:path>
                  </a:pathLst>
                </a:custGeom>
                <a:solidFill>
                  <a:srgbClr val="434B56">
                    <a:alpha val="6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40C0D51-AB11-4D92-AB18-4ED94E0006AE}"/>
                  </a:ext>
                </a:extLst>
              </p:cNvPr>
              <p:cNvSpPr txBox="1"/>
              <p:nvPr/>
            </p:nvSpPr>
            <p:spPr>
              <a:xfrm>
                <a:off x="2556762" y="1688569"/>
                <a:ext cx="809397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6000" b="1" dirty="0">
                    <a:solidFill>
                      <a:schemeClr val="tx1">
                        <a:alpha val="67000"/>
                      </a:schemeClr>
                    </a:solidFill>
                    <a:latin typeface="Aharoni" panose="02010803020104030203" pitchFamily="2" charset="-79"/>
                    <a:cs typeface="Aharoni" panose="02010803020104030203" pitchFamily="2" charset="-79"/>
                  </a:rPr>
                  <a:t>6</a:t>
                </a:r>
                <a:endParaRPr lang="ko-KR" altLang="en-US" sz="6000" b="1" dirty="0">
                  <a:solidFill>
                    <a:schemeClr val="tx1">
                      <a:alpha val="67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endParaRPr>
              </a:p>
            </p:txBody>
          </p: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B24D69F-E580-49F0-8B1B-5D137563C942}"/>
                </a:ext>
              </a:extLst>
            </p:cNvPr>
            <p:cNvSpPr txBox="1"/>
            <p:nvPr/>
          </p:nvSpPr>
          <p:spPr>
            <a:xfrm>
              <a:off x="1603134" y="2142896"/>
              <a:ext cx="402876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>
                  <a:latin typeface="Abadi" panose="020B0604020104020204" pitchFamily="34" charset="0"/>
                </a:rPr>
                <a:t>텍스트와 시퀀스를 위한 딥러닝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4C6D9C9-3E25-4D4A-B22C-E35DD3FEF184}"/>
                </a:ext>
              </a:extLst>
            </p:cNvPr>
            <p:cNvSpPr txBox="1"/>
            <p:nvPr/>
          </p:nvSpPr>
          <p:spPr>
            <a:xfrm>
              <a:off x="1302952" y="2995429"/>
              <a:ext cx="3539367" cy="19836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en-US" altLang="ko-KR" sz="1600" kern="1300" dirty="0"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.1 </a:t>
              </a:r>
              <a:r>
                <a:rPr lang="ko-KR" altLang="en-US" sz="1600" kern="1300" dirty="0"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텍스트 데이터 다루기</a:t>
              </a:r>
              <a:endParaRPr lang="en-US" altLang="ko-KR" sz="1600" kern="13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endParaRPr>
            </a:p>
            <a:p>
              <a:pPr>
                <a:lnSpc>
                  <a:spcPct val="200000"/>
                </a:lnSpc>
              </a:pPr>
              <a:r>
                <a:rPr lang="en-US" altLang="ko-KR" sz="1600" kern="1300" dirty="0"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.2 </a:t>
              </a:r>
              <a:r>
                <a:rPr lang="ko-KR" altLang="en-US" sz="1600" kern="1300" dirty="0"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순환 신경망 이해하기</a:t>
              </a:r>
              <a:endParaRPr lang="en-US" altLang="ko-KR" sz="1600" kern="13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endParaRPr>
            </a:p>
            <a:p>
              <a:pPr>
                <a:lnSpc>
                  <a:spcPct val="200000"/>
                </a:lnSpc>
              </a:pPr>
              <a:r>
                <a:rPr lang="en-US" altLang="ko-KR" sz="1600" kern="1300" dirty="0"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.3 </a:t>
              </a:r>
              <a:r>
                <a:rPr lang="ko-KR" altLang="en-US" sz="1600" kern="1300" dirty="0"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순환 신경망의 고급 사용법</a:t>
              </a:r>
              <a:endParaRPr lang="en-US" altLang="ko-KR" sz="1600" kern="13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endParaRPr>
            </a:p>
            <a:p>
              <a:pPr>
                <a:lnSpc>
                  <a:spcPct val="200000"/>
                </a:lnSpc>
              </a:pPr>
              <a:r>
                <a:rPr lang="en-US" altLang="ko-KR" sz="1600" kern="1300" dirty="0"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.4 </a:t>
              </a:r>
              <a:r>
                <a:rPr lang="ko-KR" altLang="en-US" sz="1600" kern="1300" dirty="0" err="1"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컨브넷을</a:t>
              </a:r>
              <a:r>
                <a:rPr lang="ko-KR" altLang="en-US" sz="1600" kern="1300" dirty="0"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 사용한 시퀀스 처리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854141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423B2B6E-654C-40B0-B88F-2DDB8D25446C}"/>
              </a:ext>
            </a:extLst>
          </p:cNvPr>
          <p:cNvSpPr/>
          <p:nvPr/>
        </p:nvSpPr>
        <p:spPr>
          <a:xfrm>
            <a:off x="0" y="0"/>
            <a:ext cx="240632" cy="6858000"/>
          </a:xfrm>
          <a:prstGeom prst="rect">
            <a:avLst/>
          </a:prstGeom>
          <a:solidFill>
            <a:srgbClr val="434B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443E19FE-7A42-466A-9F13-74E26D09578E}"/>
              </a:ext>
            </a:extLst>
          </p:cNvPr>
          <p:cNvCxnSpPr>
            <a:cxnSpLocks/>
          </p:cNvCxnSpPr>
          <p:nvPr/>
        </p:nvCxnSpPr>
        <p:spPr>
          <a:xfrm>
            <a:off x="240632" y="637671"/>
            <a:ext cx="2301232" cy="0"/>
          </a:xfrm>
          <a:prstGeom prst="line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C42DCEE-86B2-483B-8DA2-4977FA0F6146}"/>
              </a:ext>
            </a:extLst>
          </p:cNvPr>
          <p:cNvSpPr txBox="1"/>
          <p:nvPr/>
        </p:nvSpPr>
        <p:spPr>
          <a:xfrm>
            <a:off x="240632" y="209976"/>
            <a:ext cx="23195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Abadi" panose="020B0604020104020204" pitchFamily="34" charset="0"/>
              </a:rPr>
              <a:t>5-1 </a:t>
            </a:r>
            <a:r>
              <a:rPr lang="ko-KR" altLang="en-US" sz="1600" dirty="0" err="1">
                <a:latin typeface="Abadi" panose="020B0604020104020204" pitchFamily="34" charset="0"/>
              </a:rPr>
              <a:t>합성곱</a:t>
            </a:r>
            <a:r>
              <a:rPr lang="ko-KR" altLang="en-US" sz="1600" dirty="0">
                <a:latin typeface="Abadi" panose="020B0604020104020204" pitchFamily="34" charset="0"/>
              </a:rPr>
              <a:t> 신경망 소개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117722-B9CB-47D9-8A63-5C3B09F25BA3}"/>
              </a:ext>
            </a:extLst>
          </p:cNvPr>
          <p:cNvSpPr txBox="1"/>
          <p:nvPr/>
        </p:nvSpPr>
        <p:spPr>
          <a:xfrm>
            <a:off x="463210" y="1728132"/>
            <a:ext cx="6811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/>
              <a:t>컨브넷은</a:t>
            </a:r>
            <a:r>
              <a:rPr lang="ko-KR" altLang="en-US" dirty="0"/>
              <a:t> 패턴의 공간적 계층 구조를 학습할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E9B6AF4-E4AC-4685-B93F-B0A0E0DEFF3A}"/>
              </a:ext>
            </a:extLst>
          </p:cNvPr>
          <p:cNvSpPr/>
          <p:nvPr/>
        </p:nvSpPr>
        <p:spPr>
          <a:xfrm flipH="1">
            <a:off x="417490" y="888538"/>
            <a:ext cx="45720" cy="307778"/>
          </a:xfrm>
          <a:prstGeom prst="rect">
            <a:avLst/>
          </a:prstGeom>
          <a:solidFill>
            <a:srgbClr val="434B56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B64B71-B890-4E28-85BB-A3D24215C764}"/>
              </a:ext>
            </a:extLst>
          </p:cNvPr>
          <p:cNvSpPr txBox="1"/>
          <p:nvPr/>
        </p:nvSpPr>
        <p:spPr>
          <a:xfrm>
            <a:off x="463210" y="857761"/>
            <a:ext cx="29546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 err="1"/>
              <a:t>컨브넷의</a:t>
            </a:r>
            <a:r>
              <a:rPr lang="ko-KR" altLang="en-US" dirty="0"/>
              <a:t> 특징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243E4A5-6EB6-49C8-B9CA-77ACD14666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0613" y="2717247"/>
            <a:ext cx="6629400" cy="222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63581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직사각형 40">
            <a:extLst>
              <a:ext uri="{FF2B5EF4-FFF2-40B4-BE49-F238E27FC236}">
                <a16:creationId xmlns:a16="http://schemas.microsoft.com/office/drawing/2014/main" id="{2236EFA4-7E41-43C8-867A-E51D07810F5B}"/>
              </a:ext>
            </a:extLst>
          </p:cNvPr>
          <p:cNvSpPr/>
          <p:nvPr/>
        </p:nvSpPr>
        <p:spPr>
          <a:xfrm>
            <a:off x="0" y="2522912"/>
            <a:ext cx="12192000" cy="1526800"/>
          </a:xfrm>
          <a:prstGeom prst="rect">
            <a:avLst/>
          </a:prstGeom>
          <a:solidFill>
            <a:srgbClr val="E0E0D8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680B578-BA33-42DA-9C5C-0DA4421A3917}"/>
              </a:ext>
            </a:extLst>
          </p:cNvPr>
          <p:cNvGrpSpPr/>
          <p:nvPr/>
        </p:nvGrpSpPr>
        <p:grpSpPr>
          <a:xfrm>
            <a:off x="3457220" y="1716792"/>
            <a:ext cx="5669327" cy="2249893"/>
            <a:chOff x="2157207" y="3815977"/>
            <a:chExt cx="5669327" cy="2249893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BB4E3D70-3D66-4B73-9BF7-3FD1430C7706}"/>
                </a:ext>
              </a:extLst>
            </p:cNvPr>
            <p:cNvGrpSpPr/>
            <p:nvPr/>
          </p:nvGrpSpPr>
          <p:grpSpPr>
            <a:xfrm>
              <a:off x="2712391" y="4634571"/>
              <a:ext cx="4649887" cy="1431299"/>
              <a:chOff x="3024621" y="4458536"/>
              <a:chExt cx="1271029" cy="327663"/>
            </a:xfrm>
          </p:grpSpPr>
          <p:sp>
            <p:nvSpPr>
              <p:cNvPr id="9" name="자유형: 도형 8">
                <a:extLst>
                  <a:ext uri="{FF2B5EF4-FFF2-40B4-BE49-F238E27FC236}">
                    <a16:creationId xmlns:a16="http://schemas.microsoft.com/office/drawing/2014/main" id="{CBEEB703-53AE-4733-8DD2-F4BE6C86B429}"/>
                  </a:ext>
                </a:extLst>
              </p:cNvPr>
              <p:cNvSpPr>
                <a:spLocks/>
              </p:cNvSpPr>
              <p:nvPr/>
            </p:nvSpPr>
            <p:spPr>
              <a:xfrm rot="21193953">
                <a:off x="3024621" y="4458536"/>
                <a:ext cx="1128219" cy="310988"/>
              </a:xfrm>
              <a:custGeom>
                <a:avLst/>
                <a:gdLst>
                  <a:gd name="connsiteX0" fmla="*/ 156410 w 783666"/>
                  <a:gd name="connsiteY0" fmla="*/ 0 h 264695"/>
                  <a:gd name="connsiteX1" fmla="*/ 156410 w 783666"/>
                  <a:gd name="connsiteY1" fmla="*/ 0 h 264695"/>
                  <a:gd name="connsiteX2" fmla="*/ 48126 w 783666"/>
                  <a:gd name="connsiteY2" fmla="*/ 12032 h 264695"/>
                  <a:gd name="connsiteX3" fmla="*/ 24063 w 783666"/>
                  <a:gd name="connsiteY3" fmla="*/ 48126 h 264695"/>
                  <a:gd name="connsiteX4" fmla="*/ 0 w 783666"/>
                  <a:gd name="connsiteY4" fmla="*/ 72190 h 264695"/>
                  <a:gd name="connsiteX5" fmla="*/ 12031 w 783666"/>
                  <a:gd name="connsiteY5" fmla="*/ 156411 h 264695"/>
                  <a:gd name="connsiteX6" fmla="*/ 24063 w 783666"/>
                  <a:gd name="connsiteY6" fmla="*/ 192505 h 264695"/>
                  <a:gd name="connsiteX7" fmla="*/ 60158 w 783666"/>
                  <a:gd name="connsiteY7" fmla="*/ 204537 h 264695"/>
                  <a:gd name="connsiteX8" fmla="*/ 216568 w 783666"/>
                  <a:gd name="connsiteY8" fmla="*/ 216569 h 264695"/>
                  <a:gd name="connsiteX9" fmla="*/ 252663 w 783666"/>
                  <a:gd name="connsiteY9" fmla="*/ 228600 h 264695"/>
                  <a:gd name="connsiteX10" fmla="*/ 360947 w 783666"/>
                  <a:gd name="connsiteY10" fmla="*/ 252663 h 264695"/>
                  <a:gd name="connsiteX11" fmla="*/ 409073 w 783666"/>
                  <a:gd name="connsiteY11" fmla="*/ 264695 h 264695"/>
                  <a:gd name="connsiteX12" fmla="*/ 589547 w 783666"/>
                  <a:gd name="connsiteY12" fmla="*/ 252663 h 264695"/>
                  <a:gd name="connsiteX13" fmla="*/ 661736 w 783666"/>
                  <a:gd name="connsiteY13" fmla="*/ 228600 h 264695"/>
                  <a:gd name="connsiteX14" fmla="*/ 685800 w 783666"/>
                  <a:gd name="connsiteY14" fmla="*/ 204537 h 264695"/>
                  <a:gd name="connsiteX15" fmla="*/ 757989 w 783666"/>
                  <a:gd name="connsiteY15" fmla="*/ 180474 h 264695"/>
                  <a:gd name="connsiteX16" fmla="*/ 782052 w 783666"/>
                  <a:gd name="connsiteY16" fmla="*/ 108284 h 264695"/>
                  <a:gd name="connsiteX17" fmla="*/ 770021 w 783666"/>
                  <a:gd name="connsiteY17" fmla="*/ 72190 h 264695"/>
                  <a:gd name="connsiteX18" fmla="*/ 733926 w 783666"/>
                  <a:gd name="connsiteY18" fmla="*/ 60158 h 264695"/>
                  <a:gd name="connsiteX19" fmla="*/ 529389 w 783666"/>
                  <a:gd name="connsiteY19" fmla="*/ 48126 h 264695"/>
                  <a:gd name="connsiteX20" fmla="*/ 433136 w 783666"/>
                  <a:gd name="connsiteY20" fmla="*/ 36095 h 264695"/>
                  <a:gd name="connsiteX21" fmla="*/ 312821 w 783666"/>
                  <a:gd name="connsiteY21" fmla="*/ 12032 h 264695"/>
                  <a:gd name="connsiteX22" fmla="*/ 156410 w 783666"/>
                  <a:gd name="connsiteY22" fmla="*/ 0 h 2646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783666" h="264695">
                    <a:moveTo>
                      <a:pt x="156410" y="0"/>
                    </a:moveTo>
                    <a:lnTo>
                      <a:pt x="156410" y="0"/>
                    </a:lnTo>
                    <a:cubicBezTo>
                      <a:pt x="120315" y="4011"/>
                      <a:pt x="82256" y="-379"/>
                      <a:pt x="48126" y="12032"/>
                    </a:cubicBezTo>
                    <a:cubicBezTo>
                      <a:pt x="34537" y="16974"/>
                      <a:pt x="33096" y="36835"/>
                      <a:pt x="24063" y="48126"/>
                    </a:cubicBezTo>
                    <a:cubicBezTo>
                      <a:pt x="16977" y="56984"/>
                      <a:pt x="8021" y="64169"/>
                      <a:pt x="0" y="72190"/>
                    </a:cubicBezTo>
                    <a:cubicBezTo>
                      <a:pt x="4010" y="100264"/>
                      <a:pt x="6469" y="128603"/>
                      <a:pt x="12031" y="156411"/>
                    </a:cubicBezTo>
                    <a:cubicBezTo>
                      <a:pt x="14518" y="168847"/>
                      <a:pt x="15095" y="183537"/>
                      <a:pt x="24063" y="192505"/>
                    </a:cubicBezTo>
                    <a:cubicBezTo>
                      <a:pt x="33031" y="201473"/>
                      <a:pt x="47573" y="202964"/>
                      <a:pt x="60158" y="204537"/>
                    </a:cubicBezTo>
                    <a:cubicBezTo>
                      <a:pt x="112045" y="211023"/>
                      <a:pt x="164431" y="212558"/>
                      <a:pt x="216568" y="216569"/>
                    </a:cubicBezTo>
                    <a:cubicBezTo>
                      <a:pt x="228600" y="220579"/>
                      <a:pt x="240469" y="225116"/>
                      <a:pt x="252663" y="228600"/>
                    </a:cubicBezTo>
                    <a:cubicBezTo>
                      <a:pt x="304034" y="243277"/>
                      <a:pt x="305097" y="240252"/>
                      <a:pt x="360947" y="252663"/>
                    </a:cubicBezTo>
                    <a:cubicBezTo>
                      <a:pt x="377089" y="256250"/>
                      <a:pt x="393031" y="260684"/>
                      <a:pt x="409073" y="264695"/>
                    </a:cubicBezTo>
                    <a:cubicBezTo>
                      <a:pt x="469231" y="260684"/>
                      <a:pt x="529861" y="261190"/>
                      <a:pt x="589547" y="252663"/>
                    </a:cubicBezTo>
                    <a:cubicBezTo>
                      <a:pt x="614657" y="249076"/>
                      <a:pt x="661736" y="228600"/>
                      <a:pt x="661736" y="228600"/>
                    </a:cubicBezTo>
                    <a:cubicBezTo>
                      <a:pt x="669757" y="220579"/>
                      <a:pt x="675654" y="209610"/>
                      <a:pt x="685800" y="204537"/>
                    </a:cubicBezTo>
                    <a:cubicBezTo>
                      <a:pt x="708487" y="193194"/>
                      <a:pt x="757989" y="180474"/>
                      <a:pt x="757989" y="180474"/>
                    </a:cubicBezTo>
                    <a:cubicBezTo>
                      <a:pt x="766010" y="156411"/>
                      <a:pt x="790073" y="132347"/>
                      <a:pt x="782052" y="108284"/>
                    </a:cubicBezTo>
                    <a:cubicBezTo>
                      <a:pt x="778042" y="96253"/>
                      <a:pt x="778989" y="81158"/>
                      <a:pt x="770021" y="72190"/>
                    </a:cubicBezTo>
                    <a:cubicBezTo>
                      <a:pt x="761053" y="63222"/>
                      <a:pt x="746546" y="61420"/>
                      <a:pt x="733926" y="60158"/>
                    </a:cubicBezTo>
                    <a:cubicBezTo>
                      <a:pt x="665968" y="53362"/>
                      <a:pt x="597568" y="52137"/>
                      <a:pt x="529389" y="48126"/>
                    </a:cubicBezTo>
                    <a:cubicBezTo>
                      <a:pt x="497305" y="44116"/>
                      <a:pt x="465030" y="41411"/>
                      <a:pt x="433136" y="36095"/>
                    </a:cubicBezTo>
                    <a:cubicBezTo>
                      <a:pt x="370042" y="25579"/>
                      <a:pt x="388488" y="15815"/>
                      <a:pt x="312821" y="12032"/>
                    </a:cubicBezTo>
                    <a:cubicBezTo>
                      <a:pt x="256744" y="9228"/>
                      <a:pt x="182478" y="2005"/>
                      <a:pt x="156410" y="0"/>
                    </a:cubicBezTo>
                    <a:close/>
                  </a:path>
                </a:pathLst>
              </a:custGeom>
              <a:solidFill>
                <a:srgbClr val="606F82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자유형: 도형 9">
                <a:extLst>
                  <a:ext uri="{FF2B5EF4-FFF2-40B4-BE49-F238E27FC236}">
                    <a16:creationId xmlns:a16="http://schemas.microsoft.com/office/drawing/2014/main" id="{B29AECCA-6AE8-4C48-9422-4956AC66A761}"/>
                  </a:ext>
                </a:extLst>
              </p:cNvPr>
              <p:cNvSpPr>
                <a:spLocks/>
              </p:cNvSpPr>
              <p:nvPr/>
            </p:nvSpPr>
            <p:spPr>
              <a:xfrm rot="384535">
                <a:off x="3254037" y="4503483"/>
                <a:ext cx="1041613" cy="282716"/>
              </a:xfrm>
              <a:custGeom>
                <a:avLst/>
                <a:gdLst>
                  <a:gd name="connsiteX0" fmla="*/ 314435 w 723509"/>
                  <a:gd name="connsiteY0" fmla="*/ 12031 h 240631"/>
                  <a:gd name="connsiteX1" fmla="*/ 314435 w 723509"/>
                  <a:gd name="connsiteY1" fmla="*/ 12031 h 240631"/>
                  <a:gd name="connsiteX2" fmla="*/ 133961 w 723509"/>
                  <a:gd name="connsiteY2" fmla="*/ 48126 h 240631"/>
                  <a:gd name="connsiteX3" fmla="*/ 61772 w 723509"/>
                  <a:gd name="connsiteY3" fmla="*/ 72189 h 240631"/>
                  <a:gd name="connsiteX4" fmla="*/ 25677 w 723509"/>
                  <a:gd name="connsiteY4" fmla="*/ 84221 h 240631"/>
                  <a:gd name="connsiteX5" fmla="*/ 1614 w 723509"/>
                  <a:gd name="connsiteY5" fmla="*/ 156410 h 240631"/>
                  <a:gd name="connsiteX6" fmla="*/ 13645 w 723509"/>
                  <a:gd name="connsiteY6" fmla="*/ 192505 h 240631"/>
                  <a:gd name="connsiteX7" fmla="*/ 37709 w 723509"/>
                  <a:gd name="connsiteY7" fmla="*/ 216568 h 240631"/>
                  <a:gd name="connsiteX8" fmla="*/ 194119 w 723509"/>
                  <a:gd name="connsiteY8" fmla="*/ 240631 h 240631"/>
                  <a:gd name="connsiteX9" fmla="*/ 494909 w 723509"/>
                  <a:gd name="connsiteY9" fmla="*/ 228600 h 240631"/>
                  <a:gd name="connsiteX10" fmla="*/ 567098 w 723509"/>
                  <a:gd name="connsiteY10" fmla="*/ 216568 h 240631"/>
                  <a:gd name="connsiteX11" fmla="*/ 675382 w 723509"/>
                  <a:gd name="connsiteY11" fmla="*/ 204537 h 240631"/>
                  <a:gd name="connsiteX12" fmla="*/ 699445 w 723509"/>
                  <a:gd name="connsiteY12" fmla="*/ 180473 h 240631"/>
                  <a:gd name="connsiteX13" fmla="*/ 723509 w 723509"/>
                  <a:gd name="connsiteY13" fmla="*/ 108284 h 240631"/>
                  <a:gd name="connsiteX14" fmla="*/ 711477 w 723509"/>
                  <a:gd name="connsiteY14" fmla="*/ 48126 h 240631"/>
                  <a:gd name="connsiteX15" fmla="*/ 639288 w 723509"/>
                  <a:gd name="connsiteY15" fmla="*/ 24063 h 240631"/>
                  <a:gd name="connsiteX16" fmla="*/ 458814 w 723509"/>
                  <a:gd name="connsiteY16" fmla="*/ 0 h 240631"/>
                  <a:gd name="connsiteX17" fmla="*/ 314435 w 723509"/>
                  <a:gd name="connsiteY17" fmla="*/ 12031 h 2406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723509" h="240631">
                    <a:moveTo>
                      <a:pt x="314435" y="12031"/>
                    </a:moveTo>
                    <a:lnTo>
                      <a:pt x="314435" y="12031"/>
                    </a:lnTo>
                    <a:cubicBezTo>
                      <a:pt x="180944" y="26864"/>
                      <a:pt x="240602" y="12579"/>
                      <a:pt x="133961" y="48126"/>
                    </a:cubicBezTo>
                    <a:lnTo>
                      <a:pt x="61772" y="72189"/>
                    </a:lnTo>
                    <a:lnTo>
                      <a:pt x="25677" y="84221"/>
                    </a:lnTo>
                    <a:cubicBezTo>
                      <a:pt x="17656" y="108284"/>
                      <a:pt x="-6407" y="132347"/>
                      <a:pt x="1614" y="156410"/>
                    </a:cubicBezTo>
                    <a:cubicBezTo>
                      <a:pt x="5624" y="168442"/>
                      <a:pt x="7120" y="181630"/>
                      <a:pt x="13645" y="192505"/>
                    </a:cubicBezTo>
                    <a:cubicBezTo>
                      <a:pt x="19481" y="202232"/>
                      <a:pt x="27982" y="210732"/>
                      <a:pt x="37709" y="216568"/>
                    </a:cubicBezTo>
                    <a:cubicBezTo>
                      <a:pt x="72400" y="237382"/>
                      <a:pt x="187164" y="239936"/>
                      <a:pt x="194119" y="240631"/>
                    </a:cubicBezTo>
                    <a:cubicBezTo>
                      <a:pt x="294382" y="236621"/>
                      <a:pt x="394774" y="235060"/>
                      <a:pt x="494909" y="228600"/>
                    </a:cubicBezTo>
                    <a:cubicBezTo>
                      <a:pt x="519253" y="227029"/>
                      <a:pt x="542917" y="219792"/>
                      <a:pt x="567098" y="216568"/>
                    </a:cubicBezTo>
                    <a:cubicBezTo>
                      <a:pt x="603096" y="211768"/>
                      <a:pt x="639287" y="208547"/>
                      <a:pt x="675382" y="204537"/>
                    </a:cubicBezTo>
                    <a:cubicBezTo>
                      <a:pt x="683403" y="196516"/>
                      <a:pt x="694372" y="190619"/>
                      <a:pt x="699445" y="180473"/>
                    </a:cubicBezTo>
                    <a:cubicBezTo>
                      <a:pt x="710789" y="157786"/>
                      <a:pt x="723509" y="108284"/>
                      <a:pt x="723509" y="108284"/>
                    </a:cubicBezTo>
                    <a:cubicBezTo>
                      <a:pt x="719498" y="88231"/>
                      <a:pt x="725937" y="62586"/>
                      <a:pt x="711477" y="48126"/>
                    </a:cubicBezTo>
                    <a:cubicBezTo>
                      <a:pt x="693541" y="30190"/>
                      <a:pt x="663351" y="32084"/>
                      <a:pt x="639288" y="24063"/>
                    </a:cubicBezTo>
                    <a:cubicBezTo>
                      <a:pt x="557376" y="-3241"/>
                      <a:pt x="615839" y="13085"/>
                      <a:pt x="458814" y="0"/>
                    </a:cubicBezTo>
                    <a:cubicBezTo>
                      <a:pt x="330517" y="12829"/>
                      <a:pt x="338498" y="10026"/>
                      <a:pt x="314435" y="12031"/>
                    </a:cubicBezTo>
                    <a:close/>
                  </a:path>
                </a:pathLst>
              </a:custGeom>
              <a:solidFill>
                <a:srgbClr val="434B56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252C643-08F5-47ED-A7A5-4713A1B3185A}"/>
                </a:ext>
              </a:extLst>
            </p:cNvPr>
            <p:cNvSpPr txBox="1"/>
            <p:nvPr/>
          </p:nvSpPr>
          <p:spPr>
            <a:xfrm>
              <a:off x="2157207" y="5200743"/>
              <a:ext cx="5669327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bg1"/>
                  </a:solidFill>
                </a:rPr>
                <a:t> </a:t>
              </a:r>
              <a:r>
                <a:rPr lang="ko-KR" altLang="en-US" sz="2400" b="1" dirty="0">
                  <a:solidFill>
                    <a:schemeClr val="bg1"/>
                  </a:solidFill>
                </a:rPr>
                <a:t>컴퓨터 비전을 위한 딥러닝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D541E20-5989-4A23-9644-A95F65C442B4}"/>
                </a:ext>
              </a:extLst>
            </p:cNvPr>
            <p:cNvSpPr txBox="1"/>
            <p:nvPr/>
          </p:nvSpPr>
          <p:spPr>
            <a:xfrm>
              <a:off x="3068717" y="3815977"/>
              <a:ext cx="790666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800" b="1" dirty="0">
                  <a:solidFill>
                    <a:schemeClr val="tx1">
                      <a:alpha val="67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5</a:t>
              </a:r>
              <a:endParaRPr lang="ko-KR" altLang="en-US" sz="8800" b="1" dirty="0">
                <a:solidFill>
                  <a:schemeClr val="tx1">
                    <a:alpha val="67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5818990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직사각형 40">
            <a:extLst>
              <a:ext uri="{FF2B5EF4-FFF2-40B4-BE49-F238E27FC236}">
                <a16:creationId xmlns:a16="http://schemas.microsoft.com/office/drawing/2014/main" id="{2236EFA4-7E41-43C8-867A-E51D07810F5B}"/>
              </a:ext>
            </a:extLst>
          </p:cNvPr>
          <p:cNvSpPr/>
          <p:nvPr/>
        </p:nvSpPr>
        <p:spPr>
          <a:xfrm>
            <a:off x="0" y="2522912"/>
            <a:ext cx="12192000" cy="1526800"/>
          </a:xfrm>
          <a:prstGeom prst="rect">
            <a:avLst/>
          </a:prstGeom>
          <a:solidFill>
            <a:srgbClr val="E0E0D8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680B578-BA33-42DA-9C5C-0DA4421A3917}"/>
              </a:ext>
            </a:extLst>
          </p:cNvPr>
          <p:cNvGrpSpPr/>
          <p:nvPr/>
        </p:nvGrpSpPr>
        <p:grpSpPr>
          <a:xfrm>
            <a:off x="3457220" y="1716792"/>
            <a:ext cx="5669327" cy="2249893"/>
            <a:chOff x="2157207" y="3815977"/>
            <a:chExt cx="5669327" cy="2249893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BB4E3D70-3D66-4B73-9BF7-3FD1430C7706}"/>
                </a:ext>
              </a:extLst>
            </p:cNvPr>
            <p:cNvGrpSpPr/>
            <p:nvPr/>
          </p:nvGrpSpPr>
          <p:grpSpPr>
            <a:xfrm>
              <a:off x="2712391" y="4634571"/>
              <a:ext cx="4649887" cy="1431299"/>
              <a:chOff x="3024621" y="4458536"/>
              <a:chExt cx="1271029" cy="327663"/>
            </a:xfrm>
          </p:grpSpPr>
          <p:sp>
            <p:nvSpPr>
              <p:cNvPr id="9" name="자유형: 도형 8">
                <a:extLst>
                  <a:ext uri="{FF2B5EF4-FFF2-40B4-BE49-F238E27FC236}">
                    <a16:creationId xmlns:a16="http://schemas.microsoft.com/office/drawing/2014/main" id="{CBEEB703-53AE-4733-8DD2-F4BE6C86B429}"/>
                  </a:ext>
                </a:extLst>
              </p:cNvPr>
              <p:cNvSpPr>
                <a:spLocks/>
              </p:cNvSpPr>
              <p:nvPr/>
            </p:nvSpPr>
            <p:spPr>
              <a:xfrm rot="21193953">
                <a:off x="3024621" y="4458536"/>
                <a:ext cx="1128219" cy="310988"/>
              </a:xfrm>
              <a:custGeom>
                <a:avLst/>
                <a:gdLst>
                  <a:gd name="connsiteX0" fmla="*/ 156410 w 783666"/>
                  <a:gd name="connsiteY0" fmla="*/ 0 h 264695"/>
                  <a:gd name="connsiteX1" fmla="*/ 156410 w 783666"/>
                  <a:gd name="connsiteY1" fmla="*/ 0 h 264695"/>
                  <a:gd name="connsiteX2" fmla="*/ 48126 w 783666"/>
                  <a:gd name="connsiteY2" fmla="*/ 12032 h 264695"/>
                  <a:gd name="connsiteX3" fmla="*/ 24063 w 783666"/>
                  <a:gd name="connsiteY3" fmla="*/ 48126 h 264695"/>
                  <a:gd name="connsiteX4" fmla="*/ 0 w 783666"/>
                  <a:gd name="connsiteY4" fmla="*/ 72190 h 264695"/>
                  <a:gd name="connsiteX5" fmla="*/ 12031 w 783666"/>
                  <a:gd name="connsiteY5" fmla="*/ 156411 h 264695"/>
                  <a:gd name="connsiteX6" fmla="*/ 24063 w 783666"/>
                  <a:gd name="connsiteY6" fmla="*/ 192505 h 264695"/>
                  <a:gd name="connsiteX7" fmla="*/ 60158 w 783666"/>
                  <a:gd name="connsiteY7" fmla="*/ 204537 h 264695"/>
                  <a:gd name="connsiteX8" fmla="*/ 216568 w 783666"/>
                  <a:gd name="connsiteY8" fmla="*/ 216569 h 264695"/>
                  <a:gd name="connsiteX9" fmla="*/ 252663 w 783666"/>
                  <a:gd name="connsiteY9" fmla="*/ 228600 h 264695"/>
                  <a:gd name="connsiteX10" fmla="*/ 360947 w 783666"/>
                  <a:gd name="connsiteY10" fmla="*/ 252663 h 264695"/>
                  <a:gd name="connsiteX11" fmla="*/ 409073 w 783666"/>
                  <a:gd name="connsiteY11" fmla="*/ 264695 h 264695"/>
                  <a:gd name="connsiteX12" fmla="*/ 589547 w 783666"/>
                  <a:gd name="connsiteY12" fmla="*/ 252663 h 264695"/>
                  <a:gd name="connsiteX13" fmla="*/ 661736 w 783666"/>
                  <a:gd name="connsiteY13" fmla="*/ 228600 h 264695"/>
                  <a:gd name="connsiteX14" fmla="*/ 685800 w 783666"/>
                  <a:gd name="connsiteY14" fmla="*/ 204537 h 264695"/>
                  <a:gd name="connsiteX15" fmla="*/ 757989 w 783666"/>
                  <a:gd name="connsiteY15" fmla="*/ 180474 h 264695"/>
                  <a:gd name="connsiteX16" fmla="*/ 782052 w 783666"/>
                  <a:gd name="connsiteY16" fmla="*/ 108284 h 264695"/>
                  <a:gd name="connsiteX17" fmla="*/ 770021 w 783666"/>
                  <a:gd name="connsiteY17" fmla="*/ 72190 h 264695"/>
                  <a:gd name="connsiteX18" fmla="*/ 733926 w 783666"/>
                  <a:gd name="connsiteY18" fmla="*/ 60158 h 264695"/>
                  <a:gd name="connsiteX19" fmla="*/ 529389 w 783666"/>
                  <a:gd name="connsiteY19" fmla="*/ 48126 h 264695"/>
                  <a:gd name="connsiteX20" fmla="*/ 433136 w 783666"/>
                  <a:gd name="connsiteY20" fmla="*/ 36095 h 264695"/>
                  <a:gd name="connsiteX21" fmla="*/ 312821 w 783666"/>
                  <a:gd name="connsiteY21" fmla="*/ 12032 h 264695"/>
                  <a:gd name="connsiteX22" fmla="*/ 156410 w 783666"/>
                  <a:gd name="connsiteY22" fmla="*/ 0 h 2646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783666" h="264695">
                    <a:moveTo>
                      <a:pt x="156410" y="0"/>
                    </a:moveTo>
                    <a:lnTo>
                      <a:pt x="156410" y="0"/>
                    </a:lnTo>
                    <a:cubicBezTo>
                      <a:pt x="120315" y="4011"/>
                      <a:pt x="82256" y="-379"/>
                      <a:pt x="48126" y="12032"/>
                    </a:cubicBezTo>
                    <a:cubicBezTo>
                      <a:pt x="34537" y="16974"/>
                      <a:pt x="33096" y="36835"/>
                      <a:pt x="24063" y="48126"/>
                    </a:cubicBezTo>
                    <a:cubicBezTo>
                      <a:pt x="16977" y="56984"/>
                      <a:pt x="8021" y="64169"/>
                      <a:pt x="0" y="72190"/>
                    </a:cubicBezTo>
                    <a:cubicBezTo>
                      <a:pt x="4010" y="100264"/>
                      <a:pt x="6469" y="128603"/>
                      <a:pt x="12031" y="156411"/>
                    </a:cubicBezTo>
                    <a:cubicBezTo>
                      <a:pt x="14518" y="168847"/>
                      <a:pt x="15095" y="183537"/>
                      <a:pt x="24063" y="192505"/>
                    </a:cubicBezTo>
                    <a:cubicBezTo>
                      <a:pt x="33031" y="201473"/>
                      <a:pt x="47573" y="202964"/>
                      <a:pt x="60158" y="204537"/>
                    </a:cubicBezTo>
                    <a:cubicBezTo>
                      <a:pt x="112045" y="211023"/>
                      <a:pt x="164431" y="212558"/>
                      <a:pt x="216568" y="216569"/>
                    </a:cubicBezTo>
                    <a:cubicBezTo>
                      <a:pt x="228600" y="220579"/>
                      <a:pt x="240469" y="225116"/>
                      <a:pt x="252663" y="228600"/>
                    </a:cubicBezTo>
                    <a:cubicBezTo>
                      <a:pt x="304034" y="243277"/>
                      <a:pt x="305097" y="240252"/>
                      <a:pt x="360947" y="252663"/>
                    </a:cubicBezTo>
                    <a:cubicBezTo>
                      <a:pt x="377089" y="256250"/>
                      <a:pt x="393031" y="260684"/>
                      <a:pt x="409073" y="264695"/>
                    </a:cubicBezTo>
                    <a:cubicBezTo>
                      <a:pt x="469231" y="260684"/>
                      <a:pt x="529861" y="261190"/>
                      <a:pt x="589547" y="252663"/>
                    </a:cubicBezTo>
                    <a:cubicBezTo>
                      <a:pt x="614657" y="249076"/>
                      <a:pt x="661736" y="228600"/>
                      <a:pt x="661736" y="228600"/>
                    </a:cubicBezTo>
                    <a:cubicBezTo>
                      <a:pt x="669757" y="220579"/>
                      <a:pt x="675654" y="209610"/>
                      <a:pt x="685800" y="204537"/>
                    </a:cubicBezTo>
                    <a:cubicBezTo>
                      <a:pt x="708487" y="193194"/>
                      <a:pt x="757989" y="180474"/>
                      <a:pt x="757989" y="180474"/>
                    </a:cubicBezTo>
                    <a:cubicBezTo>
                      <a:pt x="766010" y="156411"/>
                      <a:pt x="790073" y="132347"/>
                      <a:pt x="782052" y="108284"/>
                    </a:cubicBezTo>
                    <a:cubicBezTo>
                      <a:pt x="778042" y="96253"/>
                      <a:pt x="778989" y="81158"/>
                      <a:pt x="770021" y="72190"/>
                    </a:cubicBezTo>
                    <a:cubicBezTo>
                      <a:pt x="761053" y="63222"/>
                      <a:pt x="746546" y="61420"/>
                      <a:pt x="733926" y="60158"/>
                    </a:cubicBezTo>
                    <a:cubicBezTo>
                      <a:pt x="665968" y="53362"/>
                      <a:pt x="597568" y="52137"/>
                      <a:pt x="529389" y="48126"/>
                    </a:cubicBezTo>
                    <a:cubicBezTo>
                      <a:pt x="497305" y="44116"/>
                      <a:pt x="465030" y="41411"/>
                      <a:pt x="433136" y="36095"/>
                    </a:cubicBezTo>
                    <a:cubicBezTo>
                      <a:pt x="370042" y="25579"/>
                      <a:pt x="388488" y="15815"/>
                      <a:pt x="312821" y="12032"/>
                    </a:cubicBezTo>
                    <a:cubicBezTo>
                      <a:pt x="256744" y="9228"/>
                      <a:pt x="182478" y="2005"/>
                      <a:pt x="156410" y="0"/>
                    </a:cubicBezTo>
                    <a:close/>
                  </a:path>
                </a:pathLst>
              </a:custGeom>
              <a:solidFill>
                <a:srgbClr val="606F82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자유형: 도형 9">
                <a:extLst>
                  <a:ext uri="{FF2B5EF4-FFF2-40B4-BE49-F238E27FC236}">
                    <a16:creationId xmlns:a16="http://schemas.microsoft.com/office/drawing/2014/main" id="{B29AECCA-6AE8-4C48-9422-4956AC66A761}"/>
                  </a:ext>
                </a:extLst>
              </p:cNvPr>
              <p:cNvSpPr>
                <a:spLocks/>
              </p:cNvSpPr>
              <p:nvPr/>
            </p:nvSpPr>
            <p:spPr>
              <a:xfrm rot="384535">
                <a:off x="3254037" y="4503483"/>
                <a:ext cx="1041613" cy="282716"/>
              </a:xfrm>
              <a:custGeom>
                <a:avLst/>
                <a:gdLst>
                  <a:gd name="connsiteX0" fmla="*/ 314435 w 723509"/>
                  <a:gd name="connsiteY0" fmla="*/ 12031 h 240631"/>
                  <a:gd name="connsiteX1" fmla="*/ 314435 w 723509"/>
                  <a:gd name="connsiteY1" fmla="*/ 12031 h 240631"/>
                  <a:gd name="connsiteX2" fmla="*/ 133961 w 723509"/>
                  <a:gd name="connsiteY2" fmla="*/ 48126 h 240631"/>
                  <a:gd name="connsiteX3" fmla="*/ 61772 w 723509"/>
                  <a:gd name="connsiteY3" fmla="*/ 72189 h 240631"/>
                  <a:gd name="connsiteX4" fmla="*/ 25677 w 723509"/>
                  <a:gd name="connsiteY4" fmla="*/ 84221 h 240631"/>
                  <a:gd name="connsiteX5" fmla="*/ 1614 w 723509"/>
                  <a:gd name="connsiteY5" fmla="*/ 156410 h 240631"/>
                  <a:gd name="connsiteX6" fmla="*/ 13645 w 723509"/>
                  <a:gd name="connsiteY6" fmla="*/ 192505 h 240631"/>
                  <a:gd name="connsiteX7" fmla="*/ 37709 w 723509"/>
                  <a:gd name="connsiteY7" fmla="*/ 216568 h 240631"/>
                  <a:gd name="connsiteX8" fmla="*/ 194119 w 723509"/>
                  <a:gd name="connsiteY8" fmla="*/ 240631 h 240631"/>
                  <a:gd name="connsiteX9" fmla="*/ 494909 w 723509"/>
                  <a:gd name="connsiteY9" fmla="*/ 228600 h 240631"/>
                  <a:gd name="connsiteX10" fmla="*/ 567098 w 723509"/>
                  <a:gd name="connsiteY10" fmla="*/ 216568 h 240631"/>
                  <a:gd name="connsiteX11" fmla="*/ 675382 w 723509"/>
                  <a:gd name="connsiteY11" fmla="*/ 204537 h 240631"/>
                  <a:gd name="connsiteX12" fmla="*/ 699445 w 723509"/>
                  <a:gd name="connsiteY12" fmla="*/ 180473 h 240631"/>
                  <a:gd name="connsiteX13" fmla="*/ 723509 w 723509"/>
                  <a:gd name="connsiteY13" fmla="*/ 108284 h 240631"/>
                  <a:gd name="connsiteX14" fmla="*/ 711477 w 723509"/>
                  <a:gd name="connsiteY14" fmla="*/ 48126 h 240631"/>
                  <a:gd name="connsiteX15" fmla="*/ 639288 w 723509"/>
                  <a:gd name="connsiteY15" fmla="*/ 24063 h 240631"/>
                  <a:gd name="connsiteX16" fmla="*/ 458814 w 723509"/>
                  <a:gd name="connsiteY16" fmla="*/ 0 h 240631"/>
                  <a:gd name="connsiteX17" fmla="*/ 314435 w 723509"/>
                  <a:gd name="connsiteY17" fmla="*/ 12031 h 2406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723509" h="240631">
                    <a:moveTo>
                      <a:pt x="314435" y="12031"/>
                    </a:moveTo>
                    <a:lnTo>
                      <a:pt x="314435" y="12031"/>
                    </a:lnTo>
                    <a:cubicBezTo>
                      <a:pt x="180944" y="26864"/>
                      <a:pt x="240602" y="12579"/>
                      <a:pt x="133961" y="48126"/>
                    </a:cubicBezTo>
                    <a:lnTo>
                      <a:pt x="61772" y="72189"/>
                    </a:lnTo>
                    <a:lnTo>
                      <a:pt x="25677" y="84221"/>
                    </a:lnTo>
                    <a:cubicBezTo>
                      <a:pt x="17656" y="108284"/>
                      <a:pt x="-6407" y="132347"/>
                      <a:pt x="1614" y="156410"/>
                    </a:cubicBezTo>
                    <a:cubicBezTo>
                      <a:pt x="5624" y="168442"/>
                      <a:pt x="7120" y="181630"/>
                      <a:pt x="13645" y="192505"/>
                    </a:cubicBezTo>
                    <a:cubicBezTo>
                      <a:pt x="19481" y="202232"/>
                      <a:pt x="27982" y="210732"/>
                      <a:pt x="37709" y="216568"/>
                    </a:cubicBezTo>
                    <a:cubicBezTo>
                      <a:pt x="72400" y="237382"/>
                      <a:pt x="187164" y="239936"/>
                      <a:pt x="194119" y="240631"/>
                    </a:cubicBezTo>
                    <a:cubicBezTo>
                      <a:pt x="294382" y="236621"/>
                      <a:pt x="394774" y="235060"/>
                      <a:pt x="494909" y="228600"/>
                    </a:cubicBezTo>
                    <a:cubicBezTo>
                      <a:pt x="519253" y="227029"/>
                      <a:pt x="542917" y="219792"/>
                      <a:pt x="567098" y="216568"/>
                    </a:cubicBezTo>
                    <a:cubicBezTo>
                      <a:pt x="603096" y="211768"/>
                      <a:pt x="639287" y="208547"/>
                      <a:pt x="675382" y="204537"/>
                    </a:cubicBezTo>
                    <a:cubicBezTo>
                      <a:pt x="683403" y="196516"/>
                      <a:pt x="694372" y="190619"/>
                      <a:pt x="699445" y="180473"/>
                    </a:cubicBezTo>
                    <a:cubicBezTo>
                      <a:pt x="710789" y="157786"/>
                      <a:pt x="723509" y="108284"/>
                      <a:pt x="723509" y="108284"/>
                    </a:cubicBezTo>
                    <a:cubicBezTo>
                      <a:pt x="719498" y="88231"/>
                      <a:pt x="725937" y="62586"/>
                      <a:pt x="711477" y="48126"/>
                    </a:cubicBezTo>
                    <a:cubicBezTo>
                      <a:pt x="693541" y="30190"/>
                      <a:pt x="663351" y="32084"/>
                      <a:pt x="639288" y="24063"/>
                    </a:cubicBezTo>
                    <a:cubicBezTo>
                      <a:pt x="557376" y="-3241"/>
                      <a:pt x="615839" y="13085"/>
                      <a:pt x="458814" y="0"/>
                    </a:cubicBezTo>
                    <a:cubicBezTo>
                      <a:pt x="330517" y="12829"/>
                      <a:pt x="338498" y="10026"/>
                      <a:pt x="314435" y="12031"/>
                    </a:cubicBezTo>
                    <a:close/>
                  </a:path>
                </a:pathLst>
              </a:custGeom>
              <a:solidFill>
                <a:srgbClr val="434B56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252C643-08F5-47ED-A7A5-4713A1B3185A}"/>
                </a:ext>
              </a:extLst>
            </p:cNvPr>
            <p:cNvSpPr txBox="1"/>
            <p:nvPr/>
          </p:nvSpPr>
          <p:spPr>
            <a:xfrm>
              <a:off x="2157207" y="5200743"/>
              <a:ext cx="5669327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bg1"/>
                  </a:solidFill>
                </a:rPr>
                <a:t> </a:t>
              </a:r>
              <a:r>
                <a:rPr lang="ko-KR" altLang="en-US" sz="2400" b="1" dirty="0">
                  <a:solidFill>
                    <a:schemeClr val="bg1"/>
                  </a:solidFill>
                </a:rPr>
                <a:t>텍스트와 시퀀스를 위한 딥러닝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D541E20-5989-4A23-9644-A95F65C442B4}"/>
                </a:ext>
              </a:extLst>
            </p:cNvPr>
            <p:cNvSpPr txBox="1"/>
            <p:nvPr/>
          </p:nvSpPr>
          <p:spPr>
            <a:xfrm>
              <a:off x="3068717" y="3815977"/>
              <a:ext cx="790666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800" b="1" dirty="0">
                  <a:solidFill>
                    <a:schemeClr val="tx1">
                      <a:alpha val="67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6</a:t>
              </a:r>
              <a:endParaRPr lang="ko-KR" altLang="en-US" sz="8800" b="1" dirty="0">
                <a:solidFill>
                  <a:schemeClr val="tx1">
                    <a:alpha val="67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6570901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84D3D0CD-1EC0-4516-901C-05097AD937C0}"/>
              </a:ext>
            </a:extLst>
          </p:cNvPr>
          <p:cNvSpPr/>
          <p:nvPr/>
        </p:nvSpPr>
        <p:spPr>
          <a:xfrm>
            <a:off x="0" y="3358735"/>
            <a:ext cx="12192000" cy="3499265"/>
          </a:xfrm>
          <a:prstGeom prst="rect">
            <a:avLst/>
          </a:prstGeom>
          <a:solidFill>
            <a:srgbClr val="E0E0D8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23B2B6E-654C-40B0-B88F-2DDB8D25446C}"/>
              </a:ext>
            </a:extLst>
          </p:cNvPr>
          <p:cNvSpPr/>
          <p:nvPr/>
        </p:nvSpPr>
        <p:spPr>
          <a:xfrm>
            <a:off x="0" y="0"/>
            <a:ext cx="240632" cy="6858000"/>
          </a:xfrm>
          <a:prstGeom prst="rect">
            <a:avLst/>
          </a:prstGeom>
          <a:solidFill>
            <a:srgbClr val="434B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5044764B-66B6-4BCB-992D-D10423C929EF}"/>
              </a:ext>
            </a:extLst>
          </p:cNvPr>
          <p:cNvGrpSpPr/>
          <p:nvPr/>
        </p:nvGrpSpPr>
        <p:grpSpPr>
          <a:xfrm>
            <a:off x="240632" y="-239109"/>
            <a:ext cx="5361813" cy="1015663"/>
            <a:chOff x="240632" y="-239110"/>
            <a:chExt cx="5361813" cy="1015663"/>
          </a:xfrm>
        </p:grpSpPr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443E19FE-7A42-466A-9F13-74E26D09578E}"/>
                </a:ext>
              </a:extLst>
            </p:cNvPr>
            <p:cNvCxnSpPr>
              <a:cxnSpLocks/>
            </p:cNvCxnSpPr>
            <p:nvPr/>
          </p:nvCxnSpPr>
          <p:spPr>
            <a:xfrm>
              <a:off x="240632" y="637671"/>
              <a:ext cx="4907838" cy="0"/>
            </a:xfrm>
            <a:prstGeom prst="line">
              <a:avLst/>
            </a:prstGeom>
            <a:ln w="158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A09041A-2CEF-4C43-A8F4-795B75BCD6D1}"/>
                </a:ext>
              </a:extLst>
            </p:cNvPr>
            <p:cNvSpPr txBox="1"/>
            <p:nvPr/>
          </p:nvSpPr>
          <p:spPr>
            <a:xfrm>
              <a:off x="790283" y="125959"/>
              <a:ext cx="481216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latin typeface="Abadi" panose="020B0604020104020204" pitchFamily="34" charset="0"/>
                </a:rPr>
                <a:t>텍스트와 시퀀스를 위한 딥러닝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A336B5F6-6A0B-44B5-A261-082C1A15983F}"/>
                </a:ext>
              </a:extLst>
            </p:cNvPr>
            <p:cNvSpPr txBox="1"/>
            <p:nvPr/>
          </p:nvSpPr>
          <p:spPr>
            <a:xfrm>
              <a:off x="240632" y="-239110"/>
              <a:ext cx="109930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000" b="1" dirty="0">
                  <a:solidFill>
                    <a:schemeClr val="tx1">
                      <a:alpha val="67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6</a:t>
              </a:r>
              <a:endParaRPr lang="ko-KR" altLang="en-US" sz="6000" b="1" dirty="0">
                <a:solidFill>
                  <a:schemeClr val="tx1">
                    <a:alpha val="67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4AB3C78C-27D4-4C61-9D58-0B1D53A06523}"/>
              </a:ext>
            </a:extLst>
          </p:cNvPr>
          <p:cNvSpPr txBox="1"/>
          <p:nvPr/>
        </p:nvSpPr>
        <p:spPr>
          <a:xfrm>
            <a:off x="790283" y="1653334"/>
            <a:ext cx="4872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텍스트</a:t>
            </a:r>
            <a:r>
              <a:rPr lang="en-US" altLang="ko-KR" b="1" dirty="0"/>
              <a:t>, </a:t>
            </a:r>
            <a:r>
              <a:rPr lang="ko-KR" altLang="en-US" b="1" dirty="0"/>
              <a:t>시계열</a:t>
            </a:r>
            <a:r>
              <a:rPr lang="en-US" altLang="ko-KR" b="1" dirty="0"/>
              <a:t>, </a:t>
            </a:r>
            <a:r>
              <a:rPr lang="ko-KR" altLang="en-US" b="1" dirty="0"/>
              <a:t>시퀀스 </a:t>
            </a:r>
            <a:r>
              <a:rPr lang="ko-KR" altLang="en-US" dirty="0"/>
              <a:t>데이터 처리 모델</a:t>
            </a:r>
          </a:p>
        </p:txBody>
      </p:sp>
      <p:sp>
        <p:nvSpPr>
          <p:cNvPr id="10" name="왼쪽 대괄호 9">
            <a:extLst>
              <a:ext uri="{FF2B5EF4-FFF2-40B4-BE49-F238E27FC236}">
                <a16:creationId xmlns:a16="http://schemas.microsoft.com/office/drawing/2014/main" id="{EDF0D2C8-22A0-4D49-8591-7C313A62A305}"/>
              </a:ext>
            </a:extLst>
          </p:cNvPr>
          <p:cNvSpPr/>
          <p:nvPr/>
        </p:nvSpPr>
        <p:spPr>
          <a:xfrm>
            <a:off x="5663212" y="1321166"/>
            <a:ext cx="240632" cy="1033669"/>
          </a:xfrm>
          <a:prstGeom prst="leftBracket">
            <a:avLst/>
          </a:prstGeom>
          <a:ln w="19050">
            <a:solidFill>
              <a:srgbClr val="434B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CE9CB0A-3AD0-4A16-9BCE-D04F29CB27A2}"/>
              </a:ext>
            </a:extLst>
          </p:cNvPr>
          <p:cNvSpPr txBox="1"/>
          <p:nvPr/>
        </p:nvSpPr>
        <p:spPr>
          <a:xfrm>
            <a:off x="5903844" y="1136500"/>
            <a:ext cx="1742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/>
              <a:t>순환 신경망</a:t>
            </a:r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341A0CA-D1F3-4ECE-A04B-807717F7912B}"/>
              </a:ext>
            </a:extLst>
          </p:cNvPr>
          <p:cNvSpPr txBox="1"/>
          <p:nvPr/>
        </p:nvSpPr>
        <p:spPr>
          <a:xfrm>
            <a:off x="5903844" y="2170169"/>
            <a:ext cx="16498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1D </a:t>
            </a:r>
            <a:r>
              <a:rPr lang="ko-KR" altLang="en-US" b="1" dirty="0" err="1"/>
              <a:t>컨브넷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37211CC-1F0C-4FE4-BD79-F0B6C5571688}"/>
              </a:ext>
            </a:extLst>
          </p:cNvPr>
          <p:cNvSpPr txBox="1"/>
          <p:nvPr/>
        </p:nvSpPr>
        <p:spPr>
          <a:xfrm>
            <a:off x="2853575" y="4288735"/>
            <a:ext cx="22064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문서 분류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20476C6-B69E-498A-9D42-8FEEAD8C5738}"/>
              </a:ext>
            </a:extLst>
          </p:cNvPr>
          <p:cNvSpPr txBox="1"/>
          <p:nvPr/>
        </p:nvSpPr>
        <p:spPr>
          <a:xfrm>
            <a:off x="2853575" y="4922354"/>
            <a:ext cx="22064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시계열 비교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166A19E-B971-4D9F-BA90-D631D3194000}"/>
              </a:ext>
            </a:extLst>
          </p:cNvPr>
          <p:cNvSpPr txBox="1"/>
          <p:nvPr/>
        </p:nvSpPr>
        <p:spPr>
          <a:xfrm>
            <a:off x="2853575" y="5555973"/>
            <a:ext cx="2811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시퀀스</a:t>
            </a:r>
            <a:r>
              <a:rPr lang="en-US" altLang="ko-KR" dirty="0"/>
              <a:t>-</a:t>
            </a:r>
            <a:r>
              <a:rPr lang="ko-KR" altLang="en-US" dirty="0"/>
              <a:t>투</a:t>
            </a:r>
            <a:r>
              <a:rPr lang="en-US" altLang="ko-KR" dirty="0"/>
              <a:t>-</a:t>
            </a:r>
            <a:r>
              <a:rPr lang="ko-KR" altLang="en-US" dirty="0"/>
              <a:t>시퀀스 학습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4B86635-69A9-4A4F-87FE-8C7B601E4609}"/>
              </a:ext>
            </a:extLst>
          </p:cNvPr>
          <p:cNvSpPr txBox="1"/>
          <p:nvPr/>
        </p:nvSpPr>
        <p:spPr>
          <a:xfrm>
            <a:off x="7189215" y="4922354"/>
            <a:ext cx="22064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감성 분석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F5B060C-747D-40B3-ADE9-866523B70431}"/>
              </a:ext>
            </a:extLst>
          </p:cNvPr>
          <p:cNvSpPr txBox="1"/>
          <p:nvPr/>
        </p:nvSpPr>
        <p:spPr>
          <a:xfrm>
            <a:off x="7189216" y="4288735"/>
            <a:ext cx="22064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시계열 예측</a:t>
            </a:r>
          </a:p>
        </p:txBody>
      </p:sp>
      <p:sp>
        <p:nvSpPr>
          <p:cNvPr id="16" name="양쪽 대괄호 15">
            <a:extLst>
              <a:ext uri="{FF2B5EF4-FFF2-40B4-BE49-F238E27FC236}">
                <a16:creationId xmlns:a16="http://schemas.microsoft.com/office/drawing/2014/main" id="{5F3F298D-9E2B-4E3F-80CC-A792B261307D}"/>
              </a:ext>
            </a:extLst>
          </p:cNvPr>
          <p:cNvSpPr/>
          <p:nvPr/>
        </p:nvSpPr>
        <p:spPr>
          <a:xfrm>
            <a:off x="2375452" y="3169806"/>
            <a:ext cx="1152939" cy="369332"/>
          </a:xfrm>
          <a:prstGeom prst="bracketPair">
            <a:avLst/>
          </a:prstGeom>
          <a:ln w="22225">
            <a:solidFill>
              <a:srgbClr val="6C58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6C5848"/>
                </a:solidFill>
              </a:rPr>
              <a:t>활용</a:t>
            </a:r>
          </a:p>
        </p:txBody>
      </p:sp>
    </p:spTree>
    <p:extLst>
      <p:ext uri="{BB962C8B-B14F-4D97-AF65-F5344CB8AC3E}">
        <p14:creationId xmlns:p14="http://schemas.microsoft.com/office/powerpoint/2010/main" val="292546786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423B2B6E-654C-40B0-B88F-2DDB8D25446C}"/>
              </a:ext>
            </a:extLst>
          </p:cNvPr>
          <p:cNvSpPr/>
          <p:nvPr/>
        </p:nvSpPr>
        <p:spPr>
          <a:xfrm>
            <a:off x="0" y="0"/>
            <a:ext cx="240632" cy="6858000"/>
          </a:xfrm>
          <a:prstGeom prst="rect">
            <a:avLst/>
          </a:prstGeom>
          <a:solidFill>
            <a:srgbClr val="434B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5044764B-66B6-4BCB-992D-D10423C929EF}"/>
              </a:ext>
            </a:extLst>
          </p:cNvPr>
          <p:cNvGrpSpPr/>
          <p:nvPr/>
        </p:nvGrpSpPr>
        <p:grpSpPr>
          <a:xfrm>
            <a:off x="240632" y="-239110"/>
            <a:ext cx="4286408" cy="1015663"/>
            <a:chOff x="240632" y="-239110"/>
            <a:chExt cx="4286408" cy="1015663"/>
          </a:xfrm>
        </p:grpSpPr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443E19FE-7A42-466A-9F13-74E26D09578E}"/>
                </a:ext>
              </a:extLst>
            </p:cNvPr>
            <p:cNvCxnSpPr>
              <a:cxnSpLocks/>
            </p:cNvCxnSpPr>
            <p:nvPr/>
          </p:nvCxnSpPr>
          <p:spPr>
            <a:xfrm>
              <a:off x="240632" y="637671"/>
              <a:ext cx="4034684" cy="0"/>
            </a:xfrm>
            <a:prstGeom prst="line">
              <a:avLst/>
            </a:prstGeom>
            <a:ln w="158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A09041A-2CEF-4C43-A8F4-795B75BCD6D1}"/>
                </a:ext>
              </a:extLst>
            </p:cNvPr>
            <p:cNvSpPr txBox="1"/>
            <p:nvPr/>
          </p:nvSpPr>
          <p:spPr>
            <a:xfrm>
              <a:off x="1114805" y="133697"/>
              <a:ext cx="341223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>
                  <a:latin typeface="Abadi" panose="020B0604020104020204" pitchFamily="34" charset="0"/>
                </a:rPr>
                <a:t>텍스트 데이터 다루기</a:t>
              </a:r>
              <a:endParaRPr lang="ko-KR" altLang="en-US" sz="2400" dirty="0">
                <a:latin typeface="Abadi" panose="020B0604020104020204" pitchFamily="34" charset="0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A336B5F6-6A0B-44B5-A261-082C1A15983F}"/>
                </a:ext>
              </a:extLst>
            </p:cNvPr>
            <p:cNvSpPr txBox="1"/>
            <p:nvPr/>
          </p:nvSpPr>
          <p:spPr>
            <a:xfrm>
              <a:off x="240632" y="-239110"/>
              <a:ext cx="109930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000" b="1" dirty="0">
                  <a:solidFill>
                    <a:schemeClr val="tx1">
                      <a:alpha val="67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6.1</a:t>
              </a:r>
              <a:endParaRPr lang="ko-KR" altLang="en-US" sz="6000" b="1" dirty="0">
                <a:solidFill>
                  <a:schemeClr val="tx1">
                    <a:alpha val="67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3DDE39E6-52D8-4FAD-B0B6-FED6AA10922F}"/>
              </a:ext>
            </a:extLst>
          </p:cNvPr>
          <p:cNvGrpSpPr/>
          <p:nvPr/>
        </p:nvGrpSpPr>
        <p:grpSpPr>
          <a:xfrm>
            <a:off x="4209055" y="1195214"/>
            <a:ext cx="3919439" cy="1641852"/>
            <a:chOff x="3043169" y="1600736"/>
            <a:chExt cx="3919439" cy="1641852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3107AB5-E378-45B6-94C1-54513F897977}"/>
                </a:ext>
              </a:extLst>
            </p:cNvPr>
            <p:cNvGrpSpPr/>
            <p:nvPr/>
          </p:nvGrpSpPr>
          <p:grpSpPr>
            <a:xfrm>
              <a:off x="3043169" y="1680865"/>
              <a:ext cx="1232147" cy="1561723"/>
              <a:chOff x="3151009" y="1472143"/>
              <a:chExt cx="1232147" cy="1561723"/>
            </a:xfrm>
          </p:grpSpPr>
          <p:pic>
            <p:nvPicPr>
              <p:cNvPr id="4" name="그림 3">
                <a:extLst>
                  <a:ext uri="{FF2B5EF4-FFF2-40B4-BE49-F238E27FC236}">
                    <a16:creationId xmlns:a16="http://schemas.microsoft.com/office/drawing/2014/main" id="{00BF32FD-17C6-4C71-99B8-1FD8E822D4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51009" y="1472143"/>
                <a:ext cx="1232147" cy="1232147"/>
              </a:xfrm>
              <a:prstGeom prst="rect">
                <a:avLst/>
              </a:prstGeom>
            </p:spPr>
          </p:pic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DFA4C03-D73E-4472-8695-5A5FE66C2DE3}"/>
                  </a:ext>
                </a:extLst>
              </p:cNvPr>
              <p:cNvSpPr txBox="1"/>
              <p:nvPr/>
            </p:nvSpPr>
            <p:spPr>
              <a:xfrm>
                <a:off x="3190765" y="2664534"/>
                <a:ext cx="109930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/>
                  <a:t>Text</a:t>
                </a:r>
                <a:endParaRPr lang="ko-KR" altLang="en-US" dirty="0"/>
              </a:p>
            </p:txBody>
          </p:sp>
        </p:grpSp>
        <p:sp>
          <p:nvSpPr>
            <p:cNvPr id="17" name="화살표: 오른쪽 16">
              <a:extLst>
                <a:ext uri="{FF2B5EF4-FFF2-40B4-BE49-F238E27FC236}">
                  <a16:creationId xmlns:a16="http://schemas.microsoft.com/office/drawing/2014/main" id="{25012997-0B44-4D73-8DAE-85BCE60C69D3}"/>
                </a:ext>
              </a:extLst>
            </p:cNvPr>
            <p:cNvSpPr/>
            <p:nvPr/>
          </p:nvSpPr>
          <p:spPr>
            <a:xfrm>
              <a:off x="4527040" y="2163773"/>
              <a:ext cx="328473" cy="266330"/>
            </a:xfrm>
            <a:prstGeom prst="rightArrow">
              <a:avLst/>
            </a:prstGeom>
            <a:solidFill>
              <a:srgbClr val="A59C9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0598317-C36F-4B2E-BD6E-FBD8690AD785}"/>
                </a:ext>
              </a:extLst>
            </p:cNvPr>
            <p:cNvSpPr txBox="1"/>
            <p:nvPr/>
          </p:nvSpPr>
          <p:spPr>
            <a:xfrm>
              <a:off x="4855513" y="1600736"/>
              <a:ext cx="2107095" cy="12852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b="1" dirty="0">
                  <a:solidFill>
                    <a:srgbClr val="C00000"/>
                  </a:solidFill>
                </a:rPr>
                <a:t>단어 시퀀스</a:t>
              </a:r>
              <a:endParaRPr lang="en-US" altLang="ko-KR" b="1" dirty="0">
                <a:solidFill>
                  <a:srgbClr val="C00000"/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dirty="0"/>
                <a:t>or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dirty="0"/>
                <a:t>문자 시퀀스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906063BF-9692-449B-9AEB-FE677A1773C9}"/>
              </a:ext>
            </a:extLst>
          </p:cNvPr>
          <p:cNvSpPr txBox="1"/>
          <p:nvPr/>
        </p:nvSpPr>
        <p:spPr>
          <a:xfrm>
            <a:off x="1339934" y="4200074"/>
            <a:ext cx="20091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시퀀스 처리 모델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D8C082E-D3EB-40F6-BEFD-718359110021}"/>
              </a:ext>
            </a:extLst>
          </p:cNvPr>
          <p:cNvSpPr txBox="1"/>
          <p:nvPr/>
        </p:nvSpPr>
        <p:spPr>
          <a:xfrm>
            <a:off x="3825519" y="3515215"/>
            <a:ext cx="1708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텍스트 이해</a:t>
            </a:r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28F0FD1-0F09-4C8B-A213-253192AE7486}"/>
              </a:ext>
            </a:extLst>
          </p:cNvPr>
          <p:cNvSpPr txBox="1"/>
          <p:nvPr/>
        </p:nvSpPr>
        <p:spPr>
          <a:xfrm>
            <a:off x="3825519" y="4770524"/>
            <a:ext cx="3332492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문자에 대한 </a:t>
            </a:r>
            <a:r>
              <a:rPr lang="ko-KR" altLang="en-US" b="1" dirty="0"/>
              <a:t>통계적 구조 </a:t>
            </a:r>
            <a:r>
              <a:rPr lang="ko-KR" altLang="en-US" dirty="0"/>
              <a:t>생성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(</a:t>
            </a:r>
            <a:r>
              <a:rPr lang="ko-KR" altLang="en-US" dirty="0"/>
              <a:t>단어</a:t>
            </a:r>
            <a:r>
              <a:rPr lang="en-US" altLang="ko-KR" dirty="0"/>
              <a:t>, </a:t>
            </a:r>
            <a:r>
              <a:rPr lang="ko-KR" altLang="en-US" dirty="0"/>
              <a:t>문장</a:t>
            </a:r>
            <a:r>
              <a:rPr lang="en-US" altLang="ko-KR" dirty="0"/>
              <a:t>, </a:t>
            </a:r>
            <a:r>
              <a:rPr lang="ko-KR" altLang="en-US" dirty="0"/>
              <a:t>문단의 </a:t>
            </a:r>
            <a:r>
              <a:rPr lang="ko-KR" altLang="en-US" b="1" dirty="0"/>
              <a:t>패턴 인식</a:t>
            </a:r>
            <a:r>
              <a:rPr lang="en-US" altLang="ko-KR" dirty="0"/>
              <a:t>)</a:t>
            </a:r>
            <a:endParaRPr lang="ko-KR" altLang="en-US" dirty="0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EDEDAF1F-B2E1-44C0-8783-70EA7320D2FA}"/>
              </a:ext>
            </a:extLst>
          </p:cNvPr>
          <p:cNvCxnSpPr>
            <a:stCxn id="11" idx="3"/>
            <a:endCxn id="21" idx="1"/>
          </p:cNvCxnSpPr>
          <p:nvPr/>
        </p:nvCxnSpPr>
        <p:spPr>
          <a:xfrm flipV="1">
            <a:off x="3349128" y="3699881"/>
            <a:ext cx="476391" cy="684859"/>
          </a:xfrm>
          <a:prstGeom prst="straightConnector1">
            <a:avLst/>
          </a:prstGeom>
          <a:ln w="15875">
            <a:solidFill>
              <a:srgbClr val="434B5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1061A002-857E-4A63-A820-0F639E88EC05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3349128" y="4384740"/>
            <a:ext cx="476391" cy="644460"/>
          </a:xfrm>
          <a:prstGeom prst="straightConnector1">
            <a:avLst/>
          </a:prstGeom>
          <a:ln w="15875">
            <a:solidFill>
              <a:srgbClr val="434B5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십자형 18">
            <a:extLst>
              <a:ext uri="{FF2B5EF4-FFF2-40B4-BE49-F238E27FC236}">
                <a16:creationId xmlns:a16="http://schemas.microsoft.com/office/drawing/2014/main" id="{8AF81EC7-DEEF-42C1-A6B8-4112638C8C40}"/>
              </a:ext>
            </a:extLst>
          </p:cNvPr>
          <p:cNvSpPr/>
          <p:nvPr/>
        </p:nvSpPr>
        <p:spPr>
          <a:xfrm rot="2527795">
            <a:off x="4221039" y="3393881"/>
            <a:ext cx="612000" cy="612000"/>
          </a:xfrm>
          <a:prstGeom prst="plus">
            <a:avLst>
              <a:gd name="adj" fmla="val 46528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5707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5044764B-66B6-4BCB-992D-D10423C929EF}"/>
              </a:ext>
            </a:extLst>
          </p:cNvPr>
          <p:cNvGrpSpPr/>
          <p:nvPr/>
        </p:nvGrpSpPr>
        <p:grpSpPr>
          <a:xfrm>
            <a:off x="240632" y="-239110"/>
            <a:ext cx="4286408" cy="1015663"/>
            <a:chOff x="240632" y="-239110"/>
            <a:chExt cx="4286408" cy="1015663"/>
          </a:xfrm>
        </p:grpSpPr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443E19FE-7A42-466A-9F13-74E26D09578E}"/>
                </a:ext>
              </a:extLst>
            </p:cNvPr>
            <p:cNvCxnSpPr>
              <a:cxnSpLocks/>
            </p:cNvCxnSpPr>
            <p:nvPr/>
          </p:nvCxnSpPr>
          <p:spPr>
            <a:xfrm>
              <a:off x="240632" y="637671"/>
              <a:ext cx="4034684" cy="0"/>
            </a:xfrm>
            <a:prstGeom prst="line">
              <a:avLst/>
            </a:prstGeom>
            <a:ln w="158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A09041A-2CEF-4C43-A8F4-795B75BCD6D1}"/>
                </a:ext>
              </a:extLst>
            </p:cNvPr>
            <p:cNvSpPr txBox="1"/>
            <p:nvPr/>
          </p:nvSpPr>
          <p:spPr>
            <a:xfrm>
              <a:off x="1114805" y="133697"/>
              <a:ext cx="341223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>
                  <a:latin typeface="Abadi" panose="020B0604020104020204" pitchFamily="34" charset="0"/>
                </a:rPr>
                <a:t>텍스트 데이터 다루기</a:t>
              </a:r>
              <a:endParaRPr lang="ko-KR" altLang="en-US" sz="2400" dirty="0">
                <a:latin typeface="Abadi" panose="020B0604020104020204" pitchFamily="34" charset="0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A336B5F6-6A0B-44B5-A261-082C1A15983F}"/>
                </a:ext>
              </a:extLst>
            </p:cNvPr>
            <p:cNvSpPr txBox="1"/>
            <p:nvPr/>
          </p:nvSpPr>
          <p:spPr>
            <a:xfrm>
              <a:off x="240632" y="-239110"/>
              <a:ext cx="109930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000" b="1" dirty="0">
                  <a:solidFill>
                    <a:schemeClr val="tx1">
                      <a:alpha val="67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6.1</a:t>
              </a:r>
              <a:endParaRPr lang="ko-KR" altLang="en-US" sz="6000" b="1" dirty="0">
                <a:solidFill>
                  <a:schemeClr val="tx1">
                    <a:alpha val="67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ED8C082E-D3EB-40F6-BEFD-718359110021}"/>
              </a:ext>
            </a:extLst>
          </p:cNvPr>
          <p:cNvSpPr txBox="1"/>
          <p:nvPr/>
        </p:nvSpPr>
        <p:spPr>
          <a:xfrm>
            <a:off x="2477831" y="1070237"/>
            <a:ext cx="9452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6C5848"/>
                </a:solidFill>
              </a:rPr>
              <a:t>INPUT</a:t>
            </a:r>
            <a:endParaRPr lang="ko-KR" altLang="en-US" sz="1400" b="1" dirty="0">
              <a:solidFill>
                <a:srgbClr val="6C5848"/>
              </a:solidFill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EDEDAF1F-B2E1-44C0-8783-70EA7320D2FA}"/>
              </a:ext>
            </a:extLst>
          </p:cNvPr>
          <p:cNvCxnSpPr>
            <a:cxnSpLocks/>
          </p:cNvCxnSpPr>
          <p:nvPr/>
        </p:nvCxnSpPr>
        <p:spPr>
          <a:xfrm flipV="1">
            <a:off x="2344531" y="2035866"/>
            <a:ext cx="1004597" cy="428384"/>
          </a:xfrm>
          <a:prstGeom prst="straightConnector1">
            <a:avLst/>
          </a:prstGeom>
          <a:ln w="15875">
            <a:solidFill>
              <a:srgbClr val="6C5848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14C278E-8611-471D-A20D-0E06C4868CD4}"/>
              </a:ext>
            </a:extLst>
          </p:cNvPr>
          <p:cNvSpPr/>
          <p:nvPr/>
        </p:nvSpPr>
        <p:spPr>
          <a:xfrm>
            <a:off x="3349128" y="1556905"/>
            <a:ext cx="1798982" cy="755374"/>
          </a:xfrm>
          <a:prstGeom prst="roundRect">
            <a:avLst/>
          </a:prstGeom>
          <a:solidFill>
            <a:srgbClr val="A59C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딥러닝 모델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7DA9CD1-8ABC-4AB5-96CD-DABDD6B11CCD}"/>
              </a:ext>
            </a:extLst>
          </p:cNvPr>
          <p:cNvSpPr txBox="1"/>
          <p:nvPr/>
        </p:nvSpPr>
        <p:spPr>
          <a:xfrm>
            <a:off x="636525" y="1186987"/>
            <a:ext cx="1708006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6C5848"/>
                </a:solidFill>
              </a:rPr>
              <a:t>텍스트 원본</a:t>
            </a:r>
            <a:endParaRPr lang="en-US" altLang="ko-KR" dirty="0">
              <a:solidFill>
                <a:srgbClr val="6C5848"/>
              </a:solidFill>
            </a:endParaRPr>
          </a:p>
          <a:p>
            <a:pPr algn="ctr"/>
            <a:r>
              <a:rPr lang="en-US" altLang="ko-KR" dirty="0">
                <a:solidFill>
                  <a:srgbClr val="6C5848"/>
                </a:solidFill>
              </a:rPr>
              <a:t>(</a:t>
            </a:r>
            <a:r>
              <a:rPr lang="ko-KR" altLang="en-US" dirty="0">
                <a:solidFill>
                  <a:srgbClr val="6C5848"/>
                </a:solidFill>
              </a:rPr>
              <a:t>단어 시퀀스</a:t>
            </a:r>
            <a:r>
              <a:rPr lang="en-US" altLang="ko-KR" dirty="0">
                <a:solidFill>
                  <a:srgbClr val="6C5848"/>
                </a:solidFill>
              </a:rPr>
              <a:t>)</a:t>
            </a:r>
            <a:endParaRPr lang="ko-KR" altLang="en-US" dirty="0">
              <a:solidFill>
                <a:srgbClr val="6C5848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8B0875D-70EF-4F52-8EFC-0731905197E1}"/>
              </a:ext>
            </a:extLst>
          </p:cNvPr>
          <p:cNvSpPr txBox="1"/>
          <p:nvPr/>
        </p:nvSpPr>
        <p:spPr>
          <a:xfrm>
            <a:off x="790283" y="2279583"/>
            <a:ext cx="170800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6C5848"/>
                </a:solidFill>
              </a:rPr>
              <a:t>수치형 </a:t>
            </a:r>
            <a:r>
              <a:rPr lang="ko-KR" altLang="en-US" b="1" dirty="0" err="1">
                <a:solidFill>
                  <a:srgbClr val="6C5848"/>
                </a:solidFill>
              </a:rPr>
              <a:t>텐서</a:t>
            </a:r>
            <a:endParaRPr lang="ko-KR" altLang="en-US" b="1" dirty="0">
              <a:solidFill>
                <a:srgbClr val="6C5848"/>
              </a:solidFill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521A7AE9-3346-46A3-97A3-9BE948088A1B}"/>
              </a:ext>
            </a:extLst>
          </p:cNvPr>
          <p:cNvCxnSpPr>
            <a:cxnSpLocks/>
            <a:stCxn id="24" idx="3"/>
            <a:endCxn id="12" idx="1"/>
          </p:cNvCxnSpPr>
          <p:nvPr/>
        </p:nvCxnSpPr>
        <p:spPr>
          <a:xfrm>
            <a:off x="2344531" y="1510153"/>
            <a:ext cx="1004597" cy="424439"/>
          </a:xfrm>
          <a:prstGeom prst="straightConnector1">
            <a:avLst/>
          </a:prstGeom>
          <a:ln w="15875">
            <a:solidFill>
              <a:srgbClr val="6C5848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십자형 32">
            <a:extLst>
              <a:ext uri="{FF2B5EF4-FFF2-40B4-BE49-F238E27FC236}">
                <a16:creationId xmlns:a16="http://schemas.microsoft.com/office/drawing/2014/main" id="{65DDDF3C-9C0B-4A60-9AD9-59626BBDB039}"/>
              </a:ext>
            </a:extLst>
          </p:cNvPr>
          <p:cNvSpPr>
            <a:spLocks noChangeAspect="1"/>
          </p:cNvSpPr>
          <p:nvPr/>
        </p:nvSpPr>
        <p:spPr>
          <a:xfrm rot="3719423">
            <a:off x="2566912" y="1460515"/>
            <a:ext cx="461443" cy="461443"/>
          </a:xfrm>
          <a:prstGeom prst="plus">
            <a:avLst>
              <a:gd name="adj" fmla="val 46528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A56E9B2B-2053-4F8D-B4C2-8D51CF8D4CA2}"/>
              </a:ext>
            </a:extLst>
          </p:cNvPr>
          <p:cNvSpPr>
            <a:spLocks noChangeAspect="1"/>
          </p:cNvSpPr>
          <p:nvPr/>
        </p:nvSpPr>
        <p:spPr>
          <a:xfrm>
            <a:off x="2630828" y="2094907"/>
            <a:ext cx="333609" cy="333609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CAF7FBB5-C9B1-490B-B05A-9BF5B9B596B5}"/>
              </a:ext>
            </a:extLst>
          </p:cNvPr>
          <p:cNvGrpSpPr/>
          <p:nvPr/>
        </p:nvGrpSpPr>
        <p:grpSpPr>
          <a:xfrm>
            <a:off x="6748670" y="1074551"/>
            <a:ext cx="4164495" cy="1435218"/>
            <a:chOff x="6748670" y="1074551"/>
            <a:chExt cx="4164495" cy="143521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06063BF-9692-449B-9AEB-FE677A1773C9}"/>
                </a:ext>
              </a:extLst>
            </p:cNvPr>
            <p:cNvSpPr txBox="1"/>
            <p:nvPr/>
          </p:nvSpPr>
          <p:spPr>
            <a:xfrm>
              <a:off x="7007942" y="1691378"/>
              <a:ext cx="10045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/>
                <a:t>텍스트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28F0FD1-0F09-4C8B-A213-253192AE7486}"/>
                </a:ext>
              </a:extLst>
            </p:cNvPr>
            <p:cNvSpPr txBox="1"/>
            <p:nvPr/>
          </p:nvSpPr>
          <p:spPr>
            <a:xfrm>
              <a:off x="8806924" y="1648898"/>
              <a:ext cx="1798982" cy="4542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dirty="0"/>
                <a:t>수치형 </a:t>
              </a:r>
              <a:r>
                <a:rPr lang="ko-KR" altLang="en-US" dirty="0" err="1"/>
                <a:t>텐서</a:t>
              </a:r>
              <a:endParaRPr lang="ko-KR" altLang="en-US" dirty="0"/>
            </a:p>
          </p:txBody>
        </p:sp>
        <p:cxnSp>
          <p:nvCxnSpPr>
            <p:cNvPr id="25" name="직선 화살표 연결선 24">
              <a:extLst>
                <a:ext uri="{FF2B5EF4-FFF2-40B4-BE49-F238E27FC236}">
                  <a16:creationId xmlns:a16="http://schemas.microsoft.com/office/drawing/2014/main" id="{1061A002-857E-4A63-A820-0F639E88EC05}"/>
                </a:ext>
              </a:extLst>
            </p:cNvPr>
            <p:cNvCxnSpPr>
              <a:cxnSpLocks/>
              <a:stCxn id="11" idx="3"/>
              <a:endCxn id="22" idx="1"/>
            </p:cNvCxnSpPr>
            <p:nvPr/>
          </p:nvCxnSpPr>
          <p:spPr>
            <a:xfrm>
              <a:off x="8012539" y="1876044"/>
              <a:ext cx="794385" cy="0"/>
            </a:xfrm>
            <a:prstGeom prst="straightConnector1">
              <a:avLst/>
            </a:prstGeom>
            <a:ln w="15875">
              <a:solidFill>
                <a:srgbClr val="434B5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사각형: 둥근 모서리 44">
              <a:extLst>
                <a:ext uri="{FF2B5EF4-FFF2-40B4-BE49-F238E27FC236}">
                  <a16:creationId xmlns:a16="http://schemas.microsoft.com/office/drawing/2014/main" id="{B62C5375-5452-4E92-8A42-D90C51BEE5A2}"/>
                </a:ext>
              </a:extLst>
            </p:cNvPr>
            <p:cNvSpPr/>
            <p:nvPr/>
          </p:nvSpPr>
          <p:spPr>
            <a:xfrm>
              <a:off x="6748670" y="1238868"/>
              <a:ext cx="4164495" cy="1270901"/>
            </a:xfrm>
            <a:prstGeom prst="round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3F97A237-D7F7-419B-9FB5-2190730292FA}"/>
                </a:ext>
              </a:extLst>
            </p:cNvPr>
            <p:cNvSpPr txBox="1"/>
            <p:nvPr/>
          </p:nvSpPr>
          <p:spPr>
            <a:xfrm>
              <a:off x="7230717" y="1074551"/>
              <a:ext cx="1774989" cy="369332"/>
            </a:xfrm>
            <a:prstGeom prst="rect">
              <a:avLst/>
            </a:prstGeom>
            <a:solidFill>
              <a:srgbClr val="F8F8F6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/>
                <a:t>텍스트 벡터화</a:t>
              </a:r>
            </a:p>
          </p:txBody>
        </p:sp>
      </p:grp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164503C4-A318-4B4E-9DFC-60FC01691035}"/>
              </a:ext>
            </a:extLst>
          </p:cNvPr>
          <p:cNvGrpSpPr/>
          <p:nvPr/>
        </p:nvGrpSpPr>
        <p:grpSpPr>
          <a:xfrm>
            <a:off x="0" y="3588537"/>
            <a:ext cx="12192000" cy="3259528"/>
            <a:chOff x="0" y="3827072"/>
            <a:chExt cx="12192000" cy="3259528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0756B254-3753-4931-BFA3-232BD7E888FD}"/>
                </a:ext>
              </a:extLst>
            </p:cNvPr>
            <p:cNvSpPr/>
            <p:nvPr/>
          </p:nvSpPr>
          <p:spPr>
            <a:xfrm>
              <a:off x="0" y="4044440"/>
              <a:ext cx="12192000" cy="3042160"/>
            </a:xfrm>
            <a:prstGeom prst="rect">
              <a:avLst/>
            </a:prstGeom>
            <a:solidFill>
              <a:srgbClr val="E0E0D8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9" name="양쪽 대괄호 48">
              <a:extLst>
                <a:ext uri="{FF2B5EF4-FFF2-40B4-BE49-F238E27FC236}">
                  <a16:creationId xmlns:a16="http://schemas.microsoft.com/office/drawing/2014/main" id="{A72A471F-384F-4DB8-AB52-04727AAFE120}"/>
                </a:ext>
              </a:extLst>
            </p:cNvPr>
            <p:cNvSpPr/>
            <p:nvPr/>
          </p:nvSpPr>
          <p:spPr>
            <a:xfrm>
              <a:off x="1638165" y="3827072"/>
              <a:ext cx="2365513" cy="428384"/>
            </a:xfrm>
            <a:prstGeom prst="bracketPair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ko-KR" altLang="en-US"/>
                <a:t>텍스트 벡터화 과정</a:t>
              </a:r>
              <a:endParaRPr lang="ko-KR" altLang="en-US" dirty="0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5C420655-E2D2-4313-B1CA-535A98B86D40}"/>
                </a:ext>
              </a:extLst>
            </p:cNvPr>
            <p:cNvSpPr txBox="1"/>
            <p:nvPr/>
          </p:nvSpPr>
          <p:spPr>
            <a:xfrm>
              <a:off x="3218488" y="5294962"/>
              <a:ext cx="10045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/>
                <a:t>텍스트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2A4E6B56-42F4-4431-AE93-CAAD49C72800}"/>
                </a:ext>
              </a:extLst>
            </p:cNvPr>
            <p:cNvSpPr txBox="1"/>
            <p:nvPr/>
          </p:nvSpPr>
          <p:spPr>
            <a:xfrm>
              <a:off x="4962714" y="5355204"/>
              <a:ext cx="1908494" cy="7893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dirty="0"/>
                <a:t>토큰</a:t>
              </a:r>
              <a:endParaRPr lang="en-US" altLang="ko-KR" dirty="0"/>
            </a:p>
            <a:p>
              <a:pPr algn="ctr">
                <a:lnSpc>
                  <a:spcPct val="150000"/>
                </a:lnSpc>
              </a:pPr>
              <a:r>
                <a:rPr lang="en-US" altLang="ko-KR" sz="1400" dirty="0"/>
                <a:t>(</a:t>
              </a:r>
              <a:r>
                <a:rPr lang="ko-KR" altLang="en-US" sz="1400" dirty="0"/>
                <a:t>문자</a:t>
              </a:r>
              <a:r>
                <a:rPr lang="en-US" altLang="ko-KR" sz="1400" dirty="0"/>
                <a:t>, </a:t>
              </a:r>
              <a:r>
                <a:rPr lang="ko-KR" altLang="en-US" sz="1400" dirty="0"/>
                <a:t>단어</a:t>
              </a:r>
              <a:r>
                <a:rPr lang="en-US" altLang="ko-KR" sz="1400" dirty="0"/>
                <a:t>, n-</a:t>
              </a:r>
              <a:r>
                <a:rPr lang="ko-KR" altLang="en-US" sz="1400" dirty="0"/>
                <a:t>그램</a:t>
              </a:r>
              <a:r>
                <a:rPr lang="en-US" altLang="ko-KR" sz="1400" dirty="0"/>
                <a:t>)</a:t>
              </a:r>
              <a:endParaRPr lang="ko-KR" altLang="en-US" sz="1400" dirty="0"/>
            </a:p>
          </p:txBody>
        </p:sp>
        <p:cxnSp>
          <p:nvCxnSpPr>
            <p:cNvPr id="52" name="직선 화살표 연결선 51">
              <a:extLst>
                <a:ext uri="{FF2B5EF4-FFF2-40B4-BE49-F238E27FC236}">
                  <a16:creationId xmlns:a16="http://schemas.microsoft.com/office/drawing/2014/main" id="{BDDAC7F4-F320-4124-B178-73170841DDDC}"/>
                </a:ext>
              </a:extLst>
            </p:cNvPr>
            <p:cNvCxnSpPr>
              <a:cxnSpLocks/>
              <a:stCxn id="50" idx="3"/>
            </p:cNvCxnSpPr>
            <p:nvPr/>
          </p:nvCxnSpPr>
          <p:spPr>
            <a:xfrm flipV="1">
              <a:off x="4223085" y="5471499"/>
              <a:ext cx="1203680" cy="8129"/>
            </a:xfrm>
            <a:prstGeom prst="straightConnector1">
              <a:avLst/>
            </a:prstGeom>
            <a:ln w="15875">
              <a:solidFill>
                <a:srgbClr val="434B5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화살표 연결선 52">
              <a:extLst>
                <a:ext uri="{FF2B5EF4-FFF2-40B4-BE49-F238E27FC236}">
                  <a16:creationId xmlns:a16="http://schemas.microsoft.com/office/drawing/2014/main" id="{82D2B075-B97E-4CA0-84F5-45ED2633331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04937" y="5477174"/>
              <a:ext cx="1205900" cy="2127"/>
            </a:xfrm>
            <a:prstGeom prst="straightConnector1">
              <a:avLst/>
            </a:prstGeom>
            <a:ln w="15875">
              <a:solidFill>
                <a:srgbClr val="434B5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ED2B29F1-DC48-40F2-B85C-738F5B659B49}"/>
                </a:ext>
              </a:extLst>
            </p:cNvPr>
            <p:cNvSpPr txBox="1"/>
            <p:nvPr/>
          </p:nvSpPr>
          <p:spPr>
            <a:xfrm>
              <a:off x="7623849" y="5304883"/>
              <a:ext cx="1908494" cy="4542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dirty="0" err="1"/>
                <a:t>넘파이</a:t>
              </a:r>
              <a:r>
                <a:rPr lang="ko-KR" altLang="en-US" dirty="0"/>
                <a:t> 배열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2E5BD5E4-6738-4BA9-AB58-378C60878A63}"/>
                </a:ext>
              </a:extLst>
            </p:cNvPr>
            <p:cNvSpPr txBox="1"/>
            <p:nvPr/>
          </p:nvSpPr>
          <p:spPr>
            <a:xfrm>
              <a:off x="4323522" y="5151304"/>
              <a:ext cx="100280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/>
                <a:t>토큰화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993B5F62-A256-4DE7-8893-D10C00E81AC1}"/>
                </a:ext>
              </a:extLst>
            </p:cNvPr>
            <p:cNvSpPr txBox="1"/>
            <p:nvPr/>
          </p:nvSpPr>
          <p:spPr>
            <a:xfrm>
              <a:off x="6251538" y="4918924"/>
              <a:ext cx="154831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/>
                <a:t>원</a:t>
              </a:r>
              <a:r>
                <a:rPr lang="en-US" altLang="ko-KR" sz="1400" dirty="0"/>
                <a:t>-</a:t>
              </a:r>
              <a:r>
                <a:rPr lang="ko-KR" altLang="en-US" sz="1400" dirty="0"/>
                <a:t>핫 인코딩</a:t>
              </a:r>
              <a:endParaRPr lang="en-US" altLang="ko-KR" sz="1400" dirty="0"/>
            </a:p>
            <a:p>
              <a:pPr algn="ctr"/>
              <a:r>
                <a:rPr lang="ko-KR" altLang="en-US" sz="1400" dirty="0"/>
                <a:t>토큰 </a:t>
              </a:r>
              <a:r>
                <a:rPr lang="ko-KR" altLang="en-US" sz="1400" dirty="0" err="1"/>
                <a:t>임베딩</a:t>
              </a:r>
              <a:endParaRPr lang="ko-KR" altLang="en-US" sz="1400" dirty="0"/>
            </a:p>
          </p:txBody>
        </p: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23B2B6E-654C-40B0-B88F-2DDB8D25446C}"/>
              </a:ext>
            </a:extLst>
          </p:cNvPr>
          <p:cNvSpPr/>
          <p:nvPr/>
        </p:nvSpPr>
        <p:spPr>
          <a:xfrm>
            <a:off x="0" y="0"/>
            <a:ext cx="240632" cy="6858000"/>
          </a:xfrm>
          <a:prstGeom prst="rect">
            <a:avLst/>
          </a:prstGeom>
          <a:solidFill>
            <a:srgbClr val="434B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3944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1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직사각형 69">
            <a:extLst>
              <a:ext uri="{FF2B5EF4-FFF2-40B4-BE49-F238E27FC236}">
                <a16:creationId xmlns:a16="http://schemas.microsoft.com/office/drawing/2014/main" id="{1F1064E3-0629-433D-A5EB-4DEB1D597723}"/>
              </a:ext>
            </a:extLst>
          </p:cNvPr>
          <p:cNvSpPr/>
          <p:nvPr/>
        </p:nvSpPr>
        <p:spPr>
          <a:xfrm>
            <a:off x="0" y="1836903"/>
            <a:ext cx="12192000" cy="5021093"/>
          </a:xfrm>
          <a:prstGeom prst="rect">
            <a:avLst/>
          </a:prstGeom>
          <a:solidFill>
            <a:srgbClr val="E0E0D8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5044764B-66B6-4BCB-992D-D10423C929EF}"/>
              </a:ext>
            </a:extLst>
          </p:cNvPr>
          <p:cNvGrpSpPr/>
          <p:nvPr/>
        </p:nvGrpSpPr>
        <p:grpSpPr>
          <a:xfrm>
            <a:off x="240632" y="-239110"/>
            <a:ext cx="4286408" cy="1015663"/>
            <a:chOff x="240632" y="-239110"/>
            <a:chExt cx="4286408" cy="1015663"/>
          </a:xfrm>
        </p:grpSpPr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443E19FE-7A42-466A-9F13-74E26D09578E}"/>
                </a:ext>
              </a:extLst>
            </p:cNvPr>
            <p:cNvCxnSpPr>
              <a:cxnSpLocks/>
            </p:cNvCxnSpPr>
            <p:nvPr/>
          </p:nvCxnSpPr>
          <p:spPr>
            <a:xfrm>
              <a:off x="240632" y="637671"/>
              <a:ext cx="4034684" cy="0"/>
            </a:xfrm>
            <a:prstGeom prst="line">
              <a:avLst/>
            </a:prstGeom>
            <a:ln w="158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A09041A-2CEF-4C43-A8F4-795B75BCD6D1}"/>
                </a:ext>
              </a:extLst>
            </p:cNvPr>
            <p:cNvSpPr txBox="1"/>
            <p:nvPr/>
          </p:nvSpPr>
          <p:spPr>
            <a:xfrm>
              <a:off x="1114805" y="133697"/>
              <a:ext cx="341223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>
                  <a:latin typeface="Abadi" panose="020B0604020104020204" pitchFamily="34" charset="0"/>
                </a:rPr>
                <a:t>텍스트 데이터 다루기</a:t>
              </a:r>
              <a:endParaRPr lang="ko-KR" altLang="en-US" sz="2400" dirty="0">
                <a:latin typeface="Abadi" panose="020B0604020104020204" pitchFamily="34" charset="0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A336B5F6-6A0B-44B5-A261-082C1A15983F}"/>
                </a:ext>
              </a:extLst>
            </p:cNvPr>
            <p:cNvSpPr txBox="1"/>
            <p:nvPr/>
          </p:nvSpPr>
          <p:spPr>
            <a:xfrm>
              <a:off x="240632" y="-239110"/>
              <a:ext cx="109930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000" b="1" dirty="0">
                  <a:solidFill>
                    <a:schemeClr val="tx1">
                      <a:alpha val="67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6.1</a:t>
              </a:r>
              <a:endParaRPr lang="ko-KR" altLang="en-US" sz="6000" b="1" dirty="0">
                <a:solidFill>
                  <a:schemeClr val="tx1">
                    <a:alpha val="67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23B2B6E-654C-40B0-B88F-2DDB8D25446C}"/>
              </a:ext>
            </a:extLst>
          </p:cNvPr>
          <p:cNvSpPr/>
          <p:nvPr/>
        </p:nvSpPr>
        <p:spPr>
          <a:xfrm>
            <a:off x="0" y="0"/>
            <a:ext cx="240632" cy="6858000"/>
          </a:xfrm>
          <a:prstGeom prst="rect">
            <a:avLst/>
          </a:prstGeom>
          <a:solidFill>
            <a:srgbClr val="434B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A2A58FE7-1ED8-44B9-BD41-20CC2CA02C0E}"/>
              </a:ext>
            </a:extLst>
          </p:cNvPr>
          <p:cNvGrpSpPr/>
          <p:nvPr/>
        </p:nvGrpSpPr>
        <p:grpSpPr>
          <a:xfrm>
            <a:off x="790283" y="1674364"/>
            <a:ext cx="1411206" cy="398760"/>
            <a:chOff x="759569" y="1967590"/>
            <a:chExt cx="1411206" cy="398760"/>
          </a:xfrm>
        </p:grpSpPr>
        <p:sp>
          <p:nvSpPr>
            <p:cNvPr id="32" name="자유형: 도형 31">
              <a:extLst>
                <a:ext uri="{FF2B5EF4-FFF2-40B4-BE49-F238E27FC236}">
                  <a16:creationId xmlns:a16="http://schemas.microsoft.com/office/drawing/2014/main" id="{2259DC56-5350-4EAC-8C89-83A15E264236}"/>
                </a:ext>
              </a:extLst>
            </p:cNvPr>
            <p:cNvSpPr/>
            <p:nvPr/>
          </p:nvSpPr>
          <p:spPr>
            <a:xfrm rot="384535">
              <a:off x="759569" y="1967590"/>
              <a:ext cx="1160731" cy="398760"/>
            </a:xfrm>
            <a:custGeom>
              <a:avLst/>
              <a:gdLst>
                <a:gd name="connsiteX0" fmla="*/ 314435 w 723509"/>
                <a:gd name="connsiteY0" fmla="*/ 12031 h 240631"/>
                <a:gd name="connsiteX1" fmla="*/ 314435 w 723509"/>
                <a:gd name="connsiteY1" fmla="*/ 12031 h 240631"/>
                <a:gd name="connsiteX2" fmla="*/ 133961 w 723509"/>
                <a:gd name="connsiteY2" fmla="*/ 48126 h 240631"/>
                <a:gd name="connsiteX3" fmla="*/ 61772 w 723509"/>
                <a:gd name="connsiteY3" fmla="*/ 72189 h 240631"/>
                <a:gd name="connsiteX4" fmla="*/ 25677 w 723509"/>
                <a:gd name="connsiteY4" fmla="*/ 84221 h 240631"/>
                <a:gd name="connsiteX5" fmla="*/ 1614 w 723509"/>
                <a:gd name="connsiteY5" fmla="*/ 156410 h 240631"/>
                <a:gd name="connsiteX6" fmla="*/ 13645 w 723509"/>
                <a:gd name="connsiteY6" fmla="*/ 192505 h 240631"/>
                <a:gd name="connsiteX7" fmla="*/ 37709 w 723509"/>
                <a:gd name="connsiteY7" fmla="*/ 216568 h 240631"/>
                <a:gd name="connsiteX8" fmla="*/ 194119 w 723509"/>
                <a:gd name="connsiteY8" fmla="*/ 240631 h 240631"/>
                <a:gd name="connsiteX9" fmla="*/ 494909 w 723509"/>
                <a:gd name="connsiteY9" fmla="*/ 228600 h 240631"/>
                <a:gd name="connsiteX10" fmla="*/ 567098 w 723509"/>
                <a:gd name="connsiteY10" fmla="*/ 216568 h 240631"/>
                <a:gd name="connsiteX11" fmla="*/ 675382 w 723509"/>
                <a:gd name="connsiteY11" fmla="*/ 204537 h 240631"/>
                <a:gd name="connsiteX12" fmla="*/ 699445 w 723509"/>
                <a:gd name="connsiteY12" fmla="*/ 180473 h 240631"/>
                <a:gd name="connsiteX13" fmla="*/ 723509 w 723509"/>
                <a:gd name="connsiteY13" fmla="*/ 108284 h 240631"/>
                <a:gd name="connsiteX14" fmla="*/ 711477 w 723509"/>
                <a:gd name="connsiteY14" fmla="*/ 48126 h 240631"/>
                <a:gd name="connsiteX15" fmla="*/ 639288 w 723509"/>
                <a:gd name="connsiteY15" fmla="*/ 24063 h 240631"/>
                <a:gd name="connsiteX16" fmla="*/ 458814 w 723509"/>
                <a:gd name="connsiteY16" fmla="*/ 0 h 240631"/>
                <a:gd name="connsiteX17" fmla="*/ 314435 w 723509"/>
                <a:gd name="connsiteY17" fmla="*/ 12031 h 240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23509" h="240631">
                  <a:moveTo>
                    <a:pt x="314435" y="12031"/>
                  </a:moveTo>
                  <a:lnTo>
                    <a:pt x="314435" y="12031"/>
                  </a:lnTo>
                  <a:cubicBezTo>
                    <a:pt x="180944" y="26864"/>
                    <a:pt x="240602" y="12579"/>
                    <a:pt x="133961" y="48126"/>
                  </a:cubicBezTo>
                  <a:lnTo>
                    <a:pt x="61772" y="72189"/>
                  </a:lnTo>
                  <a:lnTo>
                    <a:pt x="25677" y="84221"/>
                  </a:lnTo>
                  <a:cubicBezTo>
                    <a:pt x="17656" y="108284"/>
                    <a:pt x="-6407" y="132347"/>
                    <a:pt x="1614" y="156410"/>
                  </a:cubicBezTo>
                  <a:cubicBezTo>
                    <a:pt x="5624" y="168442"/>
                    <a:pt x="7120" y="181630"/>
                    <a:pt x="13645" y="192505"/>
                  </a:cubicBezTo>
                  <a:cubicBezTo>
                    <a:pt x="19481" y="202232"/>
                    <a:pt x="27982" y="210732"/>
                    <a:pt x="37709" y="216568"/>
                  </a:cubicBezTo>
                  <a:cubicBezTo>
                    <a:pt x="72400" y="237382"/>
                    <a:pt x="187164" y="239936"/>
                    <a:pt x="194119" y="240631"/>
                  </a:cubicBezTo>
                  <a:cubicBezTo>
                    <a:pt x="294382" y="236621"/>
                    <a:pt x="394774" y="235060"/>
                    <a:pt x="494909" y="228600"/>
                  </a:cubicBezTo>
                  <a:cubicBezTo>
                    <a:pt x="519253" y="227029"/>
                    <a:pt x="542917" y="219792"/>
                    <a:pt x="567098" y="216568"/>
                  </a:cubicBezTo>
                  <a:cubicBezTo>
                    <a:pt x="603096" y="211768"/>
                    <a:pt x="639287" y="208547"/>
                    <a:pt x="675382" y="204537"/>
                  </a:cubicBezTo>
                  <a:cubicBezTo>
                    <a:pt x="683403" y="196516"/>
                    <a:pt x="694372" y="190619"/>
                    <a:pt x="699445" y="180473"/>
                  </a:cubicBezTo>
                  <a:cubicBezTo>
                    <a:pt x="710789" y="157786"/>
                    <a:pt x="723509" y="108284"/>
                    <a:pt x="723509" y="108284"/>
                  </a:cubicBezTo>
                  <a:cubicBezTo>
                    <a:pt x="719498" y="88231"/>
                    <a:pt x="725937" y="62586"/>
                    <a:pt x="711477" y="48126"/>
                  </a:cubicBezTo>
                  <a:cubicBezTo>
                    <a:pt x="693541" y="30190"/>
                    <a:pt x="663351" y="32084"/>
                    <a:pt x="639288" y="24063"/>
                  </a:cubicBezTo>
                  <a:cubicBezTo>
                    <a:pt x="557376" y="-3241"/>
                    <a:pt x="615839" y="13085"/>
                    <a:pt x="458814" y="0"/>
                  </a:cubicBezTo>
                  <a:cubicBezTo>
                    <a:pt x="330517" y="12829"/>
                    <a:pt x="338498" y="10026"/>
                    <a:pt x="314435" y="12031"/>
                  </a:cubicBezTo>
                  <a:close/>
                </a:path>
              </a:pathLst>
            </a:custGeom>
            <a:solidFill>
              <a:srgbClr val="C8C2B6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6F8E1F91-2356-4C9B-A38B-0EEF206A5ABF}"/>
                </a:ext>
              </a:extLst>
            </p:cNvPr>
            <p:cNvSpPr txBox="1"/>
            <p:nvPr/>
          </p:nvSpPr>
          <p:spPr>
            <a:xfrm>
              <a:off x="858810" y="1991248"/>
              <a:ext cx="13119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n-</a:t>
              </a:r>
              <a:r>
                <a:rPr lang="ko-KR" altLang="en-US" dirty="0"/>
                <a:t>그램</a:t>
              </a:r>
              <a:r>
                <a:rPr lang="en-US" altLang="ko-KR" dirty="0"/>
                <a:t>?</a:t>
              </a:r>
              <a:endParaRPr lang="ko-KR" altLang="en-US" dirty="0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61AA527A-A46C-4ED6-AC5D-80251113EFB5}"/>
              </a:ext>
            </a:extLst>
          </p:cNvPr>
          <p:cNvSpPr txBox="1"/>
          <p:nvPr/>
        </p:nvSpPr>
        <p:spPr>
          <a:xfrm>
            <a:off x="3055802" y="2036923"/>
            <a:ext cx="6764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문장에서 추출한 </a:t>
            </a:r>
            <a:r>
              <a:rPr lang="en-US" altLang="ko-KR" b="1" dirty="0"/>
              <a:t>N</a:t>
            </a:r>
            <a:r>
              <a:rPr lang="ko-KR" altLang="en-US" b="1" dirty="0"/>
              <a:t>개</a:t>
            </a:r>
            <a:r>
              <a:rPr lang="en-US" altLang="ko-KR" b="1" dirty="0"/>
              <a:t>(</a:t>
            </a:r>
            <a:r>
              <a:rPr lang="ko-KR" altLang="en-US" b="1" dirty="0"/>
              <a:t>또는 그 이하</a:t>
            </a:r>
            <a:r>
              <a:rPr lang="en-US" altLang="ko-KR" b="1" dirty="0"/>
              <a:t>)</a:t>
            </a:r>
            <a:r>
              <a:rPr lang="ko-KR" altLang="en-US" b="1" dirty="0"/>
              <a:t>의 연속된 단어나 문자 그룹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F1FDD62-66DB-4F63-A9A9-082663B0DC54}"/>
              </a:ext>
            </a:extLst>
          </p:cNvPr>
          <p:cNvSpPr txBox="1"/>
          <p:nvPr/>
        </p:nvSpPr>
        <p:spPr>
          <a:xfrm>
            <a:off x="713934" y="2448565"/>
            <a:ext cx="4545782" cy="14912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</a:rPr>
              <a:t>토큰의 </a:t>
            </a:r>
            <a:r>
              <a:rPr lang="ko-KR" altLang="en-US" sz="1600" b="1" dirty="0">
                <a:solidFill>
                  <a:schemeClr val="bg2">
                    <a:lumMod val="50000"/>
                  </a:schemeClr>
                </a:solidFill>
              </a:rPr>
              <a:t>집합</a:t>
            </a:r>
            <a:endParaRPr lang="en-US" altLang="ko-KR" sz="1600" b="1" dirty="0">
              <a:solidFill>
                <a:schemeClr val="bg2">
                  <a:lumMod val="50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</a:rPr>
              <a:t>특정한 순서 없음</a:t>
            </a:r>
            <a:endParaRPr lang="en-US" altLang="ko-KR" sz="1600" dirty="0">
              <a:solidFill>
                <a:schemeClr val="bg2">
                  <a:lumMod val="50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2">
                    <a:lumMod val="50000"/>
                  </a:schemeClr>
                </a:solidFill>
              </a:rPr>
              <a:t>얕은 학습 방법의 언어처리 모델</a:t>
            </a:r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</a:rPr>
              <a:t>에 주로 사용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9F80EB-B6AF-4C9F-8FE3-4DE50137A57B}"/>
              </a:ext>
            </a:extLst>
          </p:cNvPr>
          <p:cNvSpPr txBox="1"/>
          <p:nvPr/>
        </p:nvSpPr>
        <p:spPr>
          <a:xfrm>
            <a:off x="1754258" y="5062507"/>
            <a:ext cx="3051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</a:rPr>
              <a:t>“The cat sat on the mat.”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28E6A05-1B39-4BB6-87F8-EAD2CD78EEEF}"/>
              </a:ext>
            </a:extLst>
          </p:cNvPr>
          <p:cNvSpPr txBox="1"/>
          <p:nvPr/>
        </p:nvSpPr>
        <p:spPr>
          <a:xfrm>
            <a:off x="6096000" y="3729273"/>
            <a:ext cx="4975255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rgbClr val="C00000"/>
                </a:solidFill>
              </a:rPr>
              <a:t>{“The”, “The cat“, “cat”, “cat sat“, “sat”, "sat on“, “on”, “on the“, “the”, “the mat“, “mat”} 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352642C-1C8B-4596-A378-29361DC0C6AA}"/>
              </a:ext>
            </a:extLst>
          </p:cNvPr>
          <p:cNvSpPr txBox="1"/>
          <p:nvPr/>
        </p:nvSpPr>
        <p:spPr>
          <a:xfrm>
            <a:off x="6009850" y="5062507"/>
            <a:ext cx="5800204" cy="1285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rgbClr val="C00000"/>
                </a:solidFill>
              </a:rPr>
              <a:t>{“The”, “The cat“, “cat”, “cat sat“, “The cat sat“,  “sat”, "sat on“, “on”, “cat sat on“, “on the“, “the”, “sat on the“, “the mat“, “mat”, “on the mat"} 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159025-F90B-46BB-8888-4838C23BD084}"/>
              </a:ext>
            </a:extLst>
          </p:cNvPr>
          <p:cNvSpPr txBox="1"/>
          <p:nvPr/>
        </p:nvSpPr>
        <p:spPr>
          <a:xfrm>
            <a:off x="1413036" y="4738341"/>
            <a:ext cx="921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>
                <a:solidFill>
                  <a:srgbClr val="C00000"/>
                </a:solidFill>
              </a:rPr>
              <a:t>예시</a:t>
            </a:r>
            <a:r>
              <a:rPr lang="en-US" altLang="ko-KR" sz="1400" b="1" dirty="0">
                <a:solidFill>
                  <a:srgbClr val="C00000"/>
                </a:solidFill>
              </a:rPr>
              <a:t>)</a:t>
            </a:r>
            <a:endParaRPr lang="ko-KR" altLang="en-US" sz="1400" b="1" dirty="0">
              <a:solidFill>
                <a:srgbClr val="C00000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EA88E94-91AB-415A-9F01-C238E75ABD86}"/>
              </a:ext>
            </a:extLst>
          </p:cNvPr>
          <p:cNvSpPr/>
          <p:nvPr/>
        </p:nvSpPr>
        <p:spPr>
          <a:xfrm>
            <a:off x="6887818" y="3827937"/>
            <a:ext cx="1053547" cy="367748"/>
          </a:xfrm>
          <a:prstGeom prst="rect">
            <a:avLst/>
          </a:prstGeom>
          <a:noFill/>
          <a:ln w="2222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247C546A-4CB9-417D-B361-3127E1B73EFD}"/>
              </a:ext>
            </a:extLst>
          </p:cNvPr>
          <p:cNvSpPr/>
          <p:nvPr/>
        </p:nvSpPr>
        <p:spPr>
          <a:xfrm>
            <a:off x="8532275" y="3815445"/>
            <a:ext cx="969534" cy="381612"/>
          </a:xfrm>
          <a:prstGeom prst="rect">
            <a:avLst/>
          </a:prstGeom>
          <a:noFill/>
          <a:ln w="2222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3B2C1557-2525-4B1C-91F9-345A35E14013}"/>
              </a:ext>
            </a:extLst>
          </p:cNvPr>
          <p:cNvSpPr/>
          <p:nvPr/>
        </p:nvSpPr>
        <p:spPr>
          <a:xfrm>
            <a:off x="10084728" y="3837876"/>
            <a:ext cx="1053547" cy="367748"/>
          </a:xfrm>
          <a:prstGeom prst="rect">
            <a:avLst/>
          </a:prstGeom>
          <a:noFill/>
          <a:ln w="2222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A7289A86-3B40-4DF2-B307-16EEF33FDBBB}"/>
              </a:ext>
            </a:extLst>
          </p:cNvPr>
          <p:cNvSpPr/>
          <p:nvPr/>
        </p:nvSpPr>
        <p:spPr>
          <a:xfrm>
            <a:off x="7116419" y="4250502"/>
            <a:ext cx="974034" cy="367747"/>
          </a:xfrm>
          <a:prstGeom prst="rect">
            <a:avLst/>
          </a:prstGeom>
          <a:noFill/>
          <a:ln w="2222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7545D0A5-AD9E-4CD9-B1B2-658A09D5494A}"/>
              </a:ext>
            </a:extLst>
          </p:cNvPr>
          <p:cNvSpPr/>
          <p:nvPr/>
        </p:nvSpPr>
        <p:spPr>
          <a:xfrm>
            <a:off x="8816007" y="4273568"/>
            <a:ext cx="974034" cy="367747"/>
          </a:xfrm>
          <a:prstGeom prst="rect">
            <a:avLst/>
          </a:prstGeom>
          <a:noFill/>
          <a:ln w="2222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C99D4399-098D-496F-8D8F-F3460508537C}"/>
              </a:ext>
            </a:extLst>
          </p:cNvPr>
          <p:cNvCxnSpPr/>
          <p:nvPr/>
        </p:nvCxnSpPr>
        <p:spPr>
          <a:xfrm flipV="1">
            <a:off x="4527040" y="4250502"/>
            <a:ext cx="1482810" cy="795616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898BF722-0CE1-4DFC-9A0F-466C47254D02}"/>
              </a:ext>
            </a:extLst>
          </p:cNvPr>
          <p:cNvCxnSpPr>
            <a:cxnSpLocks/>
            <a:endCxn id="40" idx="1"/>
          </p:cNvCxnSpPr>
          <p:nvPr/>
        </p:nvCxnSpPr>
        <p:spPr>
          <a:xfrm>
            <a:off x="4527040" y="5347662"/>
            <a:ext cx="1482810" cy="357489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BAC3098F-4270-4FC1-B404-BD8A13B3F18B}"/>
              </a:ext>
            </a:extLst>
          </p:cNvPr>
          <p:cNvSpPr txBox="1"/>
          <p:nvPr/>
        </p:nvSpPr>
        <p:spPr>
          <a:xfrm>
            <a:off x="4540884" y="4397503"/>
            <a:ext cx="8295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>
                <a:solidFill>
                  <a:srgbClr val="C00000"/>
                </a:solidFill>
              </a:rPr>
              <a:t>2</a:t>
            </a:r>
            <a:r>
              <a:rPr lang="ko-KR" altLang="en-US" sz="1600" b="1" dirty="0">
                <a:solidFill>
                  <a:srgbClr val="C00000"/>
                </a:solidFill>
              </a:rPr>
              <a:t>그램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BED4EA2-C810-435A-ADA6-584BE872BB43}"/>
              </a:ext>
            </a:extLst>
          </p:cNvPr>
          <p:cNvSpPr txBox="1"/>
          <p:nvPr/>
        </p:nvSpPr>
        <p:spPr>
          <a:xfrm>
            <a:off x="4578149" y="5535874"/>
            <a:ext cx="8295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C00000"/>
                </a:solidFill>
              </a:rPr>
              <a:t>3</a:t>
            </a:r>
            <a:r>
              <a:rPr lang="ko-KR" altLang="en-US" sz="1600" b="1" dirty="0">
                <a:solidFill>
                  <a:srgbClr val="C00000"/>
                </a:solidFill>
              </a:rPr>
              <a:t>그램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B1D31DAD-8B4E-4F60-A862-4C9F72D2376F}"/>
              </a:ext>
            </a:extLst>
          </p:cNvPr>
          <p:cNvCxnSpPr/>
          <p:nvPr/>
        </p:nvCxnSpPr>
        <p:spPr>
          <a:xfrm>
            <a:off x="9650896" y="5451717"/>
            <a:ext cx="1232452" cy="0"/>
          </a:xfrm>
          <a:prstGeom prst="line">
            <a:avLst/>
          </a:prstGeom>
          <a:ln w="2222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B5CA14B6-C6A9-448B-91C2-AE8FF2A85135}"/>
              </a:ext>
            </a:extLst>
          </p:cNvPr>
          <p:cNvCxnSpPr/>
          <p:nvPr/>
        </p:nvCxnSpPr>
        <p:spPr>
          <a:xfrm>
            <a:off x="7815475" y="5862533"/>
            <a:ext cx="1232452" cy="0"/>
          </a:xfrm>
          <a:prstGeom prst="line">
            <a:avLst/>
          </a:prstGeom>
          <a:ln w="2222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7CD18221-24BE-41EE-B91E-046ED9B44874}"/>
              </a:ext>
            </a:extLst>
          </p:cNvPr>
          <p:cNvCxnSpPr/>
          <p:nvPr/>
        </p:nvCxnSpPr>
        <p:spPr>
          <a:xfrm>
            <a:off x="9428931" y="6283288"/>
            <a:ext cx="1232452" cy="0"/>
          </a:xfrm>
          <a:prstGeom prst="line">
            <a:avLst/>
          </a:prstGeom>
          <a:ln w="2222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E6953BC3-0DD7-4BA7-A83C-9B48188C83AB}"/>
              </a:ext>
            </a:extLst>
          </p:cNvPr>
          <p:cNvCxnSpPr>
            <a:cxnSpLocks/>
          </p:cNvCxnSpPr>
          <p:nvPr/>
        </p:nvCxnSpPr>
        <p:spPr>
          <a:xfrm>
            <a:off x="10839342" y="5874428"/>
            <a:ext cx="610536" cy="0"/>
          </a:xfrm>
          <a:prstGeom prst="line">
            <a:avLst/>
          </a:prstGeom>
          <a:ln w="2222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B432B76E-3456-43DE-908B-8440AFF282FC}"/>
              </a:ext>
            </a:extLst>
          </p:cNvPr>
          <p:cNvCxnSpPr>
            <a:cxnSpLocks/>
          </p:cNvCxnSpPr>
          <p:nvPr/>
        </p:nvCxnSpPr>
        <p:spPr>
          <a:xfrm>
            <a:off x="7007087" y="6283288"/>
            <a:ext cx="390941" cy="3715"/>
          </a:xfrm>
          <a:prstGeom prst="line">
            <a:avLst/>
          </a:prstGeom>
          <a:ln w="2222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4013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43" grpId="0" animBg="1"/>
      <p:bldP spid="44" grpId="0" animBg="1"/>
      <p:bldP spid="54" grpId="0" animBg="1"/>
      <p:bldP spid="57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5044764B-66B6-4BCB-992D-D10423C929EF}"/>
              </a:ext>
            </a:extLst>
          </p:cNvPr>
          <p:cNvGrpSpPr/>
          <p:nvPr/>
        </p:nvGrpSpPr>
        <p:grpSpPr>
          <a:xfrm>
            <a:off x="240632" y="-239110"/>
            <a:ext cx="4286408" cy="1015663"/>
            <a:chOff x="240632" y="-239110"/>
            <a:chExt cx="4286408" cy="1015663"/>
          </a:xfrm>
        </p:grpSpPr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443E19FE-7A42-466A-9F13-74E26D09578E}"/>
                </a:ext>
              </a:extLst>
            </p:cNvPr>
            <p:cNvCxnSpPr>
              <a:cxnSpLocks/>
            </p:cNvCxnSpPr>
            <p:nvPr/>
          </p:nvCxnSpPr>
          <p:spPr>
            <a:xfrm>
              <a:off x="240632" y="637671"/>
              <a:ext cx="4034684" cy="0"/>
            </a:xfrm>
            <a:prstGeom prst="line">
              <a:avLst/>
            </a:prstGeom>
            <a:ln w="158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A09041A-2CEF-4C43-A8F4-795B75BCD6D1}"/>
                </a:ext>
              </a:extLst>
            </p:cNvPr>
            <p:cNvSpPr txBox="1"/>
            <p:nvPr/>
          </p:nvSpPr>
          <p:spPr>
            <a:xfrm>
              <a:off x="1114805" y="133697"/>
              <a:ext cx="341223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latin typeface="Abadi" panose="020B0604020104020204" pitchFamily="34" charset="0"/>
                </a:rPr>
                <a:t>텍스트 데이터 다루기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A336B5F6-6A0B-44B5-A261-082C1A15983F}"/>
                </a:ext>
              </a:extLst>
            </p:cNvPr>
            <p:cNvSpPr txBox="1"/>
            <p:nvPr/>
          </p:nvSpPr>
          <p:spPr>
            <a:xfrm>
              <a:off x="240632" y="-239110"/>
              <a:ext cx="109930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000" b="1" dirty="0">
                  <a:solidFill>
                    <a:schemeClr val="tx1">
                      <a:alpha val="67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6.1</a:t>
              </a:r>
              <a:endParaRPr lang="ko-KR" altLang="en-US" sz="6000" b="1" dirty="0">
                <a:solidFill>
                  <a:schemeClr val="tx1">
                    <a:alpha val="67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23B2B6E-654C-40B0-B88F-2DDB8D25446C}"/>
              </a:ext>
            </a:extLst>
          </p:cNvPr>
          <p:cNvSpPr/>
          <p:nvPr/>
        </p:nvSpPr>
        <p:spPr>
          <a:xfrm>
            <a:off x="0" y="0"/>
            <a:ext cx="240632" cy="6858000"/>
          </a:xfrm>
          <a:prstGeom prst="rect">
            <a:avLst/>
          </a:prstGeom>
          <a:solidFill>
            <a:srgbClr val="434B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C5023D70-FB70-4B9E-AA8A-446B19916DFA}"/>
              </a:ext>
            </a:extLst>
          </p:cNvPr>
          <p:cNvGrpSpPr/>
          <p:nvPr/>
        </p:nvGrpSpPr>
        <p:grpSpPr>
          <a:xfrm>
            <a:off x="368176" y="701124"/>
            <a:ext cx="3806259" cy="517486"/>
            <a:chOff x="368176" y="701124"/>
            <a:chExt cx="3806259" cy="517486"/>
          </a:xfrm>
        </p:grpSpPr>
        <p:sp>
          <p:nvSpPr>
            <p:cNvPr id="31" name="자유형: 도형 30">
              <a:extLst>
                <a:ext uri="{FF2B5EF4-FFF2-40B4-BE49-F238E27FC236}">
                  <a16:creationId xmlns:a16="http://schemas.microsoft.com/office/drawing/2014/main" id="{68C543D8-A3D0-46EF-910B-23FFE4635CE9}"/>
                </a:ext>
              </a:extLst>
            </p:cNvPr>
            <p:cNvSpPr/>
            <p:nvPr/>
          </p:nvSpPr>
          <p:spPr>
            <a:xfrm rot="21193953">
              <a:off x="368176" y="701124"/>
              <a:ext cx="1337864" cy="450461"/>
            </a:xfrm>
            <a:custGeom>
              <a:avLst/>
              <a:gdLst>
                <a:gd name="connsiteX0" fmla="*/ 156410 w 783666"/>
                <a:gd name="connsiteY0" fmla="*/ 0 h 264695"/>
                <a:gd name="connsiteX1" fmla="*/ 156410 w 783666"/>
                <a:gd name="connsiteY1" fmla="*/ 0 h 264695"/>
                <a:gd name="connsiteX2" fmla="*/ 48126 w 783666"/>
                <a:gd name="connsiteY2" fmla="*/ 12032 h 264695"/>
                <a:gd name="connsiteX3" fmla="*/ 24063 w 783666"/>
                <a:gd name="connsiteY3" fmla="*/ 48126 h 264695"/>
                <a:gd name="connsiteX4" fmla="*/ 0 w 783666"/>
                <a:gd name="connsiteY4" fmla="*/ 72190 h 264695"/>
                <a:gd name="connsiteX5" fmla="*/ 12031 w 783666"/>
                <a:gd name="connsiteY5" fmla="*/ 156411 h 264695"/>
                <a:gd name="connsiteX6" fmla="*/ 24063 w 783666"/>
                <a:gd name="connsiteY6" fmla="*/ 192505 h 264695"/>
                <a:gd name="connsiteX7" fmla="*/ 60158 w 783666"/>
                <a:gd name="connsiteY7" fmla="*/ 204537 h 264695"/>
                <a:gd name="connsiteX8" fmla="*/ 216568 w 783666"/>
                <a:gd name="connsiteY8" fmla="*/ 216569 h 264695"/>
                <a:gd name="connsiteX9" fmla="*/ 252663 w 783666"/>
                <a:gd name="connsiteY9" fmla="*/ 228600 h 264695"/>
                <a:gd name="connsiteX10" fmla="*/ 360947 w 783666"/>
                <a:gd name="connsiteY10" fmla="*/ 252663 h 264695"/>
                <a:gd name="connsiteX11" fmla="*/ 409073 w 783666"/>
                <a:gd name="connsiteY11" fmla="*/ 264695 h 264695"/>
                <a:gd name="connsiteX12" fmla="*/ 589547 w 783666"/>
                <a:gd name="connsiteY12" fmla="*/ 252663 h 264695"/>
                <a:gd name="connsiteX13" fmla="*/ 661736 w 783666"/>
                <a:gd name="connsiteY13" fmla="*/ 228600 h 264695"/>
                <a:gd name="connsiteX14" fmla="*/ 685800 w 783666"/>
                <a:gd name="connsiteY14" fmla="*/ 204537 h 264695"/>
                <a:gd name="connsiteX15" fmla="*/ 757989 w 783666"/>
                <a:gd name="connsiteY15" fmla="*/ 180474 h 264695"/>
                <a:gd name="connsiteX16" fmla="*/ 782052 w 783666"/>
                <a:gd name="connsiteY16" fmla="*/ 108284 h 264695"/>
                <a:gd name="connsiteX17" fmla="*/ 770021 w 783666"/>
                <a:gd name="connsiteY17" fmla="*/ 72190 h 264695"/>
                <a:gd name="connsiteX18" fmla="*/ 733926 w 783666"/>
                <a:gd name="connsiteY18" fmla="*/ 60158 h 264695"/>
                <a:gd name="connsiteX19" fmla="*/ 529389 w 783666"/>
                <a:gd name="connsiteY19" fmla="*/ 48126 h 264695"/>
                <a:gd name="connsiteX20" fmla="*/ 433136 w 783666"/>
                <a:gd name="connsiteY20" fmla="*/ 36095 h 264695"/>
                <a:gd name="connsiteX21" fmla="*/ 312821 w 783666"/>
                <a:gd name="connsiteY21" fmla="*/ 12032 h 264695"/>
                <a:gd name="connsiteX22" fmla="*/ 156410 w 783666"/>
                <a:gd name="connsiteY22" fmla="*/ 0 h 264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83666" h="264695">
                  <a:moveTo>
                    <a:pt x="156410" y="0"/>
                  </a:moveTo>
                  <a:lnTo>
                    <a:pt x="156410" y="0"/>
                  </a:lnTo>
                  <a:cubicBezTo>
                    <a:pt x="120315" y="4011"/>
                    <a:pt x="82256" y="-379"/>
                    <a:pt x="48126" y="12032"/>
                  </a:cubicBezTo>
                  <a:cubicBezTo>
                    <a:pt x="34537" y="16974"/>
                    <a:pt x="33096" y="36835"/>
                    <a:pt x="24063" y="48126"/>
                  </a:cubicBezTo>
                  <a:cubicBezTo>
                    <a:pt x="16977" y="56984"/>
                    <a:pt x="8021" y="64169"/>
                    <a:pt x="0" y="72190"/>
                  </a:cubicBezTo>
                  <a:cubicBezTo>
                    <a:pt x="4010" y="100264"/>
                    <a:pt x="6469" y="128603"/>
                    <a:pt x="12031" y="156411"/>
                  </a:cubicBezTo>
                  <a:cubicBezTo>
                    <a:pt x="14518" y="168847"/>
                    <a:pt x="15095" y="183537"/>
                    <a:pt x="24063" y="192505"/>
                  </a:cubicBezTo>
                  <a:cubicBezTo>
                    <a:pt x="33031" y="201473"/>
                    <a:pt x="47573" y="202964"/>
                    <a:pt x="60158" y="204537"/>
                  </a:cubicBezTo>
                  <a:cubicBezTo>
                    <a:pt x="112045" y="211023"/>
                    <a:pt x="164431" y="212558"/>
                    <a:pt x="216568" y="216569"/>
                  </a:cubicBezTo>
                  <a:cubicBezTo>
                    <a:pt x="228600" y="220579"/>
                    <a:pt x="240469" y="225116"/>
                    <a:pt x="252663" y="228600"/>
                  </a:cubicBezTo>
                  <a:cubicBezTo>
                    <a:pt x="304034" y="243277"/>
                    <a:pt x="305097" y="240252"/>
                    <a:pt x="360947" y="252663"/>
                  </a:cubicBezTo>
                  <a:cubicBezTo>
                    <a:pt x="377089" y="256250"/>
                    <a:pt x="393031" y="260684"/>
                    <a:pt x="409073" y="264695"/>
                  </a:cubicBezTo>
                  <a:cubicBezTo>
                    <a:pt x="469231" y="260684"/>
                    <a:pt x="529861" y="261190"/>
                    <a:pt x="589547" y="252663"/>
                  </a:cubicBezTo>
                  <a:cubicBezTo>
                    <a:pt x="614657" y="249076"/>
                    <a:pt x="661736" y="228600"/>
                    <a:pt x="661736" y="228600"/>
                  </a:cubicBezTo>
                  <a:cubicBezTo>
                    <a:pt x="669757" y="220579"/>
                    <a:pt x="675654" y="209610"/>
                    <a:pt x="685800" y="204537"/>
                  </a:cubicBezTo>
                  <a:cubicBezTo>
                    <a:pt x="708487" y="193194"/>
                    <a:pt x="757989" y="180474"/>
                    <a:pt x="757989" y="180474"/>
                  </a:cubicBezTo>
                  <a:cubicBezTo>
                    <a:pt x="766010" y="156411"/>
                    <a:pt x="790073" y="132347"/>
                    <a:pt x="782052" y="108284"/>
                  </a:cubicBezTo>
                  <a:cubicBezTo>
                    <a:pt x="778042" y="96253"/>
                    <a:pt x="778989" y="81158"/>
                    <a:pt x="770021" y="72190"/>
                  </a:cubicBezTo>
                  <a:cubicBezTo>
                    <a:pt x="761053" y="63222"/>
                    <a:pt x="746546" y="61420"/>
                    <a:pt x="733926" y="60158"/>
                  </a:cubicBezTo>
                  <a:cubicBezTo>
                    <a:pt x="665968" y="53362"/>
                    <a:pt x="597568" y="52137"/>
                    <a:pt x="529389" y="48126"/>
                  </a:cubicBezTo>
                  <a:cubicBezTo>
                    <a:pt x="497305" y="44116"/>
                    <a:pt x="465030" y="41411"/>
                    <a:pt x="433136" y="36095"/>
                  </a:cubicBezTo>
                  <a:cubicBezTo>
                    <a:pt x="370042" y="25579"/>
                    <a:pt x="388488" y="15815"/>
                    <a:pt x="312821" y="12032"/>
                  </a:cubicBezTo>
                  <a:cubicBezTo>
                    <a:pt x="256744" y="9228"/>
                    <a:pt x="182478" y="2005"/>
                    <a:pt x="156410" y="0"/>
                  </a:cubicBezTo>
                  <a:close/>
                </a:path>
              </a:pathLst>
            </a:custGeom>
            <a:solidFill>
              <a:srgbClr val="E0E0D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자유형: 도형 32">
              <a:extLst>
                <a:ext uri="{FF2B5EF4-FFF2-40B4-BE49-F238E27FC236}">
                  <a16:creationId xmlns:a16="http://schemas.microsoft.com/office/drawing/2014/main" id="{0AB68E47-A46D-40ED-8567-841279B54AF4}"/>
                </a:ext>
              </a:extLst>
            </p:cNvPr>
            <p:cNvSpPr/>
            <p:nvPr/>
          </p:nvSpPr>
          <p:spPr>
            <a:xfrm rot="384535">
              <a:off x="624379" y="819850"/>
              <a:ext cx="1160731" cy="398760"/>
            </a:xfrm>
            <a:custGeom>
              <a:avLst/>
              <a:gdLst>
                <a:gd name="connsiteX0" fmla="*/ 314435 w 723509"/>
                <a:gd name="connsiteY0" fmla="*/ 12031 h 240631"/>
                <a:gd name="connsiteX1" fmla="*/ 314435 w 723509"/>
                <a:gd name="connsiteY1" fmla="*/ 12031 h 240631"/>
                <a:gd name="connsiteX2" fmla="*/ 133961 w 723509"/>
                <a:gd name="connsiteY2" fmla="*/ 48126 h 240631"/>
                <a:gd name="connsiteX3" fmla="*/ 61772 w 723509"/>
                <a:gd name="connsiteY3" fmla="*/ 72189 h 240631"/>
                <a:gd name="connsiteX4" fmla="*/ 25677 w 723509"/>
                <a:gd name="connsiteY4" fmla="*/ 84221 h 240631"/>
                <a:gd name="connsiteX5" fmla="*/ 1614 w 723509"/>
                <a:gd name="connsiteY5" fmla="*/ 156410 h 240631"/>
                <a:gd name="connsiteX6" fmla="*/ 13645 w 723509"/>
                <a:gd name="connsiteY6" fmla="*/ 192505 h 240631"/>
                <a:gd name="connsiteX7" fmla="*/ 37709 w 723509"/>
                <a:gd name="connsiteY7" fmla="*/ 216568 h 240631"/>
                <a:gd name="connsiteX8" fmla="*/ 194119 w 723509"/>
                <a:gd name="connsiteY8" fmla="*/ 240631 h 240631"/>
                <a:gd name="connsiteX9" fmla="*/ 494909 w 723509"/>
                <a:gd name="connsiteY9" fmla="*/ 228600 h 240631"/>
                <a:gd name="connsiteX10" fmla="*/ 567098 w 723509"/>
                <a:gd name="connsiteY10" fmla="*/ 216568 h 240631"/>
                <a:gd name="connsiteX11" fmla="*/ 675382 w 723509"/>
                <a:gd name="connsiteY11" fmla="*/ 204537 h 240631"/>
                <a:gd name="connsiteX12" fmla="*/ 699445 w 723509"/>
                <a:gd name="connsiteY12" fmla="*/ 180473 h 240631"/>
                <a:gd name="connsiteX13" fmla="*/ 723509 w 723509"/>
                <a:gd name="connsiteY13" fmla="*/ 108284 h 240631"/>
                <a:gd name="connsiteX14" fmla="*/ 711477 w 723509"/>
                <a:gd name="connsiteY14" fmla="*/ 48126 h 240631"/>
                <a:gd name="connsiteX15" fmla="*/ 639288 w 723509"/>
                <a:gd name="connsiteY15" fmla="*/ 24063 h 240631"/>
                <a:gd name="connsiteX16" fmla="*/ 458814 w 723509"/>
                <a:gd name="connsiteY16" fmla="*/ 0 h 240631"/>
                <a:gd name="connsiteX17" fmla="*/ 314435 w 723509"/>
                <a:gd name="connsiteY17" fmla="*/ 12031 h 240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23509" h="240631">
                  <a:moveTo>
                    <a:pt x="314435" y="12031"/>
                  </a:moveTo>
                  <a:lnTo>
                    <a:pt x="314435" y="12031"/>
                  </a:lnTo>
                  <a:cubicBezTo>
                    <a:pt x="180944" y="26864"/>
                    <a:pt x="240602" y="12579"/>
                    <a:pt x="133961" y="48126"/>
                  </a:cubicBezTo>
                  <a:lnTo>
                    <a:pt x="61772" y="72189"/>
                  </a:lnTo>
                  <a:lnTo>
                    <a:pt x="25677" y="84221"/>
                  </a:lnTo>
                  <a:cubicBezTo>
                    <a:pt x="17656" y="108284"/>
                    <a:pt x="-6407" y="132347"/>
                    <a:pt x="1614" y="156410"/>
                  </a:cubicBezTo>
                  <a:cubicBezTo>
                    <a:pt x="5624" y="168442"/>
                    <a:pt x="7120" y="181630"/>
                    <a:pt x="13645" y="192505"/>
                  </a:cubicBezTo>
                  <a:cubicBezTo>
                    <a:pt x="19481" y="202232"/>
                    <a:pt x="27982" y="210732"/>
                    <a:pt x="37709" y="216568"/>
                  </a:cubicBezTo>
                  <a:cubicBezTo>
                    <a:pt x="72400" y="237382"/>
                    <a:pt x="187164" y="239936"/>
                    <a:pt x="194119" y="240631"/>
                  </a:cubicBezTo>
                  <a:cubicBezTo>
                    <a:pt x="294382" y="236621"/>
                    <a:pt x="394774" y="235060"/>
                    <a:pt x="494909" y="228600"/>
                  </a:cubicBezTo>
                  <a:cubicBezTo>
                    <a:pt x="519253" y="227029"/>
                    <a:pt x="542917" y="219792"/>
                    <a:pt x="567098" y="216568"/>
                  </a:cubicBezTo>
                  <a:cubicBezTo>
                    <a:pt x="603096" y="211768"/>
                    <a:pt x="639287" y="208547"/>
                    <a:pt x="675382" y="204537"/>
                  </a:cubicBezTo>
                  <a:cubicBezTo>
                    <a:pt x="683403" y="196516"/>
                    <a:pt x="694372" y="190619"/>
                    <a:pt x="699445" y="180473"/>
                  </a:cubicBezTo>
                  <a:cubicBezTo>
                    <a:pt x="710789" y="157786"/>
                    <a:pt x="723509" y="108284"/>
                    <a:pt x="723509" y="108284"/>
                  </a:cubicBezTo>
                  <a:cubicBezTo>
                    <a:pt x="719498" y="88231"/>
                    <a:pt x="725937" y="62586"/>
                    <a:pt x="711477" y="48126"/>
                  </a:cubicBezTo>
                  <a:cubicBezTo>
                    <a:pt x="693541" y="30190"/>
                    <a:pt x="663351" y="32084"/>
                    <a:pt x="639288" y="24063"/>
                  </a:cubicBezTo>
                  <a:cubicBezTo>
                    <a:pt x="557376" y="-3241"/>
                    <a:pt x="615839" y="13085"/>
                    <a:pt x="458814" y="0"/>
                  </a:cubicBezTo>
                  <a:cubicBezTo>
                    <a:pt x="330517" y="12829"/>
                    <a:pt x="338498" y="10026"/>
                    <a:pt x="314435" y="12031"/>
                  </a:cubicBezTo>
                  <a:close/>
                </a:path>
              </a:pathLst>
            </a:custGeom>
            <a:solidFill>
              <a:srgbClr val="C8C2B6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93429DE-F5C7-4814-A2D4-79927DD77D4B}"/>
                </a:ext>
              </a:extLst>
            </p:cNvPr>
            <p:cNvSpPr txBox="1"/>
            <p:nvPr/>
          </p:nvSpPr>
          <p:spPr>
            <a:xfrm>
              <a:off x="558358" y="762052"/>
              <a:ext cx="3616077" cy="4140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600" b="1" kern="1300" dirty="0"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6.1.1</a:t>
              </a:r>
              <a:r>
                <a:rPr lang="en-US" altLang="ko-KR" sz="1600" kern="1300" dirty="0"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 </a:t>
              </a:r>
              <a:r>
                <a:rPr lang="ko-KR" altLang="en-US" sz="1600" kern="1300" dirty="0"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단어와 문자의 원</a:t>
              </a:r>
              <a:r>
                <a:rPr lang="en-US" altLang="ko-KR" sz="1600" kern="1300" dirty="0"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-</a:t>
              </a:r>
              <a:r>
                <a:rPr lang="ko-KR" altLang="en-US" sz="1600" kern="1300" dirty="0"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핫 인코딩</a:t>
              </a:r>
              <a:endParaRPr lang="en-US" altLang="ko-KR" sz="1600" kern="13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CFDB5F6B-DD12-49E3-9FFD-9CB7CF9764DE}"/>
              </a:ext>
            </a:extLst>
          </p:cNvPr>
          <p:cNvGrpSpPr/>
          <p:nvPr/>
        </p:nvGrpSpPr>
        <p:grpSpPr>
          <a:xfrm>
            <a:off x="5827363" y="193728"/>
            <a:ext cx="5046046" cy="1729117"/>
            <a:chOff x="5615610" y="115614"/>
            <a:chExt cx="5257799" cy="1807232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39F342B0-AD20-45E2-83F0-2C45170D14A7}"/>
                </a:ext>
              </a:extLst>
            </p:cNvPr>
            <p:cNvGrpSpPr/>
            <p:nvPr/>
          </p:nvGrpSpPr>
          <p:grpSpPr>
            <a:xfrm>
              <a:off x="5615610" y="115614"/>
              <a:ext cx="5257799" cy="1807232"/>
              <a:chOff x="4244010" y="1095623"/>
              <a:chExt cx="6728790" cy="1915932"/>
            </a:xfrm>
          </p:grpSpPr>
          <p:grpSp>
            <p:nvGrpSpPr>
              <p:cNvPr id="37" name="그룹 36">
                <a:extLst>
                  <a:ext uri="{FF2B5EF4-FFF2-40B4-BE49-F238E27FC236}">
                    <a16:creationId xmlns:a16="http://schemas.microsoft.com/office/drawing/2014/main" id="{2C2D59CE-8B26-401F-B93A-09E4DDC330D7}"/>
                  </a:ext>
                </a:extLst>
              </p:cNvPr>
              <p:cNvGrpSpPr/>
              <p:nvPr/>
            </p:nvGrpSpPr>
            <p:grpSpPr>
              <a:xfrm>
                <a:off x="4244010" y="1095623"/>
                <a:ext cx="6728790" cy="1915932"/>
                <a:chOff x="6748670" y="1090165"/>
                <a:chExt cx="4164495" cy="1419604"/>
              </a:xfrm>
            </p:grpSpPr>
            <p:sp>
              <p:nvSpPr>
                <p:cNvPr id="46" name="사각형: 둥근 모서리 45">
                  <a:extLst>
                    <a:ext uri="{FF2B5EF4-FFF2-40B4-BE49-F238E27FC236}">
                      <a16:creationId xmlns:a16="http://schemas.microsoft.com/office/drawing/2014/main" id="{417D8ED2-AAE5-493A-AD09-400771764AB5}"/>
                    </a:ext>
                  </a:extLst>
                </p:cNvPr>
                <p:cNvSpPr/>
                <p:nvPr/>
              </p:nvSpPr>
              <p:spPr>
                <a:xfrm>
                  <a:off x="6748670" y="1238868"/>
                  <a:ext cx="4164495" cy="1270901"/>
                </a:xfrm>
                <a:prstGeom prst="roundRect">
                  <a:avLst/>
                </a:prstGeom>
                <a:noFill/>
                <a:ln w="25400"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solidFill>
                      <a:schemeClr val="accent3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1F4CD518-F50D-43E4-8520-8E9E65A042F6}"/>
                    </a:ext>
                  </a:extLst>
                </p:cNvPr>
                <p:cNvSpPr txBox="1"/>
                <p:nvPr/>
              </p:nvSpPr>
              <p:spPr>
                <a:xfrm>
                  <a:off x="7238590" y="1090165"/>
                  <a:ext cx="1367964" cy="292171"/>
                </a:xfrm>
                <a:prstGeom prst="rect">
                  <a:avLst/>
                </a:prstGeom>
                <a:solidFill>
                  <a:srgbClr val="F8F8F6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b="1" dirty="0">
                      <a:solidFill>
                        <a:schemeClr val="accent3">
                          <a:lumMod val="75000"/>
                        </a:schemeClr>
                      </a:solidFill>
                    </a:rPr>
                    <a:t>텍스트 벡터화</a:t>
                  </a:r>
                </a:p>
              </p:txBody>
            </p:sp>
          </p:grpSp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34403E2C-90BD-4698-98DF-AC3CD7F9D63A}"/>
                  </a:ext>
                </a:extLst>
              </p:cNvPr>
              <p:cNvGrpSpPr/>
              <p:nvPr/>
            </p:nvGrpSpPr>
            <p:grpSpPr>
              <a:xfrm>
                <a:off x="4410457" y="1668449"/>
                <a:ext cx="6399616" cy="1076268"/>
                <a:chOff x="3017187" y="4811635"/>
                <a:chExt cx="6399616" cy="1076268"/>
              </a:xfrm>
            </p:grpSpPr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15086CBB-D7BD-4BAD-95D3-E7EB09D0B9E8}"/>
                    </a:ext>
                  </a:extLst>
                </p:cNvPr>
                <p:cNvSpPr txBox="1"/>
                <p:nvPr/>
              </p:nvSpPr>
              <p:spPr>
                <a:xfrm>
                  <a:off x="3017187" y="5203943"/>
                  <a:ext cx="1205899" cy="35891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600" dirty="0">
                      <a:solidFill>
                        <a:schemeClr val="accent3">
                          <a:lumMod val="75000"/>
                        </a:schemeClr>
                      </a:solidFill>
                    </a:rPr>
                    <a:t>텍스트</a:t>
                  </a:r>
                </a:p>
              </p:txBody>
            </p:sp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9348B829-021B-4936-B92B-04C348D9FECA}"/>
                    </a:ext>
                  </a:extLst>
                </p:cNvPr>
                <p:cNvSpPr txBox="1"/>
                <p:nvPr/>
              </p:nvSpPr>
              <p:spPr>
                <a:xfrm>
                  <a:off x="5007063" y="5109007"/>
                  <a:ext cx="1908493" cy="77889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lnSpc>
                      <a:spcPct val="150000"/>
                    </a:lnSpc>
                  </a:pPr>
                  <a:r>
                    <a:rPr lang="ko-KR" altLang="en-US" sz="1600" dirty="0">
                      <a:solidFill>
                        <a:schemeClr val="accent3">
                          <a:lumMod val="75000"/>
                        </a:schemeClr>
                      </a:solidFill>
                    </a:rPr>
                    <a:t>토큰</a:t>
                  </a:r>
                  <a:endParaRPr lang="en-US" altLang="ko-KR" sz="1600" dirty="0">
                    <a:solidFill>
                      <a:schemeClr val="accent3">
                        <a:lumMod val="75000"/>
                      </a:schemeClr>
                    </a:solidFill>
                  </a:endParaRPr>
                </a:p>
                <a:p>
                  <a:pPr algn="ctr">
                    <a:lnSpc>
                      <a:spcPct val="150000"/>
                    </a:lnSpc>
                  </a:pPr>
                  <a:r>
                    <a:rPr lang="en-US" altLang="ko-KR" sz="1100" dirty="0">
                      <a:solidFill>
                        <a:schemeClr val="accent3">
                          <a:lumMod val="75000"/>
                        </a:schemeClr>
                      </a:solidFill>
                    </a:rPr>
                    <a:t>(</a:t>
                  </a:r>
                  <a:r>
                    <a:rPr lang="ko-KR" altLang="en-US" sz="1100" dirty="0">
                      <a:solidFill>
                        <a:schemeClr val="accent3">
                          <a:lumMod val="75000"/>
                        </a:schemeClr>
                      </a:solidFill>
                    </a:rPr>
                    <a:t>문자</a:t>
                  </a:r>
                  <a:r>
                    <a:rPr lang="en-US" altLang="ko-KR" sz="1100" dirty="0">
                      <a:solidFill>
                        <a:schemeClr val="accent3">
                          <a:lumMod val="75000"/>
                        </a:schemeClr>
                      </a:solidFill>
                    </a:rPr>
                    <a:t>, </a:t>
                  </a:r>
                  <a:r>
                    <a:rPr lang="ko-KR" altLang="en-US" sz="1100" dirty="0">
                      <a:solidFill>
                        <a:srgbClr val="C00000"/>
                      </a:solidFill>
                    </a:rPr>
                    <a:t>단어</a:t>
                  </a:r>
                  <a:r>
                    <a:rPr lang="en-US" altLang="ko-KR" sz="1100" dirty="0">
                      <a:solidFill>
                        <a:schemeClr val="accent3">
                          <a:lumMod val="75000"/>
                        </a:schemeClr>
                      </a:solidFill>
                    </a:rPr>
                    <a:t>, n-</a:t>
                  </a:r>
                  <a:r>
                    <a:rPr lang="ko-KR" altLang="en-US" sz="1100" dirty="0">
                      <a:solidFill>
                        <a:schemeClr val="accent3">
                          <a:lumMod val="75000"/>
                        </a:schemeClr>
                      </a:solidFill>
                    </a:rPr>
                    <a:t>그램</a:t>
                  </a:r>
                  <a:r>
                    <a:rPr lang="en-US" altLang="ko-KR" sz="1100" dirty="0">
                      <a:solidFill>
                        <a:schemeClr val="accent3">
                          <a:lumMod val="75000"/>
                        </a:schemeClr>
                      </a:solidFill>
                    </a:rPr>
                    <a:t>)</a:t>
                  </a:r>
                  <a:endParaRPr lang="ko-KR" altLang="en-US" sz="1200" dirty="0">
                    <a:solidFill>
                      <a:schemeClr val="accent3">
                        <a:lumMod val="75000"/>
                      </a:schemeClr>
                    </a:solidFill>
                  </a:endParaRPr>
                </a:p>
              </p:txBody>
            </p:sp>
            <p:cxnSp>
              <p:nvCxnSpPr>
                <p:cNvPr id="50" name="직선 화살표 연결선 49">
                  <a:extLst>
                    <a:ext uri="{FF2B5EF4-FFF2-40B4-BE49-F238E27FC236}">
                      <a16:creationId xmlns:a16="http://schemas.microsoft.com/office/drawing/2014/main" id="{2AFB237B-99B1-47AA-B284-18E7EF1E531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384589" y="5338096"/>
                  <a:ext cx="1205900" cy="2127"/>
                </a:xfrm>
                <a:prstGeom prst="straightConnector1">
                  <a:avLst/>
                </a:prstGeom>
                <a:ln w="15875">
                  <a:solidFill>
                    <a:srgbClr val="434B56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BC9BB4FA-38CE-4BCF-A5F7-6F0F9C3B4927}"/>
                    </a:ext>
                  </a:extLst>
                </p:cNvPr>
                <p:cNvSpPr txBox="1"/>
                <p:nvPr/>
              </p:nvSpPr>
              <p:spPr>
                <a:xfrm>
                  <a:off x="7508309" y="5079734"/>
                  <a:ext cx="1908494" cy="45429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lnSpc>
                      <a:spcPct val="150000"/>
                    </a:lnSpc>
                  </a:pPr>
                  <a:r>
                    <a:rPr lang="ko-KR" altLang="en-US" sz="1600" dirty="0" err="1">
                      <a:solidFill>
                        <a:schemeClr val="accent3">
                          <a:lumMod val="75000"/>
                        </a:schemeClr>
                      </a:solidFill>
                    </a:rPr>
                    <a:t>넘파이</a:t>
                  </a:r>
                  <a:r>
                    <a:rPr lang="ko-KR" altLang="en-US" sz="1600" dirty="0">
                      <a:solidFill>
                        <a:schemeClr val="accent3">
                          <a:lumMod val="75000"/>
                        </a:schemeClr>
                      </a:solidFill>
                    </a:rPr>
                    <a:t> 배열</a:t>
                  </a:r>
                </a:p>
              </p:txBody>
            </p:sp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F71E2F5B-6B0C-48CB-89F6-CAEEE64B2CD8}"/>
                    </a:ext>
                  </a:extLst>
                </p:cNvPr>
                <p:cNvSpPr txBox="1"/>
                <p:nvPr/>
              </p:nvSpPr>
              <p:spPr>
                <a:xfrm>
                  <a:off x="4348961" y="5007600"/>
                  <a:ext cx="1002806" cy="2936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200" dirty="0">
                      <a:solidFill>
                        <a:schemeClr val="accent3">
                          <a:lumMod val="75000"/>
                        </a:schemeClr>
                      </a:solidFill>
                    </a:rPr>
                    <a:t>토큰화</a:t>
                  </a:r>
                </a:p>
              </p:txBody>
            </p:sp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655A337D-6C2E-4763-9B55-7BED0C7A6FAE}"/>
                    </a:ext>
                  </a:extLst>
                </p:cNvPr>
                <p:cNvSpPr txBox="1"/>
                <p:nvPr/>
              </p:nvSpPr>
              <p:spPr>
                <a:xfrm>
                  <a:off x="6183334" y="4811635"/>
                  <a:ext cx="1608409" cy="48943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200" b="1" dirty="0">
                      <a:solidFill>
                        <a:srgbClr val="C00000"/>
                      </a:solidFill>
                    </a:rPr>
                    <a:t>원</a:t>
                  </a:r>
                  <a:r>
                    <a:rPr lang="en-US" altLang="ko-KR" sz="1200" b="1" dirty="0">
                      <a:solidFill>
                        <a:srgbClr val="C00000"/>
                      </a:solidFill>
                    </a:rPr>
                    <a:t>-</a:t>
                  </a:r>
                  <a:r>
                    <a:rPr lang="ko-KR" altLang="en-US" sz="1200" b="1" dirty="0">
                      <a:solidFill>
                        <a:srgbClr val="C00000"/>
                      </a:solidFill>
                    </a:rPr>
                    <a:t>핫 인코딩</a:t>
                  </a:r>
                  <a:endParaRPr lang="en-US" altLang="ko-KR" sz="1200" b="1" dirty="0">
                    <a:solidFill>
                      <a:srgbClr val="C00000"/>
                    </a:solidFill>
                  </a:endParaRPr>
                </a:p>
                <a:p>
                  <a:pPr algn="ctr"/>
                  <a:r>
                    <a:rPr lang="ko-KR" altLang="en-US" sz="1200" dirty="0">
                      <a:solidFill>
                        <a:schemeClr val="accent3">
                          <a:lumMod val="75000"/>
                        </a:schemeClr>
                      </a:solidFill>
                    </a:rPr>
                    <a:t>토큰 </a:t>
                  </a:r>
                  <a:r>
                    <a:rPr lang="ko-KR" altLang="en-US" sz="1200" dirty="0" err="1">
                      <a:solidFill>
                        <a:schemeClr val="accent3">
                          <a:lumMod val="75000"/>
                        </a:schemeClr>
                      </a:solidFill>
                    </a:rPr>
                    <a:t>임베딩</a:t>
                  </a:r>
                  <a:endParaRPr lang="ko-KR" altLang="en-US" sz="1200" dirty="0">
                    <a:solidFill>
                      <a:schemeClr val="accent3">
                        <a:lumMod val="75000"/>
                      </a:schemeClr>
                    </a:solidFill>
                  </a:endParaRPr>
                </a:p>
              </p:txBody>
            </p:sp>
          </p:grpSp>
        </p:grpSp>
        <p:cxnSp>
          <p:nvCxnSpPr>
            <p:cNvPr id="55" name="직선 화살표 연결선 54">
              <a:extLst>
                <a:ext uri="{FF2B5EF4-FFF2-40B4-BE49-F238E27FC236}">
                  <a16:creationId xmlns:a16="http://schemas.microsoft.com/office/drawing/2014/main" id="{3D9A2BF9-EC2B-4E99-9E75-269ECA851B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79979" y="1152533"/>
              <a:ext cx="942276" cy="2006"/>
            </a:xfrm>
            <a:prstGeom prst="straightConnector1">
              <a:avLst/>
            </a:prstGeom>
            <a:ln w="15875">
              <a:solidFill>
                <a:schemeClr val="accent3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7CF7DE1C-510F-440C-B154-CD15C51AFF6A}"/>
              </a:ext>
            </a:extLst>
          </p:cNvPr>
          <p:cNvSpPr txBox="1"/>
          <p:nvPr/>
        </p:nvSpPr>
        <p:spPr>
          <a:xfrm>
            <a:off x="605750" y="2199444"/>
            <a:ext cx="7790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원</a:t>
            </a:r>
            <a:r>
              <a:rPr lang="en-US" altLang="ko-KR" b="1" dirty="0"/>
              <a:t>-</a:t>
            </a:r>
            <a:r>
              <a:rPr lang="ko-KR" altLang="en-US" b="1" dirty="0"/>
              <a:t>핫 인코딩   </a:t>
            </a:r>
            <a:r>
              <a:rPr lang="ko-KR" altLang="en-US" sz="1600" dirty="0"/>
              <a:t>토큰을 벡터로 변환하는 가장 일반적이고 기본적인 방법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2365F62F-72D1-4798-B036-99A3FACB36E8}"/>
              </a:ext>
            </a:extLst>
          </p:cNvPr>
          <p:cNvSpPr txBox="1"/>
          <p:nvPr/>
        </p:nvSpPr>
        <p:spPr>
          <a:xfrm>
            <a:off x="5952185" y="3103062"/>
            <a:ext cx="47254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</a:rPr>
              <a:t>{“The”:0, “dog“:1, “at”:2, “cat”:3, “sat”:4,</a:t>
            </a:r>
          </a:p>
          <a:p>
            <a:r>
              <a:rPr lang="en-US" altLang="ko-KR" dirty="0">
                <a:solidFill>
                  <a:srgbClr val="C00000"/>
                </a:solidFill>
              </a:rPr>
              <a:t>   “in”:5, “on”:6, “drama”:7, “mat.”:8, “the”:9} 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C1EDB06B-9C22-4E57-8B3C-8C377AA0C794}"/>
              </a:ext>
            </a:extLst>
          </p:cNvPr>
          <p:cNvSpPr txBox="1"/>
          <p:nvPr/>
        </p:nvSpPr>
        <p:spPr>
          <a:xfrm>
            <a:off x="6169678" y="4840829"/>
            <a:ext cx="381770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</a:rPr>
              <a:t>“The”    = [1 0 0 0 0 0 0 0 0 0 ]</a:t>
            </a:r>
          </a:p>
          <a:p>
            <a:r>
              <a:rPr lang="en-US" altLang="ko-KR" dirty="0">
                <a:solidFill>
                  <a:srgbClr val="C00000"/>
                </a:solidFill>
              </a:rPr>
              <a:t>“cat”     = [0 0 0 1 0 0 0 0 0 0 ]</a:t>
            </a:r>
          </a:p>
          <a:p>
            <a:r>
              <a:rPr lang="en-US" altLang="ko-KR" dirty="0">
                <a:solidFill>
                  <a:srgbClr val="C00000"/>
                </a:solidFill>
              </a:rPr>
              <a:t>“sat”     = [0 0 0 0 1 0 0 0 0 0 ]</a:t>
            </a:r>
          </a:p>
          <a:p>
            <a:r>
              <a:rPr lang="en-US" altLang="ko-KR" dirty="0">
                <a:solidFill>
                  <a:srgbClr val="C00000"/>
                </a:solidFill>
              </a:rPr>
              <a:t>“on”     = [0 0 0 0 0 0 1 0 0 0 ]</a:t>
            </a:r>
          </a:p>
          <a:p>
            <a:r>
              <a:rPr lang="en-US" altLang="ko-KR" dirty="0">
                <a:solidFill>
                  <a:srgbClr val="C00000"/>
                </a:solidFill>
              </a:rPr>
              <a:t>“the”    = [0 0 0 0 0 0 0 0 0 1 ]</a:t>
            </a:r>
          </a:p>
          <a:p>
            <a:r>
              <a:rPr lang="en-US" altLang="ko-KR" dirty="0">
                <a:solidFill>
                  <a:srgbClr val="C00000"/>
                </a:solidFill>
              </a:rPr>
              <a:t>“mat.”   = [0 0 0 0 0 0 0 0 1 0 ]</a:t>
            </a:r>
          </a:p>
          <a:p>
            <a:endParaRPr lang="en-US" altLang="ko-KR" dirty="0">
              <a:solidFill>
                <a:srgbClr val="C0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4037789-F7A0-4CBF-8ABF-588C9521956A}"/>
              </a:ext>
            </a:extLst>
          </p:cNvPr>
          <p:cNvSpPr txBox="1"/>
          <p:nvPr/>
        </p:nvSpPr>
        <p:spPr>
          <a:xfrm>
            <a:off x="1004305" y="3330534"/>
            <a:ext cx="41430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텍스트 전체의 모든 단어에 인덱스 부여한 </a:t>
            </a:r>
            <a:endParaRPr lang="en-US" altLang="ko-KR" sz="1600" dirty="0"/>
          </a:p>
          <a:p>
            <a:pPr algn="ctr"/>
            <a:r>
              <a:rPr lang="ko-KR" altLang="en-US" sz="1600" b="1" dirty="0"/>
              <a:t>어휘 집합</a:t>
            </a:r>
            <a:r>
              <a:rPr lang="en-US" altLang="ko-KR" sz="1600" b="1" dirty="0"/>
              <a:t>(</a:t>
            </a:r>
            <a:r>
              <a:rPr lang="ko-KR" altLang="en-US" sz="1600" b="1" dirty="0"/>
              <a:t>사전</a:t>
            </a:r>
            <a:r>
              <a:rPr lang="en-US" altLang="ko-KR" sz="1600" b="1" dirty="0"/>
              <a:t>) </a:t>
            </a:r>
            <a:r>
              <a:rPr lang="ko-KR" altLang="en-US" sz="1600" dirty="0"/>
              <a:t>만들기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82620947-A050-4D55-8AF2-0E9B3867F2C7}"/>
              </a:ext>
            </a:extLst>
          </p:cNvPr>
          <p:cNvSpPr txBox="1"/>
          <p:nvPr/>
        </p:nvSpPr>
        <p:spPr>
          <a:xfrm>
            <a:off x="5911006" y="4161326"/>
            <a:ext cx="456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</a:rPr>
              <a:t>“The cat sat on the mat.” = [0,3,4,6,9,8]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740CA68-9CF5-4F19-B29E-1CF2E08856EB}"/>
              </a:ext>
            </a:extLst>
          </p:cNvPr>
          <p:cNvSpPr txBox="1"/>
          <p:nvPr/>
        </p:nvSpPr>
        <p:spPr>
          <a:xfrm>
            <a:off x="832014" y="5373488"/>
            <a:ext cx="44876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각 원소</a:t>
            </a:r>
            <a:r>
              <a:rPr lang="en-US" altLang="ko-KR" sz="1600" dirty="0"/>
              <a:t>(</a:t>
            </a:r>
            <a:r>
              <a:rPr lang="ko-KR" altLang="en-US" sz="1600" dirty="0"/>
              <a:t>단어</a:t>
            </a:r>
            <a:r>
              <a:rPr lang="en-US" altLang="ko-KR" sz="1600" dirty="0"/>
              <a:t>)</a:t>
            </a:r>
            <a:r>
              <a:rPr lang="ko-KR" altLang="en-US" sz="1600" dirty="0"/>
              <a:t>를 어휘 사전크기의 </a:t>
            </a:r>
            <a:r>
              <a:rPr lang="ko-KR" altLang="en-US" sz="1600" b="1" dirty="0"/>
              <a:t>벡터로 변환 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A37C2E88-5D07-431E-BD0A-24E282AC6126}"/>
              </a:ext>
            </a:extLst>
          </p:cNvPr>
          <p:cNvSpPr txBox="1"/>
          <p:nvPr/>
        </p:nvSpPr>
        <p:spPr>
          <a:xfrm>
            <a:off x="832014" y="4227010"/>
            <a:ext cx="44876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각 문장에서 단어에 해당하는 인덱스를</a:t>
            </a:r>
            <a:endParaRPr lang="en-US" altLang="ko-KR" sz="1600" dirty="0"/>
          </a:p>
          <a:p>
            <a:pPr algn="ctr"/>
            <a:r>
              <a:rPr lang="ko-KR" altLang="en-US" sz="1600" dirty="0"/>
              <a:t> 가지고있는 </a:t>
            </a:r>
            <a:r>
              <a:rPr lang="ko-KR" altLang="en-US" sz="1600" b="1" dirty="0"/>
              <a:t>숫자 리스트 </a:t>
            </a:r>
            <a:r>
              <a:rPr lang="ko-KR" altLang="en-US" sz="1600" dirty="0"/>
              <a:t>만들기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3B5A4621-D3D8-45EB-9B4D-88519FCCED25}"/>
              </a:ext>
            </a:extLst>
          </p:cNvPr>
          <p:cNvGrpSpPr/>
          <p:nvPr/>
        </p:nvGrpSpPr>
        <p:grpSpPr>
          <a:xfrm>
            <a:off x="625562" y="4792961"/>
            <a:ext cx="10554538" cy="1949768"/>
            <a:chOff x="932368" y="2799626"/>
            <a:chExt cx="10554538" cy="1949768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AF483CEA-11C2-4CDF-8ED7-5281B8D9A42A}"/>
                </a:ext>
              </a:extLst>
            </p:cNvPr>
            <p:cNvSpPr/>
            <p:nvPr/>
          </p:nvSpPr>
          <p:spPr>
            <a:xfrm>
              <a:off x="932368" y="2799626"/>
              <a:ext cx="9497550" cy="1949768"/>
            </a:xfrm>
            <a:prstGeom prst="rect">
              <a:avLst/>
            </a:prstGeom>
            <a:solidFill>
              <a:srgbClr val="F8F8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D050978-9816-4382-AE03-EE47EE6CE909}"/>
                </a:ext>
              </a:extLst>
            </p:cNvPr>
            <p:cNvSpPr txBox="1"/>
            <p:nvPr/>
          </p:nvSpPr>
          <p:spPr>
            <a:xfrm>
              <a:off x="932368" y="3499202"/>
              <a:ext cx="50250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/>
                <a:t>*숫자 리스트</a:t>
              </a:r>
              <a:r>
                <a:rPr lang="en-US" altLang="ko-KR" sz="1600" dirty="0"/>
                <a:t>(</a:t>
              </a:r>
              <a:r>
                <a:rPr lang="ko-KR" altLang="en-US" sz="1600" dirty="0"/>
                <a:t>한 문장</a:t>
              </a:r>
              <a:r>
                <a:rPr lang="en-US" altLang="ko-KR" sz="1600" dirty="0"/>
                <a:t>)</a:t>
              </a:r>
              <a:r>
                <a:rPr lang="ko-KR" altLang="en-US" sz="1600" dirty="0"/>
                <a:t>를 </a:t>
              </a:r>
              <a:r>
                <a:rPr lang="ko-KR" altLang="en-US" sz="1600" b="1" dirty="0"/>
                <a:t>하나의 벡터로 </a:t>
              </a:r>
              <a:r>
                <a:rPr lang="ko-KR" altLang="en-US" sz="1600" dirty="0"/>
                <a:t>나타낸다면</a:t>
              </a:r>
              <a:endParaRPr lang="en-US" altLang="ko-KR" sz="1600" dirty="0"/>
            </a:p>
            <a:p>
              <a:r>
                <a:rPr lang="en-US" altLang="ko-KR" sz="1600" dirty="0"/>
                <a:t>            </a:t>
              </a:r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</a:rPr>
                <a:t>(K-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</a:rPr>
                <a:t>핫 인코딩</a:t>
              </a:r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</a:rPr>
                <a:t>: 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</a:rPr>
                <a:t>여러 레이블이 </a:t>
              </a:r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</a:rPr>
                <a:t>1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</a:rPr>
                <a:t>이 될 수 있음</a:t>
              </a:r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</a:rPr>
                <a:t>)</a:t>
              </a:r>
              <a:endParaRPr lang="ko-KR" altLang="en-US" sz="16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2C856A1D-D51F-4FF1-AF82-6DF1A9E73DA3}"/>
                </a:ext>
              </a:extLst>
            </p:cNvPr>
            <p:cNvSpPr txBox="1"/>
            <p:nvPr/>
          </p:nvSpPr>
          <p:spPr>
            <a:xfrm>
              <a:off x="6251591" y="3481159"/>
              <a:ext cx="52353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rgbClr val="C00000"/>
                  </a:solidFill>
                </a:rPr>
                <a:t>“The cat sat on the mat.” = [1 0 0 1 1 0 1 0 1 1]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13232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5044764B-66B6-4BCB-992D-D10423C929EF}"/>
              </a:ext>
            </a:extLst>
          </p:cNvPr>
          <p:cNvGrpSpPr/>
          <p:nvPr/>
        </p:nvGrpSpPr>
        <p:grpSpPr>
          <a:xfrm>
            <a:off x="240632" y="-239110"/>
            <a:ext cx="4286408" cy="1015663"/>
            <a:chOff x="240632" y="-239110"/>
            <a:chExt cx="4286408" cy="1015663"/>
          </a:xfrm>
        </p:grpSpPr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443E19FE-7A42-466A-9F13-74E26D09578E}"/>
                </a:ext>
              </a:extLst>
            </p:cNvPr>
            <p:cNvCxnSpPr>
              <a:cxnSpLocks/>
            </p:cNvCxnSpPr>
            <p:nvPr/>
          </p:nvCxnSpPr>
          <p:spPr>
            <a:xfrm>
              <a:off x="240632" y="637671"/>
              <a:ext cx="4034684" cy="0"/>
            </a:xfrm>
            <a:prstGeom prst="line">
              <a:avLst/>
            </a:prstGeom>
            <a:ln w="158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A09041A-2CEF-4C43-A8F4-795B75BCD6D1}"/>
                </a:ext>
              </a:extLst>
            </p:cNvPr>
            <p:cNvSpPr txBox="1"/>
            <p:nvPr/>
          </p:nvSpPr>
          <p:spPr>
            <a:xfrm>
              <a:off x="1114805" y="133697"/>
              <a:ext cx="341223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>
                  <a:latin typeface="Abadi" panose="020B0604020104020204" pitchFamily="34" charset="0"/>
                </a:rPr>
                <a:t>텍스트 데이터 다루기</a:t>
              </a:r>
              <a:endParaRPr lang="ko-KR" altLang="en-US" sz="2400" dirty="0">
                <a:latin typeface="Abadi" panose="020B0604020104020204" pitchFamily="34" charset="0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A336B5F6-6A0B-44B5-A261-082C1A15983F}"/>
                </a:ext>
              </a:extLst>
            </p:cNvPr>
            <p:cNvSpPr txBox="1"/>
            <p:nvPr/>
          </p:nvSpPr>
          <p:spPr>
            <a:xfrm>
              <a:off x="240632" y="-239110"/>
              <a:ext cx="109930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000" b="1" dirty="0">
                  <a:solidFill>
                    <a:schemeClr val="tx1">
                      <a:alpha val="67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6.1</a:t>
              </a:r>
              <a:endParaRPr lang="ko-KR" altLang="en-US" sz="6000" b="1" dirty="0">
                <a:solidFill>
                  <a:schemeClr val="tx1">
                    <a:alpha val="67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23B2B6E-654C-40B0-B88F-2DDB8D25446C}"/>
              </a:ext>
            </a:extLst>
          </p:cNvPr>
          <p:cNvSpPr/>
          <p:nvPr/>
        </p:nvSpPr>
        <p:spPr>
          <a:xfrm>
            <a:off x="0" y="0"/>
            <a:ext cx="240632" cy="6858000"/>
          </a:xfrm>
          <a:prstGeom prst="rect">
            <a:avLst/>
          </a:prstGeom>
          <a:solidFill>
            <a:srgbClr val="434B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C5023D70-FB70-4B9E-AA8A-446B19916DFA}"/>
              </a:ext>
            </a:extLst>
          </p:cNvPr>
          <p:cNvGrpSpPr/>
          <p:nvPr/>
        </p:nvGrpSpPr>
        <p:grpSpPr>
          <a:xfrm>
            <a:off x="368176" y="701124"/>
            <a:ext cx="3806259" cy="517486"/>
            <a:chOff x="368176" y="701124"/>
            <a:chExt cx="3806259" cy="517486"/>
          </a:xfrm>
        </p:grpSpPr>
        <p:sp>
          <p:nvSpPr>
            <p:cNvPr id="31" name="자유형: 도형 30">
              <a:extLst>
                <a:ext uri="{FF2B5EF4-FFF2-40B4-BE49-F238E27FC236}">
                  <a16:creationId xmlns:a16="http://schemas.microsoft.com/office/drawing/2014/main" id="{68C543D8-A3D0-46EF-910B-23FFE4635CE9}"/>
                </a:ext>
              </a:extLst>
            </p:cNvPr>
            <p:cNvSpPr/>
            <p:nvPr/>
          </p:nvSpPr>
          <p:spPr>
            <a:xfrm rot="21193953">
              <a:off x="368176" y="701124"/>
              <a:ext cx="1337864" cy="450461"/>
            </a:xfrm>
            <a:custGeom>
              <a:avLst/>
              <a:gdLst>
                <a:gd name="connsiteX0" fmla="*/ 156410 w 783666"/>
                <a:gd name="connsiteY0" fmla="*/ 0 h 264695"/>
                <a:gd name="connsiteX1" fmla="*/ 156410 w 783666"/>
                <a:gd name="connsiteY1" fmla="*/ 0 h 264695"/>
                <a:gd name="connsiteX2" fmla="*/ 48126 w 783666"/>
                <a:gd name="connsiteY2" fmla="*/ 12032 h 264695"/>
                <a:gd name="connsiteX3" fmla="*/ 24063 w 783666"/>
                <a:gd name="connsiteY3" fmla="*/ 48126 h 264695"/>
                <a:gd name="connsiteX4" fmla="*/ 0 w 783666"/>
                <a:gd name="connsiteY4" fmla="*/ 72190 h 264695"/>
                <a:gd name="connsiteX5" fmla="*/ 12031 w 783666"/>
                <a:gd name="connsiteY5" fmla="*/ 156411 h 264695"/>
                <a:gd name="connsiteX6" fmla="*/ 24063 w 783666"/>
                <a:gd name="connsiteY6" fmla="*/ 192505 h 264695"/>
                <a:gd name="connsiteX7" fmla="*/ 60158 w 783666"/>
                <a:gd name="connsiteY7" fmla="*/ 204537 h 264695"/>
                <a:gd name="connsiteX8" fmla="*/ 216568 w 783666"/>
                <a:gd name="connsiteY8" fmla="*/ 216569 h 264695"/>
                <a:gd name="connsiteX9" fmla="*/ 252663 w 783666"/>
                <a:gd name="connsiteY9" fmla="*/ 228600 h 264695"/>
                <a:gd name="connsiteX10" fmla="*/ 360947 w 783666"/>
                <a:gd name="connsiteY10" fmla="*/ 252663 h 264695"/>
                <a:gd name="connsiteX11" fmla="*/ 409073 w 783666"/>
                <a:gd name="connsiteY11" fmla="*/ 264695 h 264695"/>
                <a:gd name="connsiteX12" fmla="*/ 589547 w 783666"/>
                <a:gd name="connsiteY12" fmla="*/ 252663 h 264695"/>
                <a:gd name="connsiteX13" fmla="*/ 661736 w 783666"/>
                <a:gd name="connsiteY13" fmla="*/ 228600 h 264695"/>
                <a:gd name="connsiteX14" fmla="*/ 685800 w 783666"/>
                <a:gd name="connsiteY14" fmla="*/ 204537 h 264695"/>
                <a:gd name="connsiteX15" fmla="*/ 757989 w 783666"/>
                <a:gd name="connsiteY15" fmla="*/ 180474 h 264695"/>
                <a:gd name="connsiteX16" fmla="*/ 782052 w 783666"/>
                <a:gd name="connsiteY16" fmla="*/ 108284 h 264695"/>
                <a:gd name="connsiteX17" fmla="*/ 770021 w 783666"/>
                <a:gd name="connsiteY17" fmla="*/ 72190 h 264695"/>
                <a:gd name="connsiteX18" fmla="*/ 733926 w 783666"/>
                <a:gd name="connsiteY18" fmla="*/ 60158 h 264695"/>
                <a:gd name="connsiteX19" fmla="*/ 529389 w 783666"/>
                <a:gd name="connsiteY19" fmla="*/ 48126 h 264695"/>
                <a:gd name="connsiteX20" fmla="*/ 433136 w 783666"/>
                <a:gd name="connsiteY20" fmla="*/ 36095 h 264695"/>
                <a:gd name="connsiteX21" fmla="*/ 312821 w 783666"/>
                <a:gd name="connsiteY21" fmla="*/ 12032 h 264695"/>
                <a:gd name="connsiteX22" fmla="*/ 156410 w 783666"/>
                <a:gd name="connsiteY22" fmla="*/ 0 h 264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83666" h="264695">
                  <a:moveTo>
                    <a:pt x="156410" y="0"/>
                  </a:moveTo>
                  <a:lnTo>
                    <a:pt x="156410" y="0"/>
                  </a:lnTo>
                  <a:cubicBezTo>
                    <a:pt x="120315" y="4011"/>
                    <a:pt x="82256" y="-379"/>
                    <a:pt x="48126" y="12032"/>
                  </a:cubicBezTo>
                  <a:cubicBezTo>
                    <a:pt x="34537" y="16974"/>
                    <a:pt x="33096" y="36835"/>
                    <a:pt x="24063" y="48126"/>
                  </a:cubicBezTo>
                  <a:cubicBezTo>
                    <a:pt x="16977" y="56984"/>
                    <a:pt x="8021" y="64169"/>
                    <a:pt x="0" y="72190"/>
                  </a:cubicBezTo>
                  <a:cubicBezTo>
                    <a:pt x="4010" y="100264"/>
                    <a:pt x="6469" y="128603"/>
                    <a:pt x="12031" y="156411"/>
                  </a:cubicBezTo>
                  <a:cubicBezTo>
                    <a:pt x="14518" y="168847"/>
                    <a:pt x="15095" y="183537"/>
                    <a:pt x="24063" y="192505"/>
                  </a:cubicBezTo>
                  <a:cubicBezTo>
                    <a:pt x="33031" y="201473"/>
                    <a:pt x="47573" y="202964"/>
                    <a:pt x="60158" y="204537"/>
                  </a:cubicBezTo>
                  <a:cubicBezTo>
                    <a:pt x="112045" y="211023"/>
                    <a:pt x="164431" y="212558"/>
                    <a:pt x="216568" y="216569"/>
                  </a:cubicBezTo>
                  <a:cubicBezTo>
                    <a:pt x="228600" y="220579"/>
                    <a:pt x="240469" y="225116"/>
                    <a:pt x="252663" y="228600"/>
                  </a:cubicBezTo>
                  <a:cubicBezTo>
                    <a:pt x="304034" y="243277"/>
                    <a:pt x="305097" y="240252"/>
                    <a:pt x="360947" y="252663"/>
                  </a:cubicBezTo>
                  <a:cubicBezTo>
                    <a:pt x="377089" y="256250"/>
                    <a:pt x="393031" y="260684"/>
                    <a:pt x="409073" y="264695"/>
                  </a:cubicBezTo>
                  <a:cubicBezTo>
                    <a:pt x="469231" y="260684"/>
                    <a:pt x="529861" y="261190"/>
                    <a:pt x="589547" y="252663"/>
                  </a:cubicBezTo>
                  <a:cubicBezTo>
                    <a:pt x="614657" y="249076"/>
                    <a:pt x="661736" y="228600"/>
                    <a:pt x="661736" y="228600"/>
                  </a:cubicBezTo>
                  <a:cubicBezTo>
                    <a:pt x="669757" y="220579"/>
                    <a:pt x="675654" y="209610"/>
                    <a:pt x="685800" y="204537"/>
                  </a:cubicBezTo>
                  <a:cubicBezTo>
                    <a:pt x="708487" y="193194"/>
                    <a:pt x="757989" y="180474"/>
                    <a:pt x="757989" y="180474"/>
                  </a:cubicBezTo>
                  <a:cubicBezTo>
                    <a:pt x="766010" y="156411"/>
                    <a:pt x="790073" y="132347"/>
                    <a:pt x="782052" y="108284"/>
                  </a:cubicBezTo>
                  <a:cubicBezTo>
                    <a:pt x="778042" y="96253"/>
                    <a:pt x="778989" y="81158"/>
                    <a:pt x="770021" y="72190"/>
                  </a:cubicBezTo>
                  <a:cubicBezTo>
                    <a:pt x="761053" y="63222"/>
                    <a:pt x="746546" y="61420"/>
                    <a:pt x="733926" y="60158"/>
                  </a:cubicBezTo>
                  <a:cubicBezTo>
                    <a:pt x="665968" y="53362"/>
                    <a:pt x="597568" y="52137"/>
                    <a:pt x="529389" y="48126"/>
                  </a:cubicBezTo>
                  <a:cubicBezTo>
                    <a:pt x="497305" y="44116"/>
                    <a:pt x="465030" y="41411"/>
                    <a:pt x="433136" y="36095"/>
                  </a:cubicBezTo>
                  <a:cubicBezTo>
                    <a:pt x="370042" y="25579"/>
                    <a:pt x="388488" y="15815"/>
                    <a:pt x="312821" y="12032"/>
                  </a:cubicBezTo>
                  <a:cubicBezTo>
                    <a:pt x="256744" y="9228"/>
                    <a:pt x="182478" y="2005"/>
                    <a:pt x="156410" y="0"/>
                  </a:cubicBezTo>
                  <a:close/>
                </a:path>
              </a:pathLst>
            </a:custGeom>
            <a:solidFill>
              <a:srgbClr val="E0E0D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자유형: 도형 32">
              <a:extLst>
                <a:ext uri="{FF2B5EF4-FFF2-40B4-BE49-F238E27FC236}">
                  <a16:creationId xmlns:a16="http://schemas.microsoft.com/office/drawing/2014/main" id="{0AB68E47-A46D-40ED-8567-841279B54AF4}"/>
                </a:ext>
              </a:extLst>
            </p:cNvPr>
            <p:cNvSpPr/>
            <p:nvPr/>
          </p:nvSpPr>
          <p:spPr>
            <a:xfrm rot="384535">
              <a:off x="624379" y="819850"/>
              <a:ext cx="1160731" cy="398760"/>
            </a:xfrm>
            <a:custGeom>
              <a:avLst/>
              <a:gdLst>
                <a:gd name="connsiteX0" fmla="*/ 314435 w 723509"/>
                <a:gd name="connsiteY0" fmla="*/ 12031 h 240631"/>
                <a:gd name="connsiteX1" fmla="*/ 314435 w 723509"/>
                <a:gd name="connsiteY1" fmla="*/ 12031 h 240631"/>
                <a:gd name="connsiteX2" fmla="*/ 133961 w 723509"/>
                <a:gd name="connsiteY2" fmla="*/ 48126 h 240631"/>
                <a:gd name="connsiteX3" fmla="*/ 61772 w 723509"/>
                <a:gd name="connsiteY3" fmla="*/ 72189 h 240631"/>
                <a:gd name="connsiteX4" fmla="*/ 25677 w 723509"/>
                <a:gd name="connsiteY4" fmla="*/ 84221 h 240631"/>
                <a:gd name="connsiteX5" fmla="*/ 1614 w 723509"/>
                <a:gd name="connsiteY5" fmla="*/ 156410 h 240631"/>
                <a:gd name="connsiteX6" fmla="*/ 13645 w 723509"/>
                <a:gd name="connsiteY6" fmla="*/ 192505 h 240631"/>
                <a:gd name="connsiteX7" fmla="*/ 37709 w 723509"/>
                <a:gd name="connsiteY7" fmla="*/ 216568 h 240631"/>
                <a:gd name="connsiteX8" fmla="*/ 194119 w 723509"/>
                <a:gd name="connsiteY8" fmla="*/ 240631 h 240631"/>
                <a:gd name="connsiteX9" fmla="*/ 494909 w 723509"/>
                <a:gd name="connsiteY9" fmla="*/ 228600 h 240631"/>
                <a:gd name="connsiteX10" fmla="*/ 567098 w 723509"/>
                <a:gd name="connsiteY10" fmla="*/ 216568 h 240631"/>
                <a:gd name="connsiteX11" fmla="*/ 675382 w 723509"/>
                <a:gd name="connsiteY11" fmla="*/ 204537 h 240631"/>
                <a:gd name="connsiteX12" fmla="*/ 699445 w 723509"/>
                <a:gd name="connsiteY12" fmla="*/ 180473 h 240631"/>
                <a:gd name="connsiteX13" fmla="*/ 723509 w 723509"/>
                <a:gd name="connsiteY13" fmla="*/ 108284 h 240631"/>
                <a:gd name="connsiteX14" fmla="*/ 711477 w 723509"/>
                <a:gd name="connsiteY14" fmla="*/ 48126 h 240631"/>
                <a:gd name="connsiteX15" fmla="*/ 639288 w 723509"/>
                <a:gd name="connsiteY15" fmla="*/ 24063 h 240631"/>
                <a:gd name="connsiteX16" fmla="*/ 458814 w 723509"/>
                <a:gd name="connsiteY16" fmla="*/ 0 h 240631"/>
                <a:gd name="connsiteX17" fmla="*/ 314435 w 723509"/>
                <a:gd name="connsiteY17" fmla="*/ 12031 h 240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23509" h="240631">
                  <a:moveTo>
                    <a:pt x="314435" y="12031"/>
                  </a:moveTo>
                  <a:lnTo>
                    <a:pt x="314435" y="12031"/>
                  </a:lnTo>
                  <a:cubicBezTo>
                    <a:pt x="180944" y="26864"/>
                    <a:pt x="240602" y="12579"/>
                    <a:pt x="133961" y="48126"/>
                  </a:cubicBezTo>
                  <a:lnTo>
                    <a:pt x="61772" y="72189"/>
                  </a:lnTo>
                  <a:lnTo>
                    <a:pt x="25677" y="84221"/>
                  </a:lnTo>
                  <a:cubicBezTo>
                    <a:pt x="17656" y="108284"/>
                    <a:pt x="-6407" y="132347"/>
                    <a:pt x="1614" y="156410"/>
                  </a:cubicBezTo>
                  <a:cubicBezTo>
                    <a:pt x="5624" y="168442"/>
                    <a:pt x="7120" y="181630"/>
                    <a:pt x="13645" y="192505"/>
                  </a:cubicBezTo>
                  <a:cubicBezTo>
                    <a:pt x="19481" y="202232"/>
                    <a:pt x="27982" y="210732"/>
                    <a:pt x="37709" y="216568"/>
                  </a:cubicBezTo>
                  <a:cubicBezTo>
                    <a:pt x="72400" y="237382"/>
                    <a:pt x="187164" y="239936"/>
                    <a:pt x="194119" y="240631"/>
                  </a:cubicBezTo>
                  <a:cubicBezTo>
                    <a:pt x="294382" y="236621"/>
                    <a:pt x="394774" y="235060"/>
                    <a:pt x="494909" y="228600"/>
                  </a:cubicBezTo>
                  <a:cubicBezTo>
                    <a:pt x="519253" y="227029"/>
                    <a:pt x="542917" y="219792"/>
                    <a:pt x="567098" y="216568"/>
                  </a:cubicBezTo>
                  <a:cubicBezTo>
                    <a:pt x="603096" y="211768"/>
                    <a:pt x="639287" y="208547"/>
                    <a:pt x="675382" y="204537"/>
                  </a:cubicBezTo>
                  <a:cubicBezTo>
                    <a:pt x="683403" y="196516"/>
                    <a:pt x="694372" y="190619"/>
                    <a:pt x="699445" y="180473"/>
                  </a:cubicBezTo>
                  <a:cubicBezTo>
                    <a:pt x="710789" y="157786"/>
                    <a:pt x="723509" y="108284"/>
                    <a:pt x="723509" y="108284"/>
                  </a:cubicBezTo>
                  <a:cubicBezTo>
                    <a:pt x="719498" y="88231"/>
                    <a:pt x="725937" y="62586"/>
                    <a:pt x="711477" y="48126"/>
                  </a:cubicBezTo>
                  <a:cubicBezTo>
                    <a:pt x="693541" y="30190"/>
                    <a:pt x="663351" y="32084"/>
                    <a:pt x="639288" y="24063"/>
                  </a:cubicBezTo>
                  <a:cubicBezTo>
                    <a:pt x="557376" y="-3241"/>
                    <a:pt x="615839" y="13085"/>
                    <a:pt x="458814" y="0"/>
                  </a:cubicBezTo>
                  <a:cubicBezTo>
                    <a:pt x="330517" y="12829"/>
                    <a:pt x="338498" y="10026"/>
                    <a:pt x="314435" y="12031"/>
                  </a:cubicBezTo>
                  <a:close/>
                </a:path>
              </a:pathLst>
            </a:custGeom>
            <a:solidFill>
              <a:srgbClr val="C8C2B6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93429DE-F5C7-4814-A2D4-79927DD77D4B}"/>
                </a:ext>
              </a:extLst>
            </p:cNvPr>
            <p:cNvSpPr txBox="1"/>
            <p:nvPr/>
          </p:nvSpPr>
          <p:spPr>
            <a:xfrm>
              <a:off x="558358" y="762052"/>
              <a:ext cx="3616077" cy="4140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600" b="1" kern="1300" dirty="0"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6.1.1</a:t>
              </a:r>
              <a:r>
                <a:rPr lang="en-US" altLang="ko-KR" sz="1600" kern="1300" dirty="0"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 </a:t>
              </a:r>
              <a:r>
                <a:rPr lang="ko-KR" altLang="en-US" sz="1600" kern="1300" dirty="0"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단어와 문자의 원</a:t>
              </a:r>
              <a:r>
                <a:rPr lang="en-US" altLang="ko-KR" sz="1600" kern="1300" dirty="0"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-</a:t>
              </a:r>
              <a:r>
                <a:rPr lang="ko-KR" altLang="en-US" sz="1600" kern="1300" dirty="0"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핫 인코딩</a:t>
              </a:r>
              <a:endParaRPr lang="en-US" altLang="ko-KR" sz="1600" kern="13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endParaRPr>
            </a:p>
          </p:txBody>
        </p:sp>
      </p:grpSp>
      <p:sp>
        <p:nvSpPr>
          <p:cNvPr id="4" name="Rectangle 1">
            <a:extLst>
              <a:ext uri="{FF2B5EF4-FFF2-40B4-BE49-F238E27FC236}">
                <a16:creationId xmlns:a16="http://schemas.microsoft.com/office/drawing/2014/main" id="{6BE9579E-F673-4EA8-B661-CE3479997E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3029" y="2402403"/>
            <a:ext cx="7241968" cy="464742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kumimoji="0" lang="ko-KR" altLang="ko-KR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keras.preprocessing.text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kumimoji="0" lang="ko-KR" altLang="ko-KR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Tokenizer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samples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[</a:t>
            </a:r>
            <a:r>
              <a:rPr kumimoji="0" lang="ko-KR" altLang="ko-KR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'The </a:t>
            </a:r>
            <a:r>
              <a:rPr kumimoji="0" lang="ko-KR" altLang="ko-KR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cat</a:t>
            </a:r>
            <a:r>
              <a:rPr kumimoji="0" lang="ko-KR" altLang="ko-KR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sat</a:t>
            </a:r>
            <a:r>
              <a:rPr kumimoji="0" lang="ko-KR" altLang="ko-KR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on</a:t>
            </a:r>
            <a:r>
              <a:rPr kumimoji="0" lang="ko-KR" altLang="ko-KR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the</a:t>
            </a:r>
            <a:r>
              <a:rPr kumimoji="0" lang="ko-KR" altLang="ko-KR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mat</a:t>
            </a:r>
            <a:r>
              <a:rPr kumimoji="0" lang="ko-KR" altLang="ko-KR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ko-KR" altLang="en-US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’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endParaRPr kumimoji="0" lang="en-US" altLang="ko-KR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	    </a:t>
            </a:r>
            <a:r>
              <a:rPr kumimoji="0" lang="ko-KR" altLang="ko-KR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'The </a:t>
            </a:r>
            <a:r>
              <a:rPr kumimoji="0" lang="ko-KR" altLang="ko-KR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dog</a:t>
            </a:r>
            <a:r>
              <a:rPr kumimoji="0" lang="ko-KR" altLang="ko-KR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ate</a:t>
            </a:r>
            <a:r>
              <a:rPr kumimoji="0" lang="ko-KR" altLang="ko-KR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my</a:t>
            </a:r>
            <a:r>
              <a:rPr kumimoji="0" lang="ko-KR" altLang="ko-KR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homework</a:t>
            </a:r>
            <a:r>
              <a:rPr kumimoji="0" lang="ko-KR" altLang="ko-KR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.'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tokenizer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Tokenizer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num_words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en-US" altLang="ko-KR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tokenizer.fit_on_texts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samples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sequences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tokenizer.texts_to_sequences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samples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one_hot_results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tokenizer.texts_to_matrix</a:t>
            </a:r>
            <a:endParaRPr kumimoji="0" lang="en-US" altLang="ko-KR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				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samples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mode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binary</a:t>
            </a:r>
            <a:r>
              <a:rPr kumimoji="0" lang="ko-KR" altLang="ko-KR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kumimoji="0" lang="ko-KR" altLang="ko-KR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0AB4C7-78EF-4C7E-9158-ED2F9F8FAC45}"/>
              </a:ext>
            </a:extLst>
          </p:cNvPr>
          <p:cNvSpPr txBox="1"/>
          <p:nvPr/>
        </p:nvSpPr>
        <p:spPr>
          <a:xfrm>
            <a:off x="252509" y="2054890"/>
            <a:ext cx="69740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>
                <a:solidFill>
                  <a:srgbClr val="C00000"/>
                </a:solidFill>
              </a:rPr>
              <a:t>케라스에서</a:t>
            </a:r>
            <a:r>
              <a:rPr lang="ko-KR" altLang="en-US" sz="1600" dirty="0">
                <a:solidFill>
                  <a:srgbClr val="C00000"/>
                </a:solidFill>
              </a:rPr>
              <a:t> 원본 텍스트 데이터를 원</a:t>
            </a:r>
            <a:r>
              <a:rPr lang="en-US" altLang="ko-KR" sz="1600" dirty="0">
                <a:solidFill>
                  <a:srgbClr val="C00000"/>
                </a:solidFill>
              </a:rPr>
              <a:t>-</a:t>
            </a:r>
            <a:r>
              <a:rPr lang="ko-KR" altLang="en-US" sz="1600" dirty="0">
                <a:solidFill>
                  <a:srgbClr val="C00000"/>
                </a:solidFill>
              </a:rPr>
              <a:t>핫 인코딩으로 변환해 주는 유틸리티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95060635-3E04-41AD-9A8A-0FEAEFFE1CD6}"/>
              </a:ext>
            </a:extLst>
          </p:cNvPr>
          <p:cNvCxnSpPr/>
          <p:nvPr/>
        </p:nvCxnSpPr>
        <p:spPr>
          <a:xfrm>
            <a:off x="4963886" y="2743203"/>
            <a:ext cx="1258784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1B84EC0D-26CB-4559-B50F-02C2F06AD983}"/>
              </a:ext>
            </a:extLst>
          </p:cNvPr>
          <p:cNvSpPr/>
          <p:nvPr/>
        </p:nvSpPr>
        <p:spPr>
          <a:xfrm>
            <a:off x="2985429" y="3854260"/>
            <a:ext cx="1883454" cy="266476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7C4489B-E343-444F-BB0E-3A6C74D6416E}"/>
              </a:ext>
            </a:extLst>
          </p:cNvPr>
          <p:cNvSpPr txBox="1"/>
          <p:nvPr/>
        </p:nvSpPr>
        <p:spPr>
          <a:xfrm>
            <a:off x="4858158" y="3856831"/>
            <a:ext cx="37752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C00000"/>
                </a:solidFill>
              </a:rPr>
              <a:t>가장 빈도수 높은 </a:t>
            </a:r>
            <a:r>
              <a:rPr lang="en-US" altLang="ko-KR" sz="1400" dirty="0">
                <a:solidFill>
                  <a:srgbClr val="C00000"/>
                </a:solidFill>
              </a:rPr>
              <a:t>15</a:t>
            </a:r>
            <a:r>
              <a:rPr lang="ko-KR" altLang="en-US" sz="1400" dirty="0">
                <a:solidFill>
                  <a:srgbClr val="C00000"/>
                </a:solidFill>
              </a:rPr>
              <a:t>개 단어만 선택</a:t>
            </a: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3F29714F-C0DF-43EF-9DCE-52F74294A9C3}"/>
              </a:ext>
            </a:extLst>
          </p:cNvPr>
          <p:cNvCxnSpPr>
            <a:cxnSpLocks/>
          </p:cNvCxnSpPr>
          <p:nvPr/>
        </p:nvCxnSpPr>
        <p:spPr>
          <a:xfrm>
            <a:off x="1553688" y="4391892"/>
            <a:ext cx="2644497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20150759-6382-4FC7-AE89-13497A109539}"/>
              </a:ext>
            </a:extLst>
          </p:cNvPr>
          <p:cNvSpPr txBox="1"/>
          <p:nvPr/>
        </p:nvSpPr>
        <p:spPr>
          <a:xfrm>
            <a:off x="4206736" y="4156181"/>
            <a:ext cx="37752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C00000"/>
                </a:solidFill>
              </a:rPr>
              <a:t>단어 인덱스 구축</a:t>
            </a:r>
          </a:p>
        </p:txBody>
      </p: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639D492E-7E4A-4412-A5D2-1F469AA64217}"/>
              </a:ext>
            </a:extLst>
          </p:cNvPr>
          <p:cNvCxnSpPr>
            <a:cxnSpLocks/>
          </p:cNvCxnSpPr>
          <p:nvPr/>
        </p:nvCxnSpPr>
        <p:spPr>
          <a:xfrm>
            <a:off x="3111881" y="4924630"/>
            <a:ext cx="3324547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212B86F8-A87A-4758-8BFF-326CA35E6467}"/>
              </a:ext>
            </a:extLst>
          </p:cNvPr>
          <p:cNvSpPr txBox="1"/>
          <p:nvPr/>
        </p:nvSpPr>
        <p:spPr>
          <a:xfrm>
            <a:off x="6483643" y="4716790"/>
            <a:ext cx="37752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C00000"/>
                </a:solidFill>
              </a:rPr>
              <a:t>문자열을 인덱스</a:t>
            </a:r>
            <a:r>
              <a:rPr lang="en-US" altLang="ko-KR" sz="1400" dirty="0">
                <a:solidFill>
                  <a:srgbClr val="C00000"/>
                </a:solidFill>
              </a:rPr>
              <a:t>(</a:t>
            </a:r>
            <a:r>
              <a:rPr lang="ko-KR" altLang="en-US" sz="1400" dirty="0">
                <a:solidFill>
                  <a:srgbClr val="C00000"/>
                </a:solidFill>
              </a:rPr>
              <a:t>숫자</a:t>
            </a:r>
            <a:r>
              <a:rPr lang="en-US" altLang="ko-KR" sz="1400" dirty="0">
                <a:solidFill>
                  <a:srgbClr val="C00000"/>
                </a:solidFill>
              </a:rPr>
              <a:t>) </a:t>
            </a:r>
            <a:r>
              <a:rPr lang="ko-KR" altLang="en-US" sz="1400" dirty="0">
                <a:solidFill>
                  <a:srgbClr val="C00000"/>
                </a:solidFill>
              </a:rPr>
              <a:t>리스트로 변환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9C7DDE7-A68D-439C-86A7-008988D407FE}"/>
              </a:ext>
            </a:extLst>
          </p:cNvPr>
          <p:cNvSpPr/>
          <p:nvPr/>
        </p:nvSpPr>
        <p:spPr>
          <a:xfrm>
            <a:off x="5571251" y="3019224"/>
            <a:ext cx="2776722" cy="584775"/>
          </a:xfrm>
          <a:prstGeom prst="rect">
            <a:avLst/>
          </a:prstGeom>
          <a:solidFill>
            <a:schemeClr val="bg1"/>
          </a:solidFill>
          <a:ln w="15875">
            <a:solidFill>
              <a:srgbClr val="A59C91"/>
            </a:solidFill>
          </a:ln>
        </p:spPr>
        <p:txBody>
          <a:bodyPr wrap="none">
            <a:spAutoFit/>
          </a:bodyPr>
          <a:lstStyle/>
          <a:p>
            <a:r>
              <a:rPr lang="en-US" altLang="ko-KR" sz="1600" dirty="0">
                <a:solidFill>
                  <a:srgbClr val="212121"/>
                </a:solidFill>
                <a:latin typeface="Courier New" panose="02070309020205020404" pitchFamily="49" charset="0"/>
              </a:rPr>
              <a:t>[[1, 2, 3, 4, 1, 5], </a:t>
            </a:r>
          </a:p>
          <a:p>
            <a:r>
              <a:rPr lang="en-US" altLang="ko-KR" sz="1600" dirty="0">
                <a:solidFill>
                  <a:srgbClr val="212121"/>
                </a:solidFill>
                <a:latin typeface="Courier New" panose="02070309020205020404" pitchFamily="49" charset="0"/>
              </a:rPr>
              <a:t> [1, 6, 7, 8, 9]]</a:t>
            </a:r>
            <a:endParaRPr lang="ko-KR" altLang="en-US" sz="1600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A7F1AEA-8562-4866-A71B-3D73249B1A3E}"/>
              </a:ext>
            </a:extLst>
          </p:cNvPr>
          <p:cNvSpPr/>
          <p:nvPr/>
        </p:nvSpPr>
        <p:spPr>
          <a:xfrm>
            <a:off x="2588075" y="5989497"/>
            <a:ext cx="4751622" cy="461664"/>
          </a:xfrm>
          <a:prstGeom prst="rect">
            <a:avLst/>
          </a:prstGeom>
          <a:solidFill>
            <a:schemeClr val="bg1"/>
          </a:solidFill>
          <a:ln>
            <a:solidFill>
              <a:srgbClr val="A59C9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212121"/>
                </a:solidFill>
                <a:latin typeface="Courier New" panose="02070309020205020404" pitchFamily="49" charset="0"/>
              </a:rPr>
              <a:t>[[0. 1. 1. 1. 1. 1. 0. 0. 0. 0. 0. 0. 0. 0. 0.]</a:t>
            </a:r>
          </a:p>
          <a:p>
            <a:r>
              <a:rPr lang="en-US" altLang="ko-KR" sz="1200" dirty="0">
                <a:solidFill>
                  <a:srgbClr val="212121"/>
                </a:solidFill>
                <a:latin typeface="Courier New" panose="02070309020205020404" pitchFamily="49" charset="0"/>
              </a:rPr>
              <a:t> [0. 1. 0. 0. 0. 0. 1. 1. 1. 1. 0. 0. 0. 0. 0.]]</a:t>
            </a:r>
            <a:endParaRPr lang="ko-KR" altLang="en-US" sz="1200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7599671-DFC0-4532-834C-F79E48C8AC86}"/>
              </a:ext>
            </a:extLst>
          </p:cNvPr>
          <p:cNvSpPr/>
          <p:nvPr/>
        </p:nvSpPr>
        <p:spPr>
          <a:xfrm>
            <a:off x="3331030" y="1517224"/>
            <a:ext cx="8722426" cy="276999"/>
          </a:xfrm>
          <a:prstGeom prst="rect">
            <a:avLst/>
          </a:prstGeom>
          <a:solidFill>
            <a:schemeClr val="bg1"/>
          </a:solidFill>
          <a:ln>
            <a:solidFill>
              <a:srgbClr val="A59C9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212121"/>
                </a:solidFill>
                <a:latin typeface="Courier New" panose="02070309020205020404" pitchFamily="49" charset="0"/>
              </a:rPr>
              <a:t>{'the': 1, 'cat': 2, 'sat': 3, 'on': 4, 'mat': 5, 'dog': 6, 'ate': 7, 'my': 8, 'homework': 9}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732625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 animBg="1"/>
      <p:bldP spid="43" grpId="0"/>
      <p:bldP spid="45" grpId="0"/>
      <p:bldP spid="56" grpId="0"/>
      <p:bldP spid="20" grpId="0" animBg="1"/>
      <p:bldP spid="23" grpId="0" animBg="1"/>
      <p:bldP spid="25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직사각형 52">
            <a:extLst>
              <a:ext uri="{FF2B5EF4-FFF2-40B4-BE49-F238E27FC236}">
                <a16:creationId xmlns:a16="http://schemas.microsoft.com/office/drawing/2014/main" id="{ACEE10E0-AD8C-4963-B3BB-B16E32E48B59}"/>
              </a:ext>
            </a:extLst>
          </p:cNvPr>
          <p:cNvSpPr/>
          <p:nvPr/>
        </p:nvSpPr>
        <p:spPr>
          <a:xfrm>
            <a:off x="0" y="4003305"/>
            <a:ext cx="12192000" cy="2844759"/>
          </a:xfrm>
          <a:prstGeom prst="rect">
            <a:avLst/>
          </a:prstGeom>
          <a:solidFill>
            <a:srgbClr val="E0E0D8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5044764B-66B6-4BCB-992D-D10423C929EF}"/>
              </a:ext>
            </a:extLst>
          </p:cNvPr>
          <p:cNvGrpSpPr/>
          <p:nvPr/>
        </p:nvGrpSpPr>
        <p:grpSpPr>
          <a:xfrm>
            <a:off x="240632" y="-239110"/>
            <a:ext cx="4286408" cy="1015663"/>
            <a:chOff x="240632" y="-239110"/>
            <a:chExt cx="4286408" cy="1015663"/>
          </a:xfrm>
        </p:grpSpPr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443E19FE-7A42-466A-9F13-74E26D09578E}"/>
                </a:ext>
              </a:extLst>
            </p:cNvPr>
            <p:cNvCxnSpPr>
              <a:cxnSpLocks/>
            </p:cNvCxnSpPr>
            <p:nvPr/>
          </p:nvCxnSpPr>
          <p:spPr>
            <a:xfrm>
              <a:off x="240632" y="637671"/>
              <a:ext cx="4034684" cy="0"/>
            </a:xfrm>
            <a:prstGeom prst="line">
              <a:avLst/>
            </a:prstGeom>
            <a:ln w="158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A09041A-2CEF-4C43-A8F4-795B75BCD6D1}"/>
                </a:ext>
              </a:extLst>
            </p:cNvPr>
            <p:cNvSpPr txBox="1"/>
            <p:nvPr/>
          </p:nvSpPr>
          <p:spPr>
            <a:xfrm>
              <a:off x="1114805" y="133697"/>
              <a:ext cx="341223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latin typeface="Abadi" panose="020B0604020104020204" pitchFamily="34" charset="0"/>
                </a:rPr>
                <a:t>텍스트 데이터 다루기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A336B5F6-6A0B-44B5-A261-082C1A15983F}"/>
                </a:ext>
              </a:extLst>
            </p:cNvPr>
            <p:cNvSpPr txBox="1"/>
            <p:nvPr/>
          </p:nvSpPr>
          <p:spPr>
            <a:xfrm>
              <a:off x="240632" y="-239110"/>
              <a:ext cx="109930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000" b="1" dirty="0">
                  <a:solidFill>
                    <a:schemeClr val="tx1">
                      <a:alpha val="67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6.1</a:t>
              </a:r>
              <a:endParaRPr lang="ko-KR" altLang="en-US" sz="6000" b="1" dirty="0">
                <a:solidFill>
                  <a:schemeClr val="tx1">
                    <a:alpha val="67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C5023D70-FB70-4B9E-AA8A-446B19916DFA}"/>
              </a:ext>
            </a:extLst>
          </p:cNvPr>
          <p:cNvGrpSpPr/>
          <p:nvPr/>
        </p:nvGrpSpPr>
        <p:grpSpPr>
          <a:xfrm>
            <a:off x="368176" y="701124"/>
            <a:ext cx="3806259" cy="517486"/>
            <a:chOff x="368176" y="701124"/>
            <a:chExt cx="3806259" cy="517486"/>
          </a:xfrm>
        </p:grpSpPr>
        <p:sp>
          <p:nvSpPr>
            <p:cNvPr id="31" name="자유형: 도형 30">
              <a:extLst>
                <a:ext uri="{FF2B5EF4-FFF2-40B4-BE49-F238E27FC236}">
                  <a16:creationId xmlns:a16="http://schemas.microsoft.com/office/drawing/2014/main" id="{68C543D8-A3D0-46EF-910B-23FFE4635CE9}"/>
                </a:ext>
              </a:extLst>
            </p:cNvPr>
            <p:cNvSpPr/>
            <p:nvPr/>
          </p:nvSpPr>
          <p:spPr>
            <a:xfrm rot="21193953">
              <a:off x="368176" y="701124"/>
              <a:ext cx="1337864" cy="450461"/>
            </a:xfrm>
            <a:custGeom>
              <a:avLst/>
              <a:gdLst>
                <a:gd name="connsiteX0" fmla="*/ 156410 w 783666"/>
                <a:gd name="connsiteY0" fmla="*/ 0 h 264695"/>
                <a:gd name="connsiteX1" fmla="*/ 156410 w 783666"/>
                <a:gd name="connsiteY1" fmla="*/ 0 h 264695"/>
                <a:gd name="connsiteX2" fmla="*/ 48126 w 783666"/>
                <a:gd name="connsiteY2" fmla="*/ 12032 h 264695"/>
                <a:gd name="connsiteX3" fmla="*/ 24063 w 783666"/>
                <a:gd name="connsiteY3" fmla="*/ 48126 h 264695"/>
                <a:gd name="connsiteX4" fmla="*/ 0 w 783666"/>
                <a:gd name="connsiteY4" fmla="*/ 72190 h 264695"/>
                <a:gd name="connsiteX5" fmla="*/ 12031 w 783666"/>
                <a:gd name="connsiteY5" fmla="*/ 156411 h 264695"/>
                <a:gd name="connsiteX6" fmla="*/ 24063 w 783666"/>
                <a:gd name="connsiteY6" fmla="*/ 192505 h 264695"/>
                <a:gd name="connsiteX7" fmla="*/ 60158 w 783666"/>
                <a:gd name="connsiteY7" fmla="*/ 204537 h 264695"/>
                <a:gd name="connsiteX8" fmla="*/ 216568 w 783666"/>
                <a:gd name="connsiteY8" fmla="*/ 216569 h 264695"/>
                <a:gd name="connsiteX9" fmla="*/ 252663 w 783666"/>
                <a:gd name="connsiteY9" fmla="*/ 228600 h 264695"/>
                <a:gd name="connsiteX10" fmla="*/ 360947 w 783666"/>
                <a:gd name="connsiteY10" fmla="*/ 252663 h 264695"/>
                <a:gd name="connsiteX11" fmla="*/ 409073 w 783666"/>
                <a:gd name="connsiteY11" fmla="*/ 264695 h 264695"/>
                <a:gd name="connsiteX12" fmla="*/ 589547 w 783666"/>
                <a:gd name="connsiteY12" fmla="*/ 252663 h 264695"/>
                <a:gd name="connsiteX13" fmla="*/ 661736 w 783666"/>
                <a:gd name="connsiteY13" fmla="*/ 228600 h 264695"/>
                <a:gd name="connsiteX14" fmla="*/ 685800 w 783666"/>
                <a:gd name="connsiteY14" fmla="*/ 204537 h 264695"/>
                <a:gd name="connsiteX15" fmla="*/ 757989 w 783666"/>
                <a:gd name="connsiteY15" fmla="*/ 180474 h 264695"/>
                <a:gd name="connsiteX16" fmla="*/ 782052 w 783666"/>
                <a:gd name="connsiteY16" fmla="*/ 108284 h 264695"/>
                <a:gd name="connsiteX17" fmla="*/ 770021 w 783666"/>
                <a:gd name="connsiteY17" fmla="*/ 72190 h 264695"/>
                <a:gd name="connsiteX18" fmla="*/ 733926 w 783666"/>
                <a:gd name="connsiteY18" fmla="*/ 60158 h 264695"/>
                <a:gd name="connsiteX19" fmla="*/ 529389 w 783666"/>
                <a:gd name="connsiteY19" fmla="*/ 48126 h 264695"/>
                <a:gd name="connsiteX20" fmla="*/ 433136 w 783666"/>
                <a:gd name="connsiteY20" fmla="*/ 36095 h 264695"/>
                <a:gd name="connsiteX21" fmla="*/ 312821 w 783666"/>
                <a:gd name="connsiteY21" fmla="*/ 12032 h 264695"/>
                <a:gd name="connsiteX22" fmla="*/ 156410 w 783666"/>
                <a:gd name="connsiteY22" fmla="*/ 0 h 264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83666" h="264695">
                  <a:moveTo>
                    <a:pt x="156410" y="0"/>
                  </a:moveTo>
                  <a:lnTo>
                    <a:pt x="156410" y="0"/>
                  </a:lnTo>
                  <a:cubicBezTo>
                    <a:pt x="120315" y="4011"/>
                    <a:pt x="82256" y="-379"/>
                    <a:pt x="48126" y="12032"/>
                  </a:cubicBezTo>
                  <a:cubicBezTo>
                    <a:pt x="34537" y="16974"/>
                    <a:pt x="33096" y="36835"/>
                    <a:pt x="24063" y="48126"/>
                  </a:cubicBezTo>
                  <a:cubicBezTo>
                    <a:pt x="16977" y="56984"/>
                    <a:pt x="8021" y="64169"/>
                    <a:pt x="0" y="72190"/>
                  </a:cubicBezTo>
                  <a:cubicBezTo>
                    <a:pt x="4010" y="100264"/>
                    <a:pt x="6469" y="128603"/>
                    <a:pt x="12031" y="156411"/>
                  </a:cubicBezTo>
                  <a:cubicBezTo>
                    <a:pt x="14518" y="168847"/>
                    <a:pt x="15095" y="183537"/>
                    <a:pt x="24063" y="192505"/>
                  </a:cubicBezTo>
                  <a:cubicBezTo>
                    <a:pt x="33031" y="201473"/>
                    <a:pt x="47573" y="202964"/>
                    <a:pt x="60158" y="204537"/>
                  </a:cubicBezTo>
                  <a:cubicBezTo>
                    <a:pt x="112045" y="211023"/>
                    <a:pt x="164431" y="212558"/>
                    <a:pt x="216568" y="216569"/>
                  </a:cubicBezTo>
                  <a:cubicBezTo>
                    <a:pt x="228600" y="220579"/>
                    <a:pt x="240469" y="225116"/>
                    <a:pt x="252663" y="228600"/>
                  </a:cubicBezTo>
                  <a:cubicBezTo>
                    <a:pt x="304034" y="243277"/>
                    <a:pt x="305097" y="240252"/>
                    <a:pt x="360947" y="252663"/>
                  </a:cubicBezTo>
                  <a:cubicBezTo>
                    <a:pt x="377089" y="256250"/>
                    <a:pt x="393031" y="260684"/>
                    <a:pt x="409073" y="264695"/>
                  </a:cubicBezTo>
                  <a:cubicBezTo>
                    <a:pt x="469231" y="260684"/>
                    <a:pt x="529861" y="261190"/>
                    <a:pt x="589547" y="252663"/>
                  </a:cubicBezTo>
                  <a:cubicBezTo>
                    <a:pt x="614657" y="249076"/>
                    <a:pt x="661736" y="228600"/>
                    <a:pt x="661736" y="228600"/>
                  </a:cubicBezTo>
                  <a:cubicBezTo>
                    <a:pt x="669757" y="220579"/>
                    <a:pt x="675654" y="209610"/>
                    <a:pt x="685800" y="204537"/>
                  </a:cubicBezTo>
                  <a:cubicBezTo>
                    <a:pt x="708487" y="193194"/>
                    <a:pt x="757989" y="180474"/>
                    <a:pt x="757989" y="180474"/>
                  </a:cubicBezTo>
                  <a:cubicBezTo>
                    <a:pt x="766010" y="156411"/>
                    <a:pt x="790073" y="132347"/>
                    <a:pt x="782052" y="108284"/>
                  </a:cubicBezTo>
                  <a:cubicBezTo>
                    <a:pt x="778042" y="96253"/>
                    <a:pt x="778989" y="81158"/>
                    <a:pt x="770021" y="72190"/>
                  </a:cubicBezTo>
                  <a:cubicBezTo>
                    <a:pt x="761053" y="63222"/>
                    <a:pt x="746546" y="61420"/>
                    <a:pt x="733926" y="60158"/>
                  </a:cubicBezTo>
                  <a:cubicBezTo>
                    <a:pt x="665968" y="53362"/>
                    <a:pt x="597568" y="52137"/>
                    <a:pt x="529389" y="48126"/>
                  </a:cubicBezTo>
                  <a:cubicBezTo>
                    <a:pt x="497305" y="44116"/>
                    <a:pt x="465030" y="41411"/>
                    <a:pt x="433136" y="36095"/>
                  </a:cubicBezTo>
                  <a:cubicBezTo>
                    <a:pt x="370042" y="25579"/>
                    <a:pt x="388488" y="15815"/>
                    <a:pt x="312821" y="12032"/>
                  </a:cubicBezTo>
                  <a:cubicBezTo>
                    <a:pt x="256744" y="9228"/>
                    <a:pt x="182478" y="2005"/>
                    <a:pt x="156410" y="0"/>
                  </a:cubicBezTo>
                  <a:close/>
                </a:path>
              </a:pathLst>
            </a:custGeom>
            <a:solidFill>
              <a:srgbClr val="E0E0D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자유형: 도형 32">
              <a:extLst>
                <a:ext uri="{FF2B5EF4-FFF2-40B4-BE49-F238E27FC236}">
                  <a16:creationId xmlns:a16="http://schemas.microsoft.com/office/drawing/2014/main" id="{0AB68E47-A46D-40ED-8567-841279B54AF4}"/>
                </a:ext>
              </a:extLst>
            </p:cNvPr>
            <p:cNvSpPr/>
            <p:nvPr/>
          </p:nvSpPr>
          <p:spPr>
            <a:xfrm rot="384535">
              <a:off x="624379" y="819850"/>
              <a:ext cx="1160731" cy="398760"/>
            </a:xfrm>
            <a:custGeom>
              <a:avLst/>
              <a:gdLst>
                <a:gd name="connsiteX0" fmla="*/ 314435 w 723509"/>
                <a:gd name="connsiteY0" fmla="*/ 12031 h 240631"/>
                <a:gd name="connsiteX1" fmla="*/ 314435 w 723509"/>
                <a:gd name="connsiteY1" fmla="*/ 12031 h 240631"/>
                <a:gd name="connsiteX2" fmla="*/ 133961 w 723509"/>
                <a:gd name="connsiteY2" fmla="*/ 48126 h 240631"/>
                <a:gd name="connsiteX3" fmla="*/ 61772 w 723509"/>
                <a:gd name="connsiteY3" fmla="*/ 72189 h 240631"/>
                <a:gd name="connsiteX4" fmla="*/ 25677 w 723509"/>
                <a:gd name="connsiteY4" fmla="*/ 84221 h 240631"/>
                <a:gd name="connsiteX5" fmla="*/ 1614 w 723509"/>
                <a:gd name="connsiteY5" fmla="*/ 156410 h 240631"/>
                <a:gd name="connsiteX6" fmla="*/ 13645 w 723509"/>
                <a:gd name="connsiteY6" fmla="*/ 192505 h 240631"/>
                <a:gd name="connsiteX7" fmla="*/ 37709 w 723509"/>
                <a:gd name="connsiteY7" fmla="*/ 216568 h 240631"/>
                <a:gd name="connsiteX8" fmla="*/ 194119 w 723509"/>
                <a:gd name="connsiteY8" fmla="*/ 240631 h 240631"/>
                <a:gd name="connsiteX9" fmla="*/ 494909 w 723509"/>
                <a:gd name="connsiteY9" fmla="*/ 228600 h 240631"/>
                <a:gd name="connsiteX10" fmla="*/ 567098 w 723509"/>
                <a:gd name="connsiteY10" fmla="*/ 216568 h 240631"/>
                <a:gd name="connsiteX11" fmla="*/ 675382 w 723509"/>
                <a:gd name="connsiteY11" fmla="*/ 204537 h 240631"/>
                <a:gd name="connsiteX12" fmla="*/ 699445 w 723509"/>
                <a:gd name="connsiteY12" fmla="*/ 180473 h 240631"/>
                <a:gd name="connsiteX13" fmla="*/ 723509 w 723509"/>
                <a:gd name="connsiteY13" fmla="*/ 108284 h 240631"/>
                <a:gd name="connsiteX14" fmla="*/ 711477 w 723509"/>
                <a:gd name="connsiteY14" fmla="*/ 48126 h 240631"/>
                <a:gd name="connsiteX15" fmla="*/ 639288 w 723509"/>
                <a:gd name="connsiteY15" fmla="*/ 24063 h 240631"/>
                <a:gd name="connsiteX16" fmla="*/ 458814 w 723509"/>
                <a:gd name="connsiteY16" fmla="*/ 0 h 240631"/>
                <a:gd name="connsiteX17" fmla="*/ 314435 w 723509"/>
                <a:gd name="connsiteY17" fmla="*/ 12031 h 240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23509" h="240631">
                  <a:moveTo>
                    <a:pt x="314435" y="12031"/>
                  </a:moveTo>
                  <a:lnTo>
                    <a:pt x="314435" y="12031"/>
                  </a:lnTo>
                  <a:cubicBezTo>
                    <a:pt x="180944" y="26864"/>
                    <a:pt x="240602" y="12579"/>
                    <a:pt x="133961" y="48126"/>
                  </a:cubicBezTo>
                  <a:lnTo>
                    <a:pt x="61772" y="72189"/>
                  </a:lnTo>
                  <a:lnTo>
                    <a:pt x="25677" y="84221"/>
                  </a:lnTo>
                  <a:cubicBezTo>
                    <a:pt x="17656" y="108284"/>
                    <a:pt x="-6407" y="132347"/>
                    <a:pt x="1614" y="156410"/>
                  </a:cubicBezTo>
                  <a:cubicBezTo>
                    <a:pt x="5624" y="168442"/>
                    <a:pt x="7120" y="181630"/>
                    <a:pt x="13645" y="192505"/>
                  </a:cubicBezTo>
                  <a:cubicBezTo>
                    <a:pt x="19481" y="202232"/>
                    <a:pt x="27982" y="210732"/>
                    <a:pt x="37709" y="216568"/>
                  </a:cubicBezTo>
                  <a:cubicBezTo>
                    <a:pt x="72400" y="237382"/>
                    <a:pt x="187164" y="239936"/>
                    <a:pt x="194119" y="240631"/>
                  </a:cubicBezTo>
                  <a:cubicBezTo>
                    <a:pt x="294382" y="236621"/>
                    <a:pt x="394774" y="235060"/>
                    <a:pt x="494909" y="228600"/>
                  </a:cubicBezTo>
                  <a:cubicBezTo>
                    <a:pt x="519253" y="227029"/>
                    <a:pt x="542917" y="219792"/>
                    <a:pt x="567098" y="216568"/>
                  </a:cubicBezTo>
                  <a:cubicBezTo>
                    <a:pt x="603096" y="211768"/>
                    <a:pt x="639287" y="208547"/>
                    <a:pt x="675382" y="204537"/>
                  </a:cubicBezTo>
                  <a:cubicBezTo>
                    <a:pt x="683403" y="196516"/>
                    <a:pt x="694372" y="190619"/>
                    <a:pt x="699445" y="180473"/>
                  </a:cubicBezTo>
                  <a:cubicBezTo>
                    <a:pt x="710789" y="157786"/>
                    <a:pt x="723509" y="108284"/>
                    <a:pt x="723509" y="108284"/>
                  </a:cubicBezTo>
                  <a:cubicBezTo>
                    <a:pt x="719498" y="88231"/>
                    <a:pt x="725937" y="62586"/>
                    <a:pt x="711477" y="48126"/>
                  </a:cubicBezTo>
                  <a:cubicBezTo>
                    <a:pt x="693541" y="30190"/>
                    <a:pt x="663351" y="32084"/>
                    <a:pt x="639288" y="24063"/>
                  </a:cubicBezTo>
                  <a:cubicBezTo>
                    <a:pt x="557376" y="-3241"/>
                    <a:pt x="615839" y="13085"/>
                    <a:pt x="458814" y="0"/>
                  </a:cubicBezTo>
                  <a:cubicBezTo>
                    <a:pt x="330517" y="12829"/>
                    <a:pt x="338498" y="10026"/>
                    <a:pt x="314435" y="12031"/>
                  </a:cubicBezTo>
                  <a:close/>
                </a:path>
              </a:pathLst>
            </a:custGeom>
            <a:solidFill>
              <a:srgbClr val="C8C2B6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93429DE-F5C7-4814-A2D4-79927DD77D4B}"/>
                </a:ext>
              </a:extLst>
            </p:cNvPr>
            <p:cNvSpPr txBox="1"/>
            <p:nvPr/>
          </p:nvSpPr>
          <p:spPr>
            <a:xfrm>
              <a:off x="558358" y="762052"/>
              <a:ext cx="3616077" cy="4140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600" b="1" kern="1300" dirty="0"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6.1.1</a:t>
              </a:r>
              <a:r>
                <a:rPr lang="en-US" altLang="ko-KR" sz="1600" kern="1300" dirty="0"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 </a:t>
              </a:r>
              <a:r>
                <a:rPr lang="ko-KR" altLang="en-US" sz="1600" kern="1300" dirty="0"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단어와 문자의 원</a:t>
              </a:r>
              <a:r>
                <a:rPr lang="en-US" altLang="ko-KR" sz="1600" kern="1300" dirty="0"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-</a:t>
              </a:r>
              <a:r>
                <a:rPr lang="ko-KR" altLang="en-US" sz="1600" kern="1300" dirty="0"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핫 인코딩</a:t>
              </a:r>
              <a:endParaRPr lang="en-US" altLang="ko-KR" sz="1600" kern="13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7CF7DE1C-510F-440C-B154-CD15C51AFF6A}"/>
              </a:ext>
            </a:extLst>
          </p:cNvPr>
          <p:cNvSpPr txBox="1"/>
          <p:nvPr/>
        </p:nvSpPr>
        <p:spPr>
          <a:xfrm>
            <a:off x="558358" y="1688204"/>
            <a:ext cx="7790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원</a:t>
            </a:r>
            <a:r>
              <a:rPr lang="en-US" altLang="ko-KR" b="1" dirty="0"/>
              <a:t>-</a:t>
            </a:r>
            <a:r>
              <a:rPr lang="ko-KR" altLang="en-US" b="1" dirty="0"/>
              <a:t>핫 </a:t>
            </a:r>
            <a:r>
              <a:rPr lang="ko-KR" altLang="en-US" b="1" dirty="0" err="1"/>
              <a:t>해싱</a:t>
            </a:r>
            <a:r>
              <a:rPr lang="ko-KR" altLang="en-US" b="1" dirty="0"/>
              <a:t>   </a:t>
            </a:r>
            <a:r>
              <a:rPr lang="ko-KR" altLang="en-US" sz="1600" dirty="0"/>
              <a:t>단어를 </a:t>
            </a:r>
            <a:r>
              <a:rPr lang="ko-KR" altLang="en-US" sz="1600" b="1" dirty="0" err="1">
                <a:solidFill>
                  <a:srgbClr val="C00000"/>
                </a:solidFill>
              </a:rPr>
              <a:t>해싱</a:t>
            </a:r>
            <a:r>
              <a:rPr lang="ko-KR" altLang="en-US" sz="1600" dirty="0" err="1"/>
              <a:t>하여</a:t>
            </a:r>
            <a:r>
              <a:rPr lang="ko-KR" altLang="en-US" sz="1600" dirty="0"/>
              <a:t> 고정된 크기의 벡터로 변환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846579-3B22-4DF9-B829-F9025B6967C5}"/>
              </a:ext>
            </a:extLst>
          </p:cNvPr>
          <p:cNvSpPr txBox="1"/>
          <p:nvPr/>
        </p:nvSpPr>
        <p:spPr>
          <a:xfrm>
            <a:off x="558358" y="2112549"/>
            <a:ext cx="4892514" cy="13164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400" dirty="0"/>
              <a:t>토큰의 수가 많아 어휘 사전으로 만들기 어려울 때 사용</a:t>
            </a:r>
            <a:endParaRPr lang="en-US" altLang="ko-KR" sz="1400" dirty="0"/>
          </a:p>
          <a:p>
            <a:pPr>
              <a:lnSpc>
                <a:spcPct val="200000"/>
              </a:lnSpc>
            </a:pPr>
            <a:r>
              <a:rPr lang="ko-KR" altLang="en-US" sz="1400" dirty="0"/>
              <a:t>메모리 절약</a:t>
            </a:r>
            <a:r>
              <a:rPr lang="en-US" altLang="ko-KR" sz="1400" dirty="0"/>
              <a:t>(</a:t>
            </a:r>
            <a:r>
              <a:rPr lang="ko-KR" altLang="en-US" sz="1400" dirty="0"/>
              <a:t>단어 인덱스 필요</a:t>
            </a:r>
            <a:r>
              <a:rPr lang="en-US" altLang="ko-KR" sz="1400" dirty="0"/>
              <a:t>X)</a:t>
            </a:r>
          </a:p>
          <a:p>
            <a:pPr>
              <a:lnSpc>
                <a:spcPct val="200000"/>
              </a:lnSpc>
            </a:pPr>
            <a:r>
              <a:rPr lang="ko-KR" altLang="en-US" sz="1400" dirty="0"/>
              <a:t>전체</a:t>
            </a:r>
            <a:r>
              <a:rPr lang="en-US" altLang="ko-KR" sz="1400" dirty="0"/>
              <a:t> </a:t>
            </a:r>
            <a:r>
              <a:rPr lang="ko-KR" altLang="en-US" sz="1400" dirty="0"/>
              <a:t>데이터를 확인하지 않고 토큰 생성 가능</a:t>
            </a:r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ED98D48A-143F-4986-8ABE-C90C923FBC73}"/>
              </a:ext>
            </a:extLst>
          </p:cNvPr>
          <p:cNvGrpSpPr/>
          <p:nvPr/>
        </p:nvGrpSpPr>
        <p:grpSpPr>
          <a:xfrm>
            <a:off x="646367" y="3822466"/>
            <a:ext cx="1160731" cy="398760"/>
            <a:chOff x="759569" y="1967590"/>
            <a:chExt cx="1160731" cy="398760"/>
          </a:xfrm>
        </p:grpSpPr>
        <p:sp>
          <p:nvSpPr>
            <p:cNvPr id="40" name="자유형: 도형 39">
              <a:extLst>
                <a:ext uri="{FF2B5EF4-FFF2-40B4-BE49-F238E27FC236}">
                  <a16:creationId xmlns:a16="http://schemas.microsoft.com/office/drawing/2014/main" id="{C8B32104-2ED5-49EB-83B2-482D775BBD2E}"/>
                </a:ext>
              </a:extLst>
            </p:cNvPr>
            <p:cNvSpPr/>
            <p:nvPr/>
          </p:nvSpPr>
          <p:spPr>
            <a:xfrm rot="384535">
              <a:off x="759569" y="1967590"/>
              <a:ext cx="1160731" cy="398760"/>
            </a:xfrm>
            <a:custGeom>
              <a:avLst/>
              <a:gdLst>
                <a:gd name="connsiteX0" fmla="*/ 314435 w 723509"/>
                <a:gd name="connsiteY0" fmla="*/ 12031 h 240631"/>
                <a:gd name="connsiteX1" fmla="*/ 314435 w 723509"/>
                <a:gd name="connsiteY1" fmla="*/ 12031 h 240631"/>
                <a:gd name="connsiteX2" fmla="*/ 133961 w 723509"/>
                <a:gd name="connsiteY2" fmla="*/ 48126 h 240631"/>
                <a:gd name="connsiteX3" fmla="*/ 61772 w 723509"/>
                <a:gd name="connsiteY3" fmla="*/ 72189 h 240631"/>
                <a:gd name="connsiteX4" fmla="*/ 25677 w 723509"/>
                <a:gd name="connsiteY4" fmla="*/ 84221 h 240631"/>
                <a:gd name="connsiteX5" fmla="*/ 1614 w 723509"/>
                <a:gd name="connsiteY5" fmla="*/ 156410 h 240631"/>
                <a:gd name="connsiteX6" fmla="*/ 13645 w 723509"/>
                <a:gd name="connsiteY6" fmla="*/ 192505 h 240631"/>
                <a:gd name="connsiteX7" fmla="*/ 37709 w 723509"/>
                <a:gd name="connsiteY7" fmla="*/ 216568 h 240631"/>
                <a:gd name="connsiteX8" fmla="*/ 194119 w 723509"/>
                <a:gd name="connsiteY8" fmla="*/ 240631 h 240631"/>
                <a:gd name="connsiteX9" fmla="*/ 494909 w 723509"/>
                <a:gd name="connsiteY9" fmla="*/ 228600 h 240631"/>
                <a:gd name="connsiteX10" fmla="*/ 567098 w 723509"/>
                <a:gd name="connsiteY10" fmla="*/ 216568 h 240631"/>
                <a:gd name="connsiteX11" fmla="*/ 675382 w 723509"/>
                <a:gd name="connsiteY11" fmla="*/ 204537 h 240631"/>
                <a:gd name="connsiteX12" fmla="*/ 699445 w 723509"/>
                <a:gd name="connsiteY12" fmla="*/ 180473 h 240631"/>
                <a:gd name="connsiteX13" fmla="*/ 723509 w 723509"/>
                <a:gd name="connsiteY13" fmla="*/ 108284 h 240631"/>
                <a:gd name="connsiteX14" fmla="*/ 711477 w 723509"/>
                <a:gd name="connsiteY14" fmla="*/ 48126 h 240631"/>
                <a:gd name="connsiteX15" fmla="*/ 639288 w 723509"/>
                <a:gd name="connsiteY15" fmla="*/ 24063 h 240631"/>
                <a:gd name="connsiteX16" fmla="*/ 458814 w 723509"/>
                <a:gd name="connsiteY16" fmla="*/ 0 h 240631"/>
                <a:gd name="connsiteX17" fmla="*/ 314435 w 723509"/>
                <a:gd name="connsiteY17" fmla="*/ 12031 h 240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23509" h="240631">
                  <a:moveTo>
                    <a:pt x="314435" y="12031"/>
                  </a:moveTo>
                  <a:lnTo>
                    <a:pt x="314435" y="12031"/>
                  </a:lnTo>
                  <a:cubicBezTo>
                    <a:pt x="180944" y="26864"/>
                    <a:pt x="240602" y="12579"/>
                    <a:pt x="133961" y="48126"/>
                  </a:cubicBezTo>
                  <a:lnTo>
                    <a:pt x="61772" y="72189"/>
                  </a:lnTo>
                  <a:lnTo>
                    <a:pt x="25677" y="84221"/>
                  </a:lnTo>
                  <a:cubicBezTo>
                    <a:pt x="17656" y="108284"/>
                    <a:pt x="-6407" y="132347"/>
                    <a:pt x="1614" y="156410"/>
                  </a:cubicBezTo>
                  <a:cubicBezTo>
                    <a:pt x="5624" y="168442"/>
                    <a:pt x="7120" y="181630"/>
                    <a:pt x="13645" y="192505"/>
                  </a:cubicBezTo>
                  <a:cubicBezTo>
                    <a:pt x="19481" y="202232"/>
                    <a:pt x="27982" y="210732"/>
                    <a:pt x="37709" y="216568"/>
                  </a:cubicBezTo>
                  <a:cubicBezTo>
                    <a:pt x="72400" y="237382"/>
                    <a:pt x="187164" y="239936"/>
                    <a:pt x="194119" y="240631"/>
                  </a:cubicBezTo>
                  <a:cubicBezTo>
                    <a:pt x="294382" y="236621"/>
                    <a:pt x="394774" y="235060"/>
                    <a:pt x="494909" y="228600"/>
                  </a:cubicBezTo>
                  <a:cubicBezTo>
                    <a:pt x="519253" y="227029"/>
                    <a:pt x="542917" y="219792"/>
                    <a:pt x="567098" y="216568"/>
                  </a:cubicBezTo>
                  <a:cubicBezTo>
                    <a:pt x="603096" y="211768"/>
                    <a:pt x="639287" y="208547"/>
                    <a:pt x="675382" y="204537"/>
                  </a:cubicBezTo>
                  <a:cubicBezTo>
                    <a:pt x="683403" y="196516"/>
                    <a:pt x="694372" y="190619"/>
                    <a:pt x="699445" y="180473"/>
                  </a:cubicBezTo>
                  <a:cubicBezTo>
                    <a:pt x="710789" y="157786"/>
                    <a:pt x="723509" y="108284"/>
                    <a:pt x="723509" y="108284"/>
                  </a:cubicBezTo>
                  <a:cubicBezTo>
                    <a:pt x="719498" y="88231"/>
                    <a:pt x="725937" y="62586"/>
                    <a:pt x="711477" y="48126"/>
                  </a:cubicBezTo>
                  <a:cubicBezTo>
                    <a:pt x="693541" y="30190"/>
                    <a:pt x="663351" y="32084"/>
                    <a:pt x="639288" y="24063"/>
                  </a:cubicBezTo>
                  <a:cubicBezTo>
                    <a:pt x="557376" y="-3241"/>
                    <a:pt x="615839" y="13085"/>
                    <a:pt x="458814" y="0"/>
                  </a:cubicBezTo>
                  <a:cubicBezTo>
                    <a:pt x="330517" y="12829"/>
                    <a:pt x="338498" y="10026"/>
                    <a:pt x="314435" y="12031"/>
                  </a:cubicBezTo>
                  <a:close/>
                </a:path>
              </a:pathLst>
            </a:custGeom>
            <a:solidFill>
              <a:srgbClr val="C8C2B6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CD6684D-0419-4576-A685-9C442778E1DF}"/>
                </a:ext>
              </a:extLst>
            </p:cNvPr>
            <p:cNvSpPr txBox="1"/>
            <p:nvPr/>
          </p:nvSpPr>
          <p:spPr>
            <a:xfrm>
              <a:off x="900756" y="1991248"/>
              <a:ext cx="8483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 </a:t>
              </a:r>
              <a:r>
                <a:rPr lang="ko-KR" altLang="en-US" dirty="0" err="1"/>
                <a:t>해싱</a:t>
              </a:r>
              <a:r>
                <a:rPr lang="en-US" altLang="ko-KR" dirty="0"/>
                <a:t>?</a:t>
              </a:r>
              <a:endParaRPr lang="ko-KR" altLang="en-US" dirty="0"/>
            </a:p>
          </p:txBody>
        </p:sp>
      </p:grpSp>
      <p:graphicFrame>
        <p:nvGraphicFramePr>
          <p:cNvPr id="10" name="표 17">
            <a:extLst>
              <a:ext uri="{FF2B5EF4-FFF2-40B4-BE49-F238E27FC236}">
                <a16:creationId xmlns:a16="http://schemas.microsoft.com/office/drawing/2014/main" id="{6B155BEB-04B5-4E80-B884-FA17F5A55F7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223093" y="4885056"/>
          <a:ext cx="1328808" cy="13536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7100">
                  <a:extLst>
                    <a:ext uri="{9D8B030D-6E8A-4147-A177-3AD203B41FA5}">
                      <a16:colId xmlns:a16="http://schemas.microsoft.com/office/drawing/2014/main" val="2122697625"/>
                    </a:ext>
                  </a:extLst>
                </a:gridCol>
                <a:gridCol w="1091708">
                  <a:extLst>
                    <a:ext uri="{9D8B030D-6E8A-4147-A177-3AD203B41FA5}">
                      <a16:colId xmlns:a16="http://schemas.microsoft.com/office/drawing/2014/main" val="425265076"/>
                    </a:ext>
                  </a:extLst>
                </a:gridCol>
              </a:tblGrid>
              <a:tr h="225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1" dirty="0">
                          <a:solidFill>
                            <a:srgbClr val="6C5848"/>
                          </a:solidFill>
                        </a:rPr>
                        <a:t>0</a:t>
                      </a:r>
                    </a:p>
                  </a:txBody>
                  <a:tcPr marL="72000" marR="0" marT="36000" marB="0">
                    <a:lnL w="12700" cap="flat" cmpd="sng" algn="ctr">
                      <a:solidFill>
                        <a:srgbClr val="6C58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C58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C58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C58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b="1" dirty="0">
                        <a:solidFill>
                          <a:srgbClr val="6C5848"/>
                        </a:solidFill>
                      </a:endParaRPr>
                    </a:p>
                  </a:txBody>
                  <a:tcPr marL="72000" marR="0" marT="36000" marB="0">
                    <a:lnL w="12700" cap="flat" cmpd="sng" algn="ctr">
                      <a:solidFill>
                        <a:srgbClr val="6C58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C58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C58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C58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5083603"/>
                  </a:ext>
                </a:extLst>
              </a:tr>
              <a:tr h="225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1" dirty="0">
                          <a:solidFill>
                            <a:srgbClr val="6C5848"/>
                          </a:solidFill>
                        </a:rPr>
                        <a:t>1</a:t>
                      </a:r>
                      <a:endParaRPr lang="ko-KR" altLang="en-US" sz="1050" b="1" dirty="0">
                        <a:solidFill>
                          <a:srgbClr val="6C5848"/>
                        </a:solidFill>
                      </a:endParaRPr>
                    </a:p>
                  </a:txBody>
                  <a:tcPr marL="72000" marR="0" marT="36000" marB="0">
                    <a:lnL w="12700" cap="flat" cmpd="sng" algn="ctr">
                      <a:solidFill>
                        <a:srgbClr val="6C58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C58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C58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C58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b="1" dirty="0">
                        <a:solidFill>
                          <a:srgbClr val="6C5848"/>
                        </a:solidFill>
                      </a:endParaRPr>
                    </a:p>
                  </a:txBody>
                  <a:tcPr marL="72000" marR="0" marT="36000" marB="0">
                    <a:lnL w="12700" cap="flat" cmpd="sng" algn="ctr">
                      <a:solidFill>
                        <a:srgbClr val="6C58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C58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C58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C58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48693739"/>
                  </a:ext>
                </a:extLst>
              </a:tr>
              <a:tr h="225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1" dirty="0">
                          <a:solidFill>
                            <a:srgbClr val="6C5848"/>
                          </a:solidFill>
                        </a:rPr>
                        <a:t>2</a:t>
                      </a:r>
                      <a:endParaRPr lang="ko-KR" altLang="en-US" sz="1050" b="1" dirty="0">
                        <a:solidFill>
                          <a:srgbClr val="6C5848"/>
                        </a:solidFill>
                      </a:endParaRPr>
                    </a:p>
                  </a:txBody>
                  <a:tcPr marL="72000" marR="0" marT="36000" marB="0">
                    <a:lnL w="12700" cap="flat" cmpd="sng" algn="ctr">
                      <a:solidFill>
                        <a:srgbClr val="6C58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C58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C58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C58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b="1" dirty="0">
                        <a:solidFill>
                          <a:srgbClr val="6C5848"/>
                        </a:solidFill>
                      </a:endParaRPr>
                    </a:p>
                  </a:txBody>
                  <a:tcPr marL="72000" marR="0" marT="36000" marB="0">
                    <a:lnL w="12700" cap="flat" cmpd="sng" algn="ctr">
                      <a:solidFill>
                        <a:srgbClr val="6C58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C58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C58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C58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9950997"/>
                  </a:ext>
                </a:extLst>
              </a:tr>
              <a:tr h="225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1" dirty="0">
                          <a:solidFill>
                            <a:srgbClr val="6C5848"/>
                          </a:solidFill>
                        </a:rPr>
                        <a:t>3</a:t>
                      </a:r>
                      <a:endParaRPr lang="ko-KR" altLang="en-US" sz="1050" b="1" dirty="0">
                        <a:solidFill>
                          <a:srgbClr val="6C5848"/>
                        </a:solidFill>
                      </a:endParaRPr>
                    </a:p>
                  </a:txBody>
                  <a:tcPr marL="72000" marR="0" marT="36000" marB="0">
                    <a:lnL w="12700" cap="flat" cmpd="sng" algn="ctr">
                      <a:solidFill>
                        <a:srgbClr val="6C58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C58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C58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C58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b="1" dirty="0">
                        <a:solidFill>
                          <a:srgbClr val="6C5848"/>
                        </a:solidFill>
                      </a:endParaRPr>
                    </a:p>
                  </a:txBody>
                  <a:tcPr marL="72000" marR="0" marT="36000" marB="0">
                    <a:lnL w="12700" cap="flat" cmpd="sng" algn="ctr">
                      <a:solidFill>
                        <a:srgbClr val="6C58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C58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C58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C58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777708"/>
                  </a:ext>
                </a:extLst>
              </a:tr>
              <a:tr h="225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1" dirty="0">
                          <a:solidFill>
                            <a:srgbClr val="6C5848"/>
                          </a:solidFill>
                        </a:rPr>
                        <a:t>4</a:t>
                      </a:r>
                      <a:endParaRPr lang="ko-KR" altLang="en-US" sz="1050" b="1" dirty="0">
                        <a:solidFill>
                          <a:srgbClr val="6C5848"/>
                        </a:solidFill>
                      </a:endParaRPr>
                    </a:p>
                  </a:txBody>
                  <a:tcPr marL="72000" marR="0" marT="36000" marB="0">
                    <a:lnL w="12700" cap="flat" cmpd="sng" algn="ctr">
                      <a:solidFill>
                        <a:srgbClr val="6C58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C58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C58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C58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 dirty="0">
                          <a:solidFill>
                            <a:srgbClr val="6C5848"/>
                          </a:solidFill>
                        </a:rPr>
                        <a:t>x</a:t>
                      </a:r>
                      <a:endParaRPr lang="ko-KR" altLang="en-US" sz="1050" b="1" dirty="0">
                        <a:solidFill>
                          <a:srgbClr val="6C5848"/>
                        </a:solidFill>
                      </a:endParaRPr>
                    </a:p>
                  </a:txBody>
                  <a:tcPr marL="72000" marR="0" marT="36000" marB="0">
                    <a:lnL w="12700" cap="flat" cmpd="sng" algn="ctr">
                      <a:solidFill>
                        <a:srgbClr val="6C58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C58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C58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C58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8813056"/>
                  </a:ext>
                </a:extLst>
              </a:tr>
              <a:tr h="225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1" dirty="0">
                          <a:solidFill>
                            <a:srgbClr val="6C5848"/>
                          </a:solidFill>
                        </a:rPr>
                        <a:t>…</a:t>
                      </a:r>
                      <a:endParaRPr lang="ko-KR" altLang="en-US" sz="1050" b="1" dirty="0">
                        <a:solidFill>
                          <a:srgbClr val="6C5848"/>
                        </a:solidFill>
                      </a:endParaRPr>
                    </a:p>
                  </a:txBody>
                  <a:tcPr marL="72000" marR="0" marT="36000" marB="0">
                    <a:lnL w="12700" cap="flat" cmpd="sng" algn="ctr">
                      <a:solidFill>
                        <a:srgbClr val="6C58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C58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C58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C58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b="1" dirty="0">
                        <a:solidFill>
                          <a:srgbClr val="6C5848"/>
                        </a:solidFill>
                      </a:endParaRPr>
                    </a:p>
                  </a:txBody>
                  <a:tcPr marL="72000" marR="0" marT="36000" marB="0">
                    <a:lnL w="12700" cap="flat" cmpd="sng" algn="ctr">
                      <a:solidFill>
                        <a:srgbClr val="6C58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C58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C58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C58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62165088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3305AE7B-97AA-409D-A291-178A2F375522}"/>
              </a:ext>
            </a:extLst>
          </p:cNvPr>
          <p:cNvSpPr txBox="1"/>
          <p:nvPr/>
        </p:nvSpPr>
        <p:spPr>
          <a:xfrm>
            <a:off x="1435759" y="4592280"/>
            <a:ext cx="1094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6C5848"/>
                </a:solidFill>
              </a:rPr>
              <a:t>원본 데이터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D5FCB4D-3C9E-4189-95EE-4753C08FD388}"/>
              </a:ext>
            </a:extLst>
          </p:cNvPr>
          <p:cNvSpPr txBox="1"/>
          <p:nvPr/>
        </p:nvSpPr>
        <p:spPr>
          <a:xfrm>
            <a:off x="5940761" y="4610142"/>
            <a:ext cx="7519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6C5848"/>
                </a:solidFill>
              </a:rPr>
              <a:t>인덱스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8B7609EB-2D8A-48A0-BB83-FF83068D882A}"/>
              </a:ext>
            </a:extLst>
          </p:cNvPr>
          <p:cNvSpPr txBox="1"/>
          <p:nvPr/>
        </p:nvSpPr>
        <p:spPr>
          <a:xfrm>
            <a:off x="6419254" y="4609015"/>
            <a:ext cx="1094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6C5848"/>
                </a:solidFill>
              </a:rPr>
              <a:t>값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B4FC9FBD-89F5-4862-AC34-0C656CA971F2}"/>
              </a:ext>
            </a:extLst>
          </p:cNvPr>
          <p:cNvGrpSpPr/>
          <p:nvPr/>
        </p:nvGrpSpPr>
        <p:grpSpPr>
          <a:xfrm>
            <a:off x="2521831" y="4994954"/>
            <a:ext cx="3692384" cy="909960"/>
            <a:chOff x="3006051" y="5090144"/>
            <a:chExt cx="3692384" cy="909960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CE4CC0ED-1DAC-4276-A403-2192585FB5F4}"/>
                </a:ext>
              </a:extLst>
            </p:cNvPr>
            <p:cNvSpPr/>
            <p:nvPr/>
          </p:nvSpPr>
          <p:spPr>
            <a:xfrm>
              <a:off x="4374773" y="5314035"/>
              <a:ext cx="1094950" cy="686069"/>
            </a:xfrm>
            <a:prstGeom prst="roundRect">
              <a:avLst/>
            </a:prstGeom>
            <a:solidFill>
              <a:srgbClr val="A59C9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/>
                <a:t>해시 함수</a:t>
              </a:r>
            </a:p>
          </p:txBody>
        </p:sp>
        <p:cxnSp>
          <p:nvCxnSpPr>
            <p:cNvPr id="24" name="연결선: 꺾임 23">
              <a:extLst>
                <a:ext uri="{FF2B5EF4-FFF2-40B4-BE49-F238E27FC236}">
                  <a16:creationId xmlns:a16="http://schemas.microsoft.com/office/drawing/2014/main" id="{BB71619A-BA43-498C-AA62-B4C5C30FB0CE}"/>
                </a:ext>
              </a:extLst>
            </p:cNvPr>
            <p:cNvCxnSpPr/>
            <p:nvPr/>
          </p:nvCxnSpPr>
          <p:spPr>
            <a:xfrm>
              <a:off x="3006051" y="5090144"/>
              <a:ext cx="1368722" cy="550761"/>
            </a:xfrm>
            <a:prstGeom prst="bentConnector3">
              <a:avLst/>
            </a:prstGeom>
            <a:ln w="15875">
              <a:solidFill>
                <a:srgbClr val="6C584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연결선: 꺾임 57">
              <a:extLst>
                <a:ext uri="{FF2B5EF4-FFF2-40B4-BE49-F238E27FC236}">
                  <a16:creationId xmlns:a16="http://schemas.microsoft.com/office/drawing/2014/main" id="{9E5EA23C-E499-4C52-BD13-DA579DC928DC}"/>
                </a:ext>
              </a:extLst>
            </p:cNvPr>
            <p:cNvCxnSpPr>
              <a:cxnSpLocks/>
              <a:stCxn id="8" idx="3"/>
            </p:cNvCxnSpPr>
            <p:nvPr/>
          </p:nvCxnSpPr>
          <p:spPr>
            <a:xfrm>
              <a:off x="5469723" y="5657070"/>
              <a:ext cx="1228712" cy="343034"/>
            </a:xfrm>
            <a:prstGeom prst="bentConnector3">
              <a:avLst/>
            </a:prstGeom>
            <a:ln w="15875">
              <a:solidFill>
                <a:srgbClr val="6C584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37AF5DD-3D5B-4BB9-9482-65A3843D652D}"/>
              </a:ext>
            </a:extLst>
          </p:cNvPr>
          <p:cNvSpPr/>
          <p:nvPr/>
        </p:nvSpPr>
        <p:spPr>
          <a:xfrm>
            <a:off x="120316" y="4142187"/>
            <a:ext cx="11951368" cy="28733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8" name="표 4">
            <a:extLst>
              <a:ext uri="{FF2B5EF4-FFF2-40B4-BE49-F238E27FC236}">
                <a16:creationId xmlns:a16="http://schemas.microsoft.com/office/drawing/2014/main" id="{EDC8E896-31DD-448F-A93E-2FAE09E9104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422442" y="4880344"/>
          <a:ext cx="1094950" cy="135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4950">
                  <a:extLst>
                    <a:ext uri="{9D8B030D-6E8A-4147-A177-3AD203B41FA5}">
                      <a16:colId xmlns:a16="http://schemas.microsoft.com/office/drawing/2014/main" val="3163865665"/>
                    </a:ext>
                  </a:extLst>
                </a:gridCol>
              </a:tblGrid>
              <a:tr h="2213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i="0" dirty="0">
                          <a:solidFill>
                            <a:srgbClr val="6C5848"/>
                          </a:solidFill>
                        </a:rPr>
                        <a:t>x</a:t>
                      </a:r>
                      <a:endParaRPr lang="ko-KR" altLang="en-US" sz="1200" b="1" i="0" dirty="0">
                        <a:solidFill>
                          <a:srgbClr val="6C5848"/>
                        </a:solidFill>
                      </a:endParaRPr>
                    </a:p>
                  </a:txBody>
                  <a:tcPr marT="36000" marB="0">
                    <a:lnL w="12700" cap="flat" cmpd="sng" algn="ctr">
                      <a:solidFill>
                        <a:srgbClr val="6C58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C58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C58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C58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7070756"/>
                  </a:ext>
                </a:extLst>
              </a:tr>
              <a:tr h="246748"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/>
                    </a:p>
                  </a:txBody>
                  <a:tcPr>
                    <a:lnL w="12700" cap="flat" cmpd="sng" algn="ctr">
                      <a:solidFill>
                        <a:srgbClr val="6C58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C58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C58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C58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0585167"/>
                  </a:ext>
                </a:extLst>
              </a:tr>
              <a:tr h="221380"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>
                    <a:lnL w="12700" cap="flat" cmpd="sng" algn="ctr">
                      <a:solidFill>
                        <a:srgbClr val="6C58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C58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C58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C58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7378011"/>
                  </a:ext>
                </a:extLst>
              </a:tr>
              <a:tr h="221380"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>
                    <a:lnL w="12700" cap="flat" cmpd="sng" algn="ctr">
                      <a:solidFill>
                        <a:srgbClr val="6C58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C58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C58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C58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6702663"/>
                  </a:ext>
                </a:extLst>
              </a:tr>
              <a:tr h="221380"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>
                    <a:lnL w="12700" cap="flat" cmpd="sng" algn="ctr">
                      <a:solidFill>
                        <a:srgbClr val="6C58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C58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C58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C58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0851833"/>
                  </a:ext>
                </a:extLst>
              </a:tr>
              <a:tr h="221380"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>
                    <a:lnL w="12700" cap="flat" cmpd="sng" algn="ctr">
                      <a:solidFill>
                        <a:srgbClr val="6C58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C58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C58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C58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0721645"/>
                  </a:ext>
                </a:extLst>
              </a:tr>
            </a:tbl>
          </a:graphicData>
        </a:graphic>
      </p:graphicFrame>
      <p:cxnSp>
        <p:nvCxnSpPr>
          <p:cNvPr id="49" name="연결선: 꺾임 48">
            <a:extLst>
              <a:ext uri="{FF2B5EF4-FFF2-40B4-BE49-F238E27FC236}">
                <a16:creationId xmlns:a16="http://schemas.microsoft.com/office/drawing/2014/main" id="{B700AD05-F73E-4C1C-BC83-D997BB39B8D2}"/>
              </a:ext>
            </a:extLst>
          </p:cNvPr>
          <p:cNvCxnSpPr>
            <a:cxnSpLocks/>
          </p:cNvCxnSpPr>
          <p:nvPr/>
        </p:nvCxnSpPr>
        <p:spPr>
          <a:xfrm>
            <a:off x="2521701" y="5211799"/>
            <a:ext cx="1363017" cy="335837"/>
          </a:xfrm>
          <a:prstGeom prst="bentConnector3">
            <a:avLst>
              <a:gd name="adj1" fmla="val 50000"/>
            </a:avLst>
          </a:prstGeom>
          <a:ln w="158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E62D7BDD-9484-41D0-B8E7-0CDB92B242E0}"/>
              </a:ext>
            </a:extLst>
          </p:cNvPr>
          <p:cNvSpPr txBox="1"/>
          <p:nvPr/>
        </p:nvSpPr>
        <p:spPr>
          <a:xfrm>
            <a:off x="7134933" y="5773370"/>
            <a:ext cx="27345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>
                <a:solidFill>
                  <a:srgbClr val="C00000"/>
                </a:solidFill>
              </a:rPr>
              <a:t>y</a:t>
            </a:r>
            <a:endParaRPr lang="ko-KR" altLang="en-US" sz="1050" b="1" dirty="0">
              <a:solidFill>
                <a:srgbClr val="C00000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70FCFAC-AE80-4EBF-9A28-0B626E9AB0CE}"/>
              </a:ext>
            </a:extLst>
          </p:cNvPr>
          <p:cNvSpPr txBox="1"/>
          <p:nvPr/>
        </p:nvSpPr>
        <p:spPr>
          <a:xfrm>
            <a:off x="1843353" y="5075764"/>
            <a:ext cx="27345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>
                <a:solidFill>
                  <a:srgbClr val="C00000"/>
                </a:solidFill>
              </a:rPr>
              <a:t>y</a:t>
            </a:r>
            <a:endParaRPr lang="ko-KR" altLang="en-US" sz="1050" b="1" dirty="0">
              <a:solidFill>
                <a:srgbClr val="C00000"/>
              </a:solidFill>
            </a:endParaRPr>
          </a:p>
        </p:txBody>
      </p:sp>
      <p:cxnSp>
        <p:nvCxnSpPr>
          <p:cNvPr id="51" name="연결선: 꺾임 50">
            <a:extLst>
              <a:ext uri="{FF2B5EF4-FFF2-40B4-BE49-F238E27FC236}">
                <a16:creationId xmlns:a16="http://schemas.microsoft.com/office/drawing/2014/main" id="{D6FD1375-BFC6-43C9-BA8C-B669131A4139}"/>
              </a:ext>
            </a:extLst>
          </p:cNvPr>
          <p:cNvCxnSpPr>
            <a:cxnSpLocks/>
          </p:cNvCxnSpPr>
          <p:nvPr/>
        </p:nvCxnSpPr>
        <p:spPr>
          <a:xfrm>
            <a:off x="4986899" y="5554153"/>
            <a:ext cx="1228712" cy="343034"/>
          </a:xfrm>
          <a:prstGeom prst="bentConnector3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폭발: 8pt 51">
            <a:extLst>
              <a:ext uri="{FF2B5EF4-FFF2-40B4-BE49-F238E27FC236}">
                <a16:creationId xmlns:a16="http://schemas.microsoft.com/office/drawing/2014/main" id="{83E0557C-23AB-4454-BC9D-E4E2A872EF65}"/>
              </a:ext>
            </a:extLst>
          </p:cNvPr>
          <p:cNvSpPr/>
          <p:nvPr/>
        </p:nvSpPr>
        <p:spPr>
          <a:xfrm>
            <a:off x="7066123" y="5745157"/>
            <a:ext cx="388850" cy="343034"/>
          </a:xfrm>
          <a:prstGeom prst="irregularSeal1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23B2B6E-654C-40B0-B88F-2DDB8D25446C}"/>
              </a:ext>
            </a:extLst>
          </p:cNvPr>
          <p:cNvSpPr/>
          <p:nvPr/>
        </p:nvSpPr>
        <p:spPr>
          <a:xfrm>
            <a:off x="0" y="0"/>
            <a:ext cx="240632" cy="6858000"/>
          </a:xfrm>
          <a:prstGeom prst="rect">
            <a:avLst/>
          </a:prstGeom>
          <a:solidFill>
            <a:srgbClr val="434B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6590949F-A620-4764-A935-DA7DB3A0ADFF}"/>
              </a:ext>
            </a:extLst>
          </p:cNvPr>
          <p:cNvGrpSpPr/>
          <p:nvPr/>
        </p:nvGrpSpPr>
        <p:grpSpPr>
          <a:xfrm>
            <a:off x="645807" y="3824078"/>
            <a:ext cx="1160731" cy="398760"/>
            <a:chOff x="759569" y="1967590"/>
            <a:chExt cx="1160731" cy="398760"/>
          </a:xfrm>
          <a:solidFill>
            <a:srgbClr val="DBD7CF">
              <a:alpha val="0"/>
            </a:srgbClr>
          </a:solidFill>
        </p:grpSpPr>
        <p:sp>
          <p:nvSpPr>
            <p:cNvPr id="47" name="자유형: 도형 46">
              <a:extLst>
                <a:ext uri="{FF2B5EF4-FFF2-40B4-BE49-F238E27FC236}">
                  <a16:creationId xmlns:a16="http://schemas.microsoft.com/office/drawing/2014/main" id="{14FBA69B-B0B3-47A9-AC90-FB5140DB4FC2}"/>
                </a:ext>
              </a:extLst>
            </p:cNvPr>
            <p:cNvSpPr/>
            <p:nvPr/>
          </p:nvSpPr>
          <p:spPr>
            <a:xfrm rot="384535">
              <a:off x="759569" y="1967590"/>
              <a:ext cx="1160731" cy="398760"/>
            </a:xfrm>
            <a:custGeom>
              <a:avLst/>
              <a:gdLst>
                <a:gd name="connsiteX0" fmla="*/ 314435 w 723509"/>
                <a:gd name="connsiteY0" fmla="*/ 12031 h 240631"/>
                <a:gd name="connsiteX1" fmla="*/ 314435 w 723509"/>
                <a:gd name="connsiteY1" fmla="*/ 12031 h 240631"/>
                <a:gd name="connsiteX2" fmla="*/ 133961 w 723509"/>
                <a:gd name="connsiteY2" fmla="*/ 48126 h 240631"/>
                <a:gd name="connsiteX3" fmla="*/ 61772 w 723509"/>
                <a:gd name="connsiteY3" fmla="*/ 72189 h 240631"/>
                <a:gd name="connsiteX4" fmla="*/ 25677 w 723509"/>
                <a:gd name="connsiteY4" fmla="*/ 84221 h 240631"/>
                <a:gd name="connsiteX5" fmla="*/ 1614 w 723509"/>
                <a:gd name="connsiteY5" fmla="*/ 156410 h 240631"/>
                <a:gd name="connsiteX6" fmla="*/ 13645 w 723509"/>
                <a:gd name="connsiteY6" fmla="*/ 192505 h 240631"/>
                <a:gd name="connsiteX7" fmla="*/ 37709 w 723509"/>
                <a:gd name="connsiteY7" fmla="*/ 216568 h 240631"/>
                <a:gd name="connsiteX8" fmla="*/ 194119 w 723509"/>
                <a:gd name="connsiteY8" fmla="*/ 240631 h 240631"/>
                <a:gd name="connsiteX9" fmla="*/ 494909 w 723509"/>
                <a:gd name="connsiteY9" fmla="*/ 228600 h 240631"/>
                <a:gd name="connsiteX10" fmla="*/ 567098 w 723509"/>
                <a:gd name="connsiteY10" fmla="*/ 216568 h 240631"/>
                <a:gd name="connsiteX11" fmla="*/ 675382 w 723509"/>
                <a:gd name="connsiteY11" fmla="*/ 204537 h 240631"/>
                <a:gd name="connsiteX12" fmla="*/ 699445 w 723509"/>
                <a:gd name="connsiteY12" fmla="*/ 180473 h 240631"/>
                <a:gd name="connsiteX13" fmla="*/ 723509 w 723509"/>
                <a:gd name="connsiteY13" fmla="*/ 108284 h 240631"/>
                <a:gd name="connsiteX14" fmla="*/ 711477 w 723509"/>
                <a:gd name="connsiteY14" fmla="*/ 48126 h 240631"/>
                <a:gd name="connsiteX15" fmla="*/ 639288 w 723509"/>
                <a:gd name="connsiteY15" fmla="*/ 24063 h 240631"/>
                <a:gd name="connsiteX16" fmla="*/ 458814 w 723509"/>
                <a:gd name="connsiteY16" fmla="*/ 0 h 240631"/>
                <a:gd name="connsiteX17" fmla="*/ 314435 w 723509"/>
                <a:gd name="connsiteY17" fmla="*/ 12031 h 240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23509" h="240631">
                  <a:moveTo>
                    <a:pt x="314435" y="12031"/>
                  </a:moveTo>
                  <a:lnTo>
                    <a:pt x="314435" y="12031"/>
                  </a:lnTo>
                  <a:cubicBezTo>
                    <a:pt x="180944" y="26864"/>
                    <a:pt x="240602" y="12579"/>
                    <a:pt x="133961" y="48126"/>
                  </a:cubicBezTo>
                  <a:lnTo>
                    <a:pt x="61772" y="72189"/>
                  </a:lnTo>
                  <a:lnTo>
                    <a:pt x="25677" y="84221"/>
                  </a:lnTo>
                  <a:cubicBezTo>
                    <a:pt x="17656" y="108284"/>
                    <a:pt x="-6407" y="132347"/>
                    <a:pt x="1614" y="156410"/>
                  </a:cubicBezTo>
                  <a:cubicBezTo>
                    <a:pt x="5624" y="168442"/>
                    <a:pt x="7120" y="181630"/>
                    <a:pt x="13645" y="192505"/>
                  </a:cubicBezTo>
                  <a:cubicBezTo>
                    <a:pt x="19481" y="202232"/>
                    <a:pt x="27982" y="210732"/>
                    <a:pt x="37709" y="216568"/>
                  </a:cubicBezTo>
                  <a:cubicBezTo>
                    <a:pt x="72400" y="237382"/>
                    <a:pt x="187164" y="239936"/>
                    <a:pt x="194119" y="240631"/>
                  </a:cubicBezTo>
                  <a:cubicBezTo>
                    <a:pt x="294382" y="236621"/>
                    <a:pt x="394774" y="235060"/>
                    <a:pt x="494909" y="228600"/>
                  </a:cubicBezTo>
                  <a:cubicBezTo>
                    <a:pt x="519253" y="227029"/>
                    <a:pt x="542917" y="219792"/>
                    <a:pt x="567098" y="216568"/>
                  </a:cubicBezTo>
                  <a:cubicBezTo>
                    <a:pt x="603096" y="211768"/>
                    <a:pt x="639287" y="208547"/>
                    <a:pt x="675382" y="204537"/>
                  </a:cubicBezTo>
                  <a:cubicBezTo>
                    <a:pt x="683403" y="196516"/>
                    <a:pt x="694372" y="190619"/>
                    <a:pt x="699445" y="180473"/>
                  </a:cubicBezTo>
                  <a:cubicBezTo>
                    <a:pt x="710789" y="157786"/>
                    <a:pt x="723509" y="108284"/>
                    <a:pt x="723509" y="108284"/>
                  </a:cubicBezTo>
                  <a:cubicBezTo>
                    <a:pt x="719498" y="88231"/>
                    <a:pt x="725937" y="62586"/>
                    <a:pt x="711477" y="48126"/>
                  </a:cubicBezTo>
                  <a:cubicBezTo>
                    <a:pt x="693541" y="30190"/>
                    <a:pt x="663351" y="32084"/>
                    <a:pt x="639288" y="24063"/>
                  </a:cubicBezTo>
                  <a:cubicBezTo>
                    <a:pt x="557376" y="-3241"/>
                    <a:pt x="615839" y="13085"/>
                    <a:pt x="458814" y="0"/>
                  </a:cubicBezTo>
                  <a:cubicBezTo>
                    <a:pt x="330517" y="12829"/>
                    <a:pt x="338498" y="10026"/>
                    <a:pt x="314435" y="12031"/>
                  </a:cubicBezTo>
                  <a:close/>
                </a:path>
              </a:pathLst>
            </a:custGeom>
            <a:solidFill>
              <a:srgbClr val="DBD7CF"/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D57FBD98-62DD-423D-8956-5DC98331737E}"/>
                </a:ext>
              </a:extLst>
            </p:cNvPr>
            <p:cNvSpPr txBox="1"/>
            <p:nvPr/>
          </p:nvSpPr>
          <p:spPr>
            <a:xfrm>
              <a:off x="874122" y="2026760"/>
              <a:ext cx="1006370" cy="307777"/>
            </a:xfrm>
            <a:prstGeom prst="rect">
              <a:avLst/>
            </a:prstGeom>
            <a:grpFill/>
            <a:ln w="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400" dirty="0"/>
                <a:t>해시 충돌</a:t>
              </a: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507E5C5D-EA69-4EE8-81EB-86F5493160FF}"/>
              </a:ext>
            </a:extLst>
          </p:cNvPr>
          <p:cNvGrpSpPr/>
          <p:nvPr/>
        </p:nvGrpSpPr>
        <p:grpSpPr>
          <a:xfrm>
            <a:off x="7891480" y="4343522"/>
            <a:ext cx="3985922" cy="2159293"/>
            <a:chOff x="8085762" y="1599636"/>
            <a:chExt cx="3985922" cy="2159293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F4B37C7D-7328-4BCF-B6A3-99786541F689}"/>
                </a:ext>
              </a:extLst>
            </p:cNvPr>
            <p:cNvSpPr/>
            <p:nvPr/>
          </p:nvSpPr>
          <p:spPr>
            <a:xfrm>
              <a:off x="8085762" y="1767155"/>
              <a:ext cx="3985922" cy="1991774"/>
            </a:xfrm>
            <a:prstGeom prst="rect">
              <a:avLst/>
            </a:prstGeom>
            <a:noFill/>
            <a:ln w="25400">
              <a:solidFill>
                <a:srgbClr val="C0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56D1A76-E25D-43E5-8E04-485A503667F9}"/>
                </a:ext>
              </a:extLst>
            </p:cNvPr>
            <p:cNvSpPr txBox="1"/>
            <p:nvPr/>
          </p:nvSpPr>
          <p:spPr>
            <a:xfrm>
              <a:off x="8219327" y="1599636"/>
              <a:ext cx="1027416" cy="307777"/>
            </a:xfrm>
            <a:prstGeom prst="rect">
              <a:avLst/>
            </a:prstGeom>
            <a:solidFill>
              <a:srgbClr val="F2F2EE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b="1" dirty="0">
                  <a:solidFill>
                    <a:srgbClr val="C00000"/>
                  </a:solidFill>
                </a:rPr>
                <a:t>충돌 방지</a:t>
              </a:r>
            </a:p>
          </p:txBody>
        </p:sp>
      </p:grpSp>
      <p:graphicFrame>
        <p:nvGraphicFramePr>
          <p:cNvPr id="63" name="표 63">
            <a:extLst>
              <a:ext uri="{FF2B5EF4-FFF2-40B4-BE49-F238E27FC236}">
                <a16:creationId xmlns:a16="http://schemas.microsoft.com/office/drawing/2014/main" id="{53C7DB39-83D1-4F00-AE89-9F3D76F6B97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287709" y="5329680"/>
          <a:ext cx="957780" cy="670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7780">
                  <a:extLst>
                    <a:ext uri="{9D8B030D-6E8A-4147-A177-3AD203B41FA5}">
                      <a16:colId xmlns:a16="http://schemas.microsoft.com/office/drawing/2014/main" val="349300092"/>
                    </a:ext>
                  </a:extLst>
                </a:gridCol>
              </a:tblGrid>
              <a:tr h="166196"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>
                    <a:lnL w="12700" cap="flat" cmpd="sng" algn="ctr">
                      <a:solidFill>
                        <a:srgbClr val="6C58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C58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C58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C58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2479442"/>
                  </a:ext>
                </a:extLst>
              </a:tr>
              <a:tr h="166196"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>
                    <a:lnL w="12700" cap="flat" cmpd="sng" algn="ctr">
                      <a:solidFill>
                        <a:srgbClr val="6C58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C58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C58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C58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3203570"/>
                  </a:ext>
                </a:extLst>
              </a:tr>
              <a:tr h="166196"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>
                    <a:lnL w="12700" cap="flat" cmpd="sng" algn="ctr">
                      <a:solidFill>
                        <a:srgbClr val="6C58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C58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C58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C58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4539352"/>
                  </a:ext>
                </a:extLst>
              </a:tr>
              <a:tr h="166196"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>
                    <a:lnL w="12700" cap="flat" cmpd="sng" algn="ctr">
                      <a:solidFill>
                        <a:srgbClr val="6C58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C58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C58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C58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317834"/>
                  </a:ext>
                </a:extLst>
              </a:tr>
            </a:tbl>
          </a:graphicData>
        </a:graphic>
      </p:graphicFrame>
      <p:sp>
        <p:nvSpPr>
          <p:cNvPr id="65" name="TextBox 64">
            <a:extLst>
              <a:ext uri="{FF2B5EF4-FFF2-40B4-BE49-F238E27FC236}">
                <a16:creationId xmlns:a16="http://schemas.microsoft.com/office/drawing/2014/main" id="{8B8D1914-3348-47A8-AACB-7C58C3AC6341}"/>
              </a:ext>
            </a:extLst>
          </p:cNvPr>
          <p:cNvSpPr txBox="1"/>
          <p:nvPr/>
        </p:nvSpPr>
        <p:spPr>
          <a:xfrm>
            <a:off x="8233563" y="5006754"/>
            <a:ext cx="10660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>
                <a:solidFill>
                  <a:srgbClr val="6C5848"/>
                </a:solidFill>
              </a:rPr>
              <a:t>원본 데이터</a:t>
            </a:r>
          </a:p>
        </p:txBody>
      </p:sp>
      <p:graphicFrame>
        <p:nvGraphicFramePr>
          <p:cNvPr id="66" name="표 63">
            <a:extLst>
              <a:ext uri="{FF2B5EF4-FFF2-40B4-BE49-F238E27FC236}">
                <a16:creationId xmlns:a16="http://schemas.microsoft.com/office/drawing/2014/main" id="{342081B2-2C6D-4F83-9E61-D7BF89253DE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0482145" y="4836204"/>
          <a:ext cx="957780" cy="1508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7780">
                  <a:extLst>
                    <a:ext uri="{9D8B030D-6E8A-4147-A177-3AD203B41FA5}">
                      <a16:colId xmlns:a16="http://schemas.microsoft.com/office/drawing/2014/main" val="349300092"/>
                    </a:ext>
                  </a:extLst>
                </a:gridCol>
              </a:tblGrid>
              <a:tr h="166196"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>
                    <a:lnL w="12700" cap="flat" cmpd="sng" algn="ctr">
                      <a:solidFill>
                        <a:srgbClr val="6C58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C58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C58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C58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3680304"/>
                  </a:ext>
                </a:extLst>
              </a:tr>
              <a:tr h="166196"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>
                    <a:lnL w="12700" cap="flat" cmpd="sng" algn="ctr">
                      <a:solidFill>
                        <a:srgbClr val="6C58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C58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C58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C58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2769213"/>
                  </a:ext>
                </a:extLst>
              </a:tr>
              <a:tr h="166196"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>
                    <a:lnL w="12700" cap="flat" cmpd="sng" algn="ctr">
                      <a:solidFill>
                        <a:srgbClr val="6C58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C58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C58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C58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3200689"/>
                  </a:ext>
                </a:extLst>
              </a:tr>
              <a:tr h="166196"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>
                    <a:lnL w="12700" cap="flat" cmpd="sng" algn="ctr">
                      <a:solidFill>
                        <a:srgbClr val="6C58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C58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C58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C58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476730"/>
                  </a:ext>
                </a:extLst>
              </a:tr>
              <a:tr h="166196"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>
                    <a:lnL w="12700" cap="flat" cmpd="sng" algn="ctr">
                      <a:solidFill>
                        <a:srgbClr val="6C58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C58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C58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C58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9398640"/>
                  </a:ext>
                </a:extLst>
              </a:tr>
              <a:tr h="166196"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>
                    <a:lnL w="12700" cap="flat" cmpd="sng" algn="ctr">
                      <a:solidFill>
                        <a:srgbClr val="6C58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C58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C58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C58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2479442"/>
                  </a:ext>
                </a:extLst>
              </a:tr>
              <a:tr h="166196"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>
                    <a:lnL w="12700" cap="flat" cmpd="sng" algn="ctr">
                      <a:solidFill>
                        <a:srgbClr val="6C58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C58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C58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C58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3203570"/>
                  </a:ext>
                </a:extLst>
              </a:tr>
              <a:tr h="166196"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>
                    <a:lnL w="12700" cap="flat" cmpd="sng" algn="ctr">
                      <a:solidFill>
                        <a:srgbClr val="6C58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C58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C58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C58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4539352"/>
                  </a:ext>
                </a:extLst>
              </a:tr>
              <a:tr h="166196"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>
                    <a:lnL w="12700" cap="flat" cmpd="sng" algn="ctr">
                      <a:solidFill>
                        <a:srgbClr val="6C58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C58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C58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C58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317834"/>
                  </a:ext>
                </a:extLst>
              </a:tr>
            </a:tbl>
          </a:graphicData>
        </a:graphic>
      </p:graphicFrame>
      <p:sp>
        <p:nvSpPr>
          <p:cNvPr id="67" name="TextBox 66">
            <a:extLst>
              <a:ext uri="{FF2B5EF4-FFF2-40B4-BE49-F238E27FC236}">
                <a16:creationId xmlns:a16="http://schemas.microsoft.com/office/drawing/2014/main" id="{43C953F5-0813-4413-90F5-3B00393EF032}"/>
              </a:ext>
            </a:extLst>
          </p:cNvPr>
          <p:cNvSpPr txBox="1"/>
          <p:nvPr/>
        </p:nvSpPr>
        <p:spPr>
          <a:xfrm>
            <a:off x="10417725" y="4575517"/>
            <a:ext cx="10660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>
                <a:solidFill>
                  <a:srgbClr val="6C5848"/>
                </a:solidFill>
              </a:rPr>
              <a:t>해싱</a:t>
            </a:r>
            <a:r>
              <a:rPr lang="ko-KR" altLang="en-US" sz="1200" dirty="0">
                <a:solidFill>
                  <a:srgbClr val="6C5848"/>
                </a:solidFill>
              </a:rPr>
              <a:t> 공간</a:t>
            </a:r>
          </a:p>
        </p:txBody>
      </p:sp>
      <p:sp>
        <p:nvSpPr>
          <p:cNvPr id="68" name="화살표: 갈매기형 수장 67">
            <a:extLst>
              <a:ext uri="{FF2B5EF4-FFF2-40B4-BE49-F238E27FC236}">
                <a16:creationId xmlns:a16="http://schemas.microsoft.com/office/drawing/2014/main" id="{1BA94266-45A8-4FBD-82D1-F19571275409}"/>
              </a:ext>
            </a:extLst>
          </p:cNvPr>
          <p:cNvSpPr/>
          <p:nvPr/>
        </p:nvSpPr>
        <p:spPr>
          <a:xfrm rot="10800000">
            <a:off x="9453735" y="5508450"/>
            <a:ext cx="262665" cy="277802"/>
          </a:xfrm>
          <a:prstGeom prst="chevron">
            <a:avLst>
              <a:gd name="adj" fmla="val 88490"/>
            </a:avLst>
          </a:prstGeom>
          <a:solidFill>
            <a:srgbClr val="6C5848"/>
          </a:solidFill>
          <a:ln>
            <a:solidFill>
              <a:srgbClr val="6C58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9" name="화살표: 갈매기형 수장 68">
            <a:extLst>
              <a:ext uri="{FF2B5EF4-FFF2-40B4-BE49-F238E27FC236}">
                <a16:creationId xmlns:a16="http://schemas.microsoft.com/office/drawing/2014/main" id="{8345CCAA-8B60-4048-9090-7D4944B719D2}"/>
              </a:ext>
            </a:extLst>
          </p:cNvPr>
          <p:cNvSpPr/>
          <p:nvPr/>
        </p:nvSpPr>
        <p:spPr>
          <a:xfrm rot="10800000">
            <a:off x="9631972" y="5506829"/>
            <a:ext cx="262665" cy="277802"/>
          </a:xfrm>
          <a:prstGeom prst="chevron">
            <a:avLst>
              <a:gd name="adj" fmla="val 88490"/>
            </a:avLst>
          </a:prstGeom>
          <a:solidFill>
            <a:srgbClr val="6C5848"/>
          </a:solidFill>
          <a:ln>
            <a:solidFill>
              <a:srgbClr val="6C58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0" name="화살표: 갈매기형 수장 69">
            <a:extLst>
              <a:ext uri="{FF2B5EF4-FFF2-40B4-BE49-F238E27FC236}">
                <a16:creationId xmlns:a16="http://schemas.microsoft.com/office/drawing/2014/main" id="{FF714724-FA5D-4431-9207-CE47368FEBC4}"/>
              </a:ext>
            </a:extLst>
          </p:cNvPr>
          <p:cNvSpPr/>
          <p:nvPr/>
        </p:nvSpPr>
        <p:spPr>
          <a:xfrm rot="10800000">
            <a:off x="9821201" y="5506830"/>
            <a:ext cx="262665" cy="277802"/>
          </a:xfrm>
          <a:prstGeom prst="chevron">
            <a:avLst>
              <a:gd name="adj" fmla="val 88490"/>
            </a:avLst>
          </a:prstGeom>
          <a:solidFill>
            <a:srgbClr val="6C5848"/>
          </a:solidFill>
          <a:ln>
            <a:solidFill>
              <a:srgbClr val="6C58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304285FF-AEB9-4FF3-8230-FC0B338B55D5}"/>
              </a:ext>
            </a:extLst>
          </p:cNvPr>
          <p:cNvSpPr txBox="1"/>
          <p:nvPr/>
        </p:nvSpPr>
        <p:spPr>
          <a:xfrm>
            <a:off x="2093761" y="6353525"/>
            <a:ext cx="4663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C00000"/>
                </a:solidFill>
              </a:rPr>
              <a:t>서로 다른 두 개의 데이터에 대해 동일한 </a:t>
            </a:r>
            <a:r>
              <a:rPr lang="ko-KR" altLang="en-US" sz="1200" b="1" dirty="0" err="1">
                <a:solidFill>
                  <a:srgbClr val="C00000"/>
                </a:solidFill>
              </a:rPr>
              <a:t>해시값을</a:t>
            </a:r>
            <a:r>
              <a:rPr lang="ko-KR" altLang="en-US" sz="1200" b="1" dirty="0">
                <a:solidFill>
                  <a:srgbClr val="C00000"/>
                </a:solidFill>
              </a:rPr>
              <a:t> 냄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5B7C168-0C3F-462D-A14F-B7730680EF97}"/>
              </a:ext>
            </a:extLst>
          </p:cNvPr>
          <p:cNvSpPr txBox="1"/>
          <p:nvPr/>
        </p:nvSpPr>
        <p:spPr>
          <a:xfrm>
            <a:off x="5790757" y="1785395"/>
            <a:ext cx="40246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</a:rPr>
              <a:t>단어의 인덱스를 </a:t>
            </a:r>
            <a:r>
              <a:rPr lang="ko-KR" altLang="en-US" sz="1100" dirty="0" err="1">
                <a:solidFill>
                  <a:schemeClr val="bg1">
                    <a:lumMod val="50000"/>
                  </a:schemeClr>
                </a:solidFill>
              </a:rPr>
              <a:t>딕셔너리에</a:t>
            </a: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</a:rPr>
              <a:t> 저장하는 대신 단어 </a:t>
            </a:r>
            <a:r>
              <a:rPr lang="ko-KR" altLang="en-US" sz="1100" dirty="0" err="1">
                <a:solidFill>
                  <a:schemeClr val="bg1">
                    <a:lumMod val="50000"/>
                  </a:schemeClr>
                </a:solidFill>
              </a:rPr>
              <a:t>해싱</a:t>
            </a: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</a:rPr>
              <a:t>)</a:t>
            </a:r>
            <a:endParaRPr lang="ko-KR" altLang="en-US" sz="105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6735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50" grpId="0"/>
      <p:bldP spid="52" grpId="0" animBg="1"/>
      <p:bldP spid="65" grpId="0"/>
      <p:bldP spid="67" grpId="0"/>
      <p:bldP spid="68" grpId="0" animBg="1"/>
      <p:bldP spid="69" grpId="0" animBg="1"/>
      <p:bldP spid="70" grpId="0" animBg="1"/>
      <p:bldP spid="71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5044764B-66B6-4BCB-992D-D10423C929EF}"/>
              </a:ext>
            </a:extLst>
          </p:cNvPr>
          <p:cNvGrpSpPr/>
          <p:nvPr/>
        </p:nvGrpSpPr>
        <p:grpSpPr>
          <a:xfrm>
            <a:off x="240632" y="-239110"/>
            <a:ext cx="4286408" cy="1015663"/>
            <a:chOff x="240632" y="-239110"/>
            <a:chExt cx="4286408" cy="1015663"/>
          </a:xfrm>
        </p:grpSpPr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443E19FE-7A42-466A-9F13-74E26D09578E}"/>
                </a:ext>
              </a:extLst>
            </p:cNvPr>
            <p:cNvCxnSpPr>
              <a:cxnSpLocks/>
            </p:cNvCxnSpPr>
            <p:nvPr/>
          </p:nvCxnSpPr>
          <p:spPr>
            <a:xfrm>
              <a:off x="240632" y="637671"/>
              <a:ext cx="4034684" cy="0"/>
            </a:xfrm>
            <a:prstGeom prst="line">
              <a:avLst/>
            </a:prstGeom>
            <a:ln w="158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A09041A-2CEF-4C43-A8F4-795B75BCD6D1}"/>
                </a:ext>
              </a:extLst>
            </p:cNvPr>
            <p:cNvSpPr txBox="1"/>
            <p:nvPr/>
          </p:nvSpPr>
          <p:spPr>
            <a:xfrm>
              <a:off x="1114805" y="133697"/>
              <a:ext cx="341223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>
                  <a:latin typeface="Abadi" panose="020B0604020104020204" pitchFamily="34" charset="0"/>
                </a:rPr>
                <a:t>텍스트 데이터 다루기</a:t>
              </a:r>
              <a:endParaRPr lang="ko-KR" altLang="en-US" sz="2400" dirty="0">
                <a:latin typeface="Abadi" panose="020B0604020104020204" pitchFamily="34" charset="0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A336B5F6-6A0B-44B5-A261-082C1A15983F}"/>
                </a:ext>
              </a:extLst>
            </p:cNvPr>
            <p:cNvSpPr txBox="1"/>
            <p:nvPr/>
          </p:nvSpPr>
          <p:spPr>
            <a:xfrm>
              <a:off x="240632" y="-239110"/>
              <a:ext cx="109930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000" b="1" dirty="0">
                  <a:solidFill>
                    <a:schemeClr val="tx1">
                      <a:alpha val="67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6.1</a:t>
              </a:r>
              <a:endParaRPr lang="ko-KR" altLang="en-US" sz="6000" b="1" dirty="0">
                <a:solidFill>
                  <a:schemeClr val="tx1">
                    <a:alpha val="67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23B2B6E-654C-40B0-B88F-2DDB8D25446C}"/>
              </a:ext>
            </a:extLst>
          </p:cNvPr>
          <p:cNvSpPr/>
          <p:nvPr/>
        </p:nvSpPr>
        <p:spPr>
          <a:xfrm>
            <a:off x="0" y="0"/>
            <a:ext cx="240632" cy="6858000"/>
          </a:xfrm>
          <a:prstGeom prst="rect">
            <a:avLst/>
          </a:prstGeom>
          <a:solidFill>
            <a:srgbClr val="434B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C5023D70-FB70-4B9E-AA8A-446B19916DFA}"/>
              </a:ext>
            </a:extLst>
          </p:cNvPr>
          <p:cNvGrpSpPr/>
          <p:nvPr/>
        </p:nvGrpSpPr>
        <p:grpSpPr>
          <a:xfrm>
            <a:off x="368176" y="701124"/>
            <a:ext cx="3806259" cy="517486"/>
            <a:chOff x="368176" y="701124"/>
            <a:chExt cx="3806259" cy="517486"/>
          </a:xfrm>
        </p:grpSpPr>
        <p:sp>
          <p:nvSpPr>
            <p:cNvPr id="31" name="자유형: 도형 30">
              <a:extLst>
                <a:ext uri="{FF2B5EF4-FFF2-40B4-BE49-F238E27FC236}">
                  <a16:creationId xmlns:a16="http://schemas.microsoft.com/office/drawing/2014/main" id="{68C543D8-A3D0-46EF-910B-23FFE4635CE9}"/>
                </a:ext>
              </a:extLst>
            </p:cNvPr>
            <p:cNvSpPr/>
            <p:nvPr/>
          </p:nvSpPr>
          <p:spPr>
            <a:xfrm rot="21193953">
              <a:off x="368176" y="701124"/>
              <a:ext cx="1337864" cy="450461"/>
            </a:xfrm>
            <a:custGeom>
              <a:avLst/>
              <a:gdLst>
                <a:gd name="connsiteX0" fmla="*/ 156410 w 783666"/>
                <a:gd name="connsiteY0" fmla="*/ 0 h 264695"/>
                <a:gd name="connsiteX1" fmla="*/ 156410 w 783666"/>
                <a:gd name="connsiteY1" fmla="*/ 0 h 264695"/>
                <a:gd name="connsiteX2" fmla="*/ 48126 w 783666"/>
                <a:gd name="connsiteY2" fmla="*/ 12032 h 264695"/>
                <a:gd name="connsiteX3" fmla="*/ 24063 w 783666"/>
                <a:gd name="connsiteY3" fmla="*/ 48126 h 264695"/>
                <a:gd name="connsiteX4" fmla="*/ 0 w 783666"/>
                <a:gd name="connsiteY4" fmla="*/ 72190 h 264695"/>
                <a:gd name="connsiteX5" fmla="*/ 12031 w 783666"/>
                <a:gd name="connsiteY5" fmla="*/ 156411 h 264695"/>
                <a:gd name="connsiteX6" fmla="*/ 24063 w 783666"/>
                <a:gd name="connsiteY6" fmla="*/ 192505 h 264695"/>
                <a:gd name="connsiteX7" fmla="*/ 60158 w 783666"/>
                <a:gd name="connsiteY7" fmla="*/ 204537 h 264695"/>
                <a:gd name="connsiteX8" fmla="*/ 216568 w 783666"/>
                <a:gd name="connsiteY8" fmla="*/ 216569 h 264695"/>
                <a:gd name="connsiteX9" fmla="*/ 252663 w 783666"/>
                <a:gd name="connsiteY9" fmla="*/ 228600 h 264695"/>
                <a:gd name="connsiteX10" fmla="*/ 360947 w 783666"/>
                <a:gd name="connsiteY10" fmla="*/ 252663 h 264695"/>
                <a:gd name="connsiteX11" fmla="*/ 409073 w 783666"/>
                <a:gd name="connsiteY11" fmla="*/ 264695 h 264695"/>
                <a:gd name="connsiteX12" fmla="*/ 589547 w 783666"/>
                <a:gd name="connsiteY12" fmla="*/ 252663 h 264695"/>
                <a:gd name="connsiteX13" fmla="*/ 661736 w 783666"/>
                <a:gd name="connsiteY13" fmla="*/ 228600 h 264695"/>
                <a:gd name="connsiteX14" fmla="*/ 685800 w 783666"/>
                <a:gd name="connsiteY14" fmla="*/ 204537 h 264695"/>
                <a:gd name="connsiteX15" fmla="*/ 757989 w 783666"/>
                <a:gd name="connsiteY15" fmla="*/ 180474 h 264695"/>
                <a:gd name="connsiteX16" fmla="*/ 782052 w 783666"/>
                <a:gd name="connsiteY16" fmla="*/ 108284 h 264695"/>
                <a:gd name="connsiteX17" fmla="*/ 770021 w 783666"/>
                <a:gd name="connsiteY17" fmla="*/ 72190 h 264695"/>
                <a:gd name="connsiteX18" fmla="*/ 733926 w 783666"/>
                <a:gd name="connsiteY18" fmla="*/ 60158 h 264695"/>
                <a:gd name="connsiteX19" fmla="*/ 529389 w 783666"/>
                <a:gd name="connsiteY19" fmla="*/ 48126 h 264695"/>
                <a:gd name="connsiteX20" fmla="*/ 433136 w 783666"/>
                <a:gd name="connsiteY20" fmla="*/ 36095 h 264695"/>
                <a:gd name="connsiteX21" fmla="*/ 312821 w 783666"/>
                <a:gd name="connsiteY21" fmla="*/ 12032 h 264695"/>
                <a:gd name="connsiteX22" fmla="*/ 156410 w 783666"/>
                <a:gd name="connsiteY22" fmla="*/ 0 h 264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83666" h="264695">
                  <a:moveTo>
                    <a:pt x="156410" y="0"/>
                  </a:moveTo>
                  <a:lnTo>
                    <a:pt x="156410" y="0"/>
                  </a:lnTo>
                  <a:cubicBezTo>
                    <a:pt x="120315" y="4011"/>
                    <a:pt x="82256" y="-379"/>
                    <a:pt x="48126" y="12032"/>
                  </a:cubicBezTo>
                  <a:cubicBezTo>
                    <a:pt x="34537" y="16974"/>
                    <a:pt x="33096" y="36835"/>
                    <a:pt x="24063" y="48126"/>
                  </a:cubicBezTo>
                  <a:cubicBezTo>
                    <a:pt x="16977" y="56984"/>
                    <a:pt x="8021" y="64169"/>
                    <a:pt x="0" y="72190"/>
                  </a:cubicBezTo>
                  <a:cubicBezTo>
                    <a:pt x="4010" y="100264"/>
                    <a:pt x="6469" y="128603"/>
                    <a:pt x="12031" y="156411"/>
                  </a:cubicBezTo>
                  <a:cubicBezTo>
                    <a:pt x="14518" y="168847"/>
                    <a:pt x="15095" y="183537"/>
                    <a:pt x="24063" y="192505"/>
                  </a:cubicBezTo>
                  <a:cubicBezTo>
                    <a:pt x="33031" y="201473"/>
                    <a:pt x="47573" y="202964"/>
                    <a:pt x="60158" y="204537"/>
                  </a:cubicBezTo>
                  <a:cubicBezTo>
                    <a:pt x="112045" y="211023"/>
                    <a:pt x="164431" y="212558"/>
                    <a:pt x="216568" y="216569"/>
                  </a:cubicBezTo>
                  <a:cubicBezTo>
                    <a:pt x="228600" y="220579"/>
                    <a:pt x="240469" y="225116"/>
                    <a:pt x="252663" y="228600"/>
                  </a:cubicBezTo>
                  <a:cubicBezTo>
                    <a:pt x="304034" y="243277"/>
                    <a:pt x="305097" y="240252"/>
                    <a:pt x="360947" y="252663"/>
                  </a:cubicBezTo>
                  <a:cubicBezTo>
                    <a:pt x="377089" y="256250"/>
                    <a:pt x="393031" y="260684"/>
                    <a:pt x="409073" y="264695"/>
                  </a:cubicBezTo>
                  <a:cubicBezTo>
                    <a:pt x="469231" y="260684"/>
                    <a:pt x="529861" y="261190"/>
                    <a:pt x="589547" y="252663"/>
                  </a:cubicBezTo>
                  <a:cubicBezTo>
                    <a:pt x="614657" y="249076"/>
                    <a:pt x="661736" y="228600"/>
                    <a:pt x="661736" y="228600"/>
                  </a:cubicBezTo>
                  <a:cubicBezTo>
                    <a:pt x="669757" y="220579"/>
                    <a:pt x="675654" y="209610"/>
                    <a:pt x="685800" y="204537"/>
                  </a:cubicBezTo>
                  <a:cubicBezTo>
                    <a:pt x="708487" y="193194"/>
                    <a:pt x="757989" y="180474"/>
                    <a:pt x="757989" y="180474"/>
                  </a:cubicBezTo>
                  <a:cubicBezTo>
                    <a:pt x="766010" y="156411"/>
                    <a:pt x="790073" y="132347"/>
                    <a:pt x="782052" y="108284"/>
                  </a:cubicBezTo>
                  <a:cubicBezTo>
                    <a:pt x="778042" y="96253"/>
                    <a:pt x="778989" y="81158"/>
                    <a:pt x="770021" y="72190"/>
                  </a:cubicBezTo>
                  <a:cubicBezTo>
                    <a:pt x="761053" y="63222"/>
                    <a:pt x="746546" y="61420"/>
                    <a:pt x="733926" y="60158"/>
                  </a:cubicBezTo>
                  <a:cubicBezTo>
                    <a:pt x="665968" y="53362"/>
                    <a:pt x="597568" y="52137"/>
                    <a:pt x="529389" y="48126"/>
                  </a:cubicBezTo>
                  <a:cubicBezTo>
                    <a:pt x="497305" y="44116"/>
                    <a:pt x="465030" y="41411"/>
                    <a:pt x="433136" y="36095"/>
                  </a:cubicBezTo>
                  <a:cubicBezTo>
                    <a:pt x="370042" y="25579"/>
                    <a:pt x="388488" y="15815"/>
                    <a:pt x="312821" y="12032"/>
                  </a:cubicBezTo>
                  <a:cubicBezTo>
                    <a:pt x="256744" y="9228"/>
                    <a:pt x="182478" y="2005"/>
                    <a:pt x="156410" y="0"/>
                  </a:cubicBezTo>
                  <a:close/>
                </a:path>
              </a:pathLst>
            </a:custGeom>
            <a:solidFill>
              <a:srgbClr val="E0E0D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자유형: 도형 32">
              <a:extLst>
                <a:ext uri="{FF2B5EF4-FFF2-40B4-BE49-F238E27FC236}">
                  <a16:creationId xmlns:a16="http://schemas.microsoft.com/office/drawing/2014/main" id="{0AB68E47-A46D-40ED-8567-841279B54AF4}"/>
                </a:ext>
              </a:extLst>
            </p:cNvPr>
            <p:cNvSpPr/>
            <p:nvPr/>
          </p:nvSpPr>
          <p:spPr>
            <a:xfrm rot="384535">
              <a:off x="624379" y="819850"/>
              <a:ext cx="1160731" cy="398760"/>
            </a:xfrm>
            <a:custGeom>
              <a:avLst/>
              <a:gdLst>
                <a:gd name="connsiteX0" fmla="*/ 314435 w 723509"/>
                <a:gd name="connsiteY0" fmla="*/ 12031 h 240631"/>
                <a:gd name="connsiteX1" fmla="*/ 314435 w 723509"/>
                <a:gd name="connsiteY1" fmla="*/ 12031 h 240631"/>
                <a:gd name="connsiteX2" fmla="*/ 133961 w 723509"/>
                <a:gd name="connsiteY2" fmla="*/ 48126 h 240631"/>
                <a:gd name="connsiteX3" fmla="*/ 61772 w 723509"/>
                <a:gd name="connsiteY3" fmla="*/ 72189 h 240631"/>
                <a:gd name="connsiteX4" fmla="*/ 25677 w 723509"/>
                <a:gd name="connsiteY4" fmla="*/ 84221 h 240631"/>
                <a:gd name="connsiteX5" fmla="*/ 1614 w 723509"/>
                <a:gd name="connsiteY5" fmla="*/ 156410 h 240631"/>
                <a:gd name="connsiteX6" fmla="*/ 13645 w 723509"/>
                <a:gd name="connsiteY6" fmla="*/ 192505 h 240631"/>
                <a:gd name="connsiteX7" fmla="*/ 37709 w 723509"/>
                <a:gd name="connsiteY7" fmla="*/ 216568 h 240631"/>
                <a:gd name="connsiteX8" fmla="*/ 194119 w 723509"/>
                <a:gd name="connsiteY8" fmla="*/ 240631 h 240631"/>
                <a:gd name="connsiteX9" fmla="*/ 494909 w 723509"/>
                <a:gd name="connsiteY9" fmla="*/ 228600 h 240631"/>
                <a:gd name="connsiteX10" fmla="*/ 567098 w 723509"/>
                <a:gd name="connsiteY10" fmla="*/ 216568 h 240631"/>
                <a:gd name="connsiteX11" fmla="*/ 675382 w 723509"/>
                <a:gd name="connsiteY11" fmla="*/ 204537 h 240631"/>
                <a:gd name="connsiteX12" fmla="*/ 699445 w 723509"/>
                <a:gd name="connsiteY12" fmla="*/ 180473 h 240631"/>
                <a:gd name="connsiteX13" fmla="*/ 723509 w 723509"/>
                <a:gd name="connsiteY13" fmla="*/ 108284 h 240631"/>
                <a:gd name="connsiteX14" fmla="*/ 711477 w 723509"/>
                <a:gd name="connsiteY14" fmla="*/ 48126 h 240631"/>
                <a:gd name="connsiteX15" fmla="*/ 639288 w 723509"/>
                <a:gd name="connsiteY15" fmla="*/ 24063 h 240631"/>
                <a:gd name="connsiteX16" fmla="*/ 458814 w 723509"/>
                <a:gd name="connsiteY16" fmla="*/ 0 h 240631"/>
                <a:gd name="connsiteX17" fmla="*/ 314435 w 723509"/>
                <a:gd name="connsiteY17" fmla="*/ 12031 h 240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23509" h="240631">
                  <a:moveTo>
                    <a:pt x="314435" y="12031"/>
                  </a:moveTo>
                  <a:lnTo>
                    <a:pt x="314435" y="12031"/>
                  </a:lnTo>
                  <a:cubicBezTo>
                    <a:pt x="180944" y="26864"/>
                    <a:pt x="240602" y="12579"/>
                    <a:pt x="133961" y="48126"/>
                  </a:cubicBezTo>
                  <a:lnTo>
                    <a:pt x="61772" y="72189"/>
                  </a:lnTo>
                  <a:lnTo>
                    <a:pt x="25677" y="84221"/>
                  </a:lnTo>
                  <a:cubicBezTo>
                    <a:pt x="17656" y="108284"/>
                    <a:pt x="-6407" y="132347"/>
                    <a:pt x="1614" y="156410"/>
                  </a:cubicBezTo>
                  <a:cubicBezTo>
                    <a:pt x="5624" y="168442"/>
                    <a:pt x="7120" y="181630"/>
                    <a:pt x="13645" y="192505"/>
                  </a:cubicBezTo>
                  <a:cubicBezTo>
                    <a:pt x="19481" y="202232"/>
                    <a:pt x="27982" y="210732"/>
                    <a:pt x="37709" y="216568"/>
                  </a:cubicBezTo>
                  <a:cubicBezTo>
                    <a:pt x="72400" y="237382"/>
                    <a:pt x="187164" y="239936"/>
                    <a:pt x="194119" y="240631"/>
                  </a:cubicBezTo>
                  <a:cubicBezTo>
                    <a:pt x="294382" y="236621"/>
                    <a:pt x="394774" y="235060"/>
                    <a:pt x="494909" y="228600"/>
                  </a:cubicBezTo>
                  <a:cubicBezTo>
                    <a:pt x="519253" y="227029"/>
                    <a:pt x="542917" y="219792"/>
                    <a:pt x="567098" y="216568"/>
                  </a:cubicBezTo>
                  <a:cubicBezTo>
                    <a:pt x="603096" y="211768"/>
                    <a:pt x="639287" y="208547"/>
                    <a:pt x="675382" y="204537"/>
                  </a:cubicBezTo>
                  <a:cubicBezTo>
                    <a:pt x="683403" y="196516"/>
                    <a:pt x="694372" y="190619"/>
                    <a:pt x="699445" y="180473"/>
                  </a:cubicBezTo>
                  <a:cubicBezTo>
                    <a:pt x="710789" y="157786"/>
                    <a:pt x="723509" y="108284"/>
                    <a:pt x="723509" y="108284"/>
                  </a:cubicBezTo>
                  <a:cubicBezTo>
                    <a:pt x="719498" y="88231"/>
                    <a:pt x="725937" y="62586"/>
                    <a:pt x="711477" y="48126"/>
                  </a:cubicBezTo>
                  <a:cubicBezTo>
                    <a:pt x="693541" y="30190"/>
                    <a:pt x="663351" y="32084"/>
                    <a:pt x="639288" y="24063"/>
                  </a:cubicBezTo>
                  <a:cubicBezTo>
                    <a:pt x="557376" y="-3241"/>
                    <a:pt x="615839" y="13085"/>
                    <a:pt x="458814" y="0"/>
                  </a:cubicBezTo>
                  <a:cubicBezTo>
                    <a:pt x="330517" y="12829"/>
                    <a:pt x="338498" y="10026"/>
                    <a:pt x="314435" y="12031"/>
                  </a:cubicBezTo>
                  <a:close/>
                </a:path>
              </a:pathLst>
            </a:custGeom>
            <a:solidFill>
              <a:srgbClr val="C8C2B6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93429DE-F5C7-4814-A2D4-79927DD77D4B}"/>
                </a:ext>
              </a:extLst>
            </p:cNvPr>
            <p:cNvSpPr txBox="1"/>
            <p:nvPr/>
          </p:nvSpPr>
          <p:spPr>
            <a:xfrm>
              <a:off x="558358" y="762052"/>
              <a:ext cx="3616077" cy="4140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600" b="1" kern="1300" dirty="0"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6.1.1</a:t>
              </a:r>
              <a:r>
                <a:rPr lang="en-US" altLang="ko-KR" sz="1600" kern="1300" dirty="0"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 </a:t>
              </a:r>
              <a:r>
                <a:rPr lang="ko-KR" altLang="en-US" sz="1600" kern="1300" dirty="0"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단어와 문자의 원</a:t>
              </a:r>
              <a:r>
                <a:rPr lang="en-US" altLang="ko-KR" sz="1600" kern="1300" dirty="0"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-</a:t>
              </a:r>
              <a:r>
                <a:rPr lang="ko-KR" altLang="en-US" sz="1600" kern="1300" dirty="0"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핫 인코딩</a:t>
              </a:r>
              <a:endParaRPr lang="en-US" altLang="ko-KR" sz="1600" kern="13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endParaRP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DF6A7A9D-A554-4E5C-8640-1DB4DE33FC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6295" y="2263005"/>
            <a:ext cx="6861504" cy="310854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samples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[</a:t>
            </a: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'The </a:t>
            </a:r>
            <a:r>
              <a:rPr kumimoji="0" lang="ko-KR" altLang="ko-KR" sz="14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cat</a:t>
            </a: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4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sat</a:t>
            </a: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4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on</a:t>
            </a: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4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the</a:t>
            </a: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4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mat</a:t>
            </a: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.'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'The </a:t>
            </a:r>
            <a:r>
              <a:rPr kumimoji="0" lang="ko-KR" altLang="ko-KR" sz="14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dog</a:t>
            </a: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4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ate</a:t>
            </a: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4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my</a:t>
            </a: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4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homework</a:t>
            </a: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.'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2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kumimoji="0" lang="ko-KR" altLang="ko-KR" sz="12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단어를 크기가</a:t>
            </a:r>
            <a:r>
              <a:rPr kumimoji="0" lang="ko-KR" altLang="ko-KR" sz="12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ko-KR" sz="12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15</a:t>
            </a:r>
            <a:r>
              <a:rPr kumimoji="0" lang="ko-KR" altLang="ko-KR" sz="12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인 벡터로 저장합니다</a:t>
            </a:r>
            <a:r>
              <a:rPr kumimoji="0" lang="ko-KR" altLang="ko-KR" sz="12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.</a:t>
            </a:r>
            <a:b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dimensionality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15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max_length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  </a:t>
            </a:r>
            <a:r>
              <a:rPr kumimoji="0" lang="en-US" altLang="ko-KR" sz="1200" b="0" i="1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#</a:t>
            </a:r>
            <a:r>
              <a:rPr kumimoji="0" lang="ko-KR" altLang="en-US" sz="1200" b="0" i="1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문장 최대 길이</a:t>
            </a:r>
            <a:r>
              <a:rPr kumimoji="0" lang="en-US" altLang="ko-KR" sz="1200" b="0" i="1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en-US" sz="1200" b="0" i="1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단어 개수</a:t>
            </a:r>
            <a:r>
              <a:rPr kumimoji="0" lang="en-US" altLang="ko-KR" sz="1200" b="0" i="1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results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np.zeros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samples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max_length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dimensionality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  <a:endParaRPr kumimoji="0" lang="en-US" altLang="ko-KR" sz="1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sample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enumerate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samples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ko-KR" altLang="ko-KR" sz="1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word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enumerate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sample.split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()))[: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max_length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]:</a:t>
            </a:r>
            <a:endParaRPr kumimoji="0" lang="en-US" altLang="ko-KR" sz="1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ko-KR" altLang="ko-KR" sz="12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kumimoji="0" lang="ko-KR" altLang="ko-KR" sz="12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단어를 </a:t>
            </a:r>
            <a:r>
              <a:rPr kumimoji="0" lang="ko-KR" altLang="ko-KR" sz="12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해싱하여</a:t>
            </a:r>
            <a:r>
              <a:rPr kumimoji="0" lang="ko-KR" altLang="ko-KR" sz="12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0</a:t>
            </a:r>
            <a:r>
              <a:rPr kumimoji="0" lang="ko-KR" altLang="ko-KR" sz="12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과</a:t>
            </a:r>
            <a:r>
              <a:rPr kumimoji="0" lang="ko-KR" altLang="ko-KR" sz="12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1</a:t>
            </a:r>
            <a:r>
              <a:rPr kumimoji="0" lang="en-US" altLang="ko-KR" sz="12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kumimoji="0" lang="ko-KR" altLang="ko-KR" sz="12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사이의 </a:t>
            </a:r>
            <a:r>
              <a:rPr kumimoji="0" lang="ko-KR" altLang="ko-KR" sz="12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랜덤한</a:t>
            </a:r>
            <a:r>
              <a:rPr kumimoji="0" lang="ko-KR" altLang="ko-KR" sz="12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정수 인덱스로 변환합니다</a:t>
            </a:r>
            <a:r>
              <a:rPr kumimoji="0" lang="ko-KR" altLang="ko-KR" sz="12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.</a:t>
            </a:r>
            <a:br>
              <a:rPr kumimoji="0" lang="ko-KR" altLang="ko-KR" sz="12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abs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hash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word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 %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dimensionality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results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1.</a:t>
            </a:r>
            <a:endParaRPr kumimoji="0" lang="ko-KR" altLang="ko-KR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5E4FD7B2-B33F-4602-8711-7459A0510B1E}"/>
              </a:ext>
            </a:extLst>
          </p:cNvPr>
          <p:cNvGrpSpPr/>
          <p:nvPr/>
        </p:nvGrpSpPr>
        <p:grpSpPr>
          <a:xfrm>
            <a:off x="2156170" y="3799151"/>
            <a:ext cx="4266491" cy="270857"/>
            <a:chOff x="2156170" y="3799151"/>
            <a:chExt cx="4266491" cy="270857"/>
          </a:xfrm>
        </p:grpSpPr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FB938E9E-D415-4D2E-B30A-D9EA04CDD660}"/>
                </a:ext>
              </a:extLst>
            </p:cNvPr>
            <p:cNvCxnSpPr/>
            <p:nvPr/>
          </p:nvCxnSpPr>
          <p:spPr>
            <a:xfrm>
              <a:off x="2366396" y="3799520"/>
              <a:ext cx="1184672" cy="0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8858ADA-E51E-4664-BC70-165C827800F1}"/>
                </a:ext>
              </a:extLst>
            </p:cNvPr>
            <p:cNvSpPr txBox="1"/>
            <p:nvPr/>
          </p:nvSpPr>
          <p:spPr>
            <a:xfrm>
              <a:off x="2156170" y="3799520"/>
              <a:ext cx="153583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b="1" dirty="0">
                  <a:solidFill>
                    <a:srgbClr val="C00000"/>
                  </a:solidFill>
                </a:rPr>
                <a:t>샘플 개수</a:t>
              </a:r>
              <a:r>
                <a:rPr lang="en-US" altLang="ko-KR" sz="1100" b="1" dirty="0">
                  <a:solidFill>
                    <a:srgbClr val="C00000"/>
                  </a:solidFill>
                </a:rPr>
                <a:t>(</a:t>
              </a:r>
              <a:r>
                <a:rPr lang="ko-KR" altLang="en-US" sz="1100" b="1" dirty="0">
                  <a:solidFill>
                    <a:srgbClr val="C00000"/>
                  </a:solidFill>
                </a:rPr>
                <a:t>문장 개수</a:t>
              </a:r>
              <a:r>
                <a:rPr lang="en-US" altLang="ko-KR" sz="1100" b="1" dirty="0">
                  <a:solidFill>
                    <a:srgbClr val="C00000"/>
                  </a:solidFill>
                </a:rPr>
                <a:t>)</a:t>
              </a:r>
              <a:endParaRPr lang="ko-KR" altLang="en-US" sz="11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1CFDA2BD-72F0-4A60-9568-5F49BBA43D57}"/>
                </a:ext>
              </a:extLst>
            </p:cNvPr>
            <p:cNvCxnSpPr>
              <a:cxnSpLocks/>
            </p:cNvCxnSpPr>
            <p:nvPr/>
          </p:nvCxnSpPr>
          <p:spPr>
            <a:xfrm>
              <a:off x="3726650" y="3799520"/>
              <a:ext cx="1076170" cy="0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373DCFA-E354-4DFC-941E-B73D13B76DC1}"/>
                </a:ext>
              </a:extLst>
            </p:cNvPr>
            <p:cNvSpPr txBox="1"/>
            <p:nvPr/>
          </p:nvSpPr>
          <p:spPr>
            <a:xfrm>
              <a:off x="3634287" y="3799151"/>
              <a:ext cx="126729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b="1" dirty="0">
                  <a:solidFill>
                    <a:srgbClr val="C00000"/>
                  </a:solidFill>
                </a:rPr>
                <a:t>문장 최대 길이</a:t>
              </a:r>
            </a:p>
          </p:txBody>
        </p: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985810A0-2263-4E97-A4D5-168C0E9661D6}"/>
                </a:ext>
              </a:extLst>
            </p:cNvPr>
            <p:cNvCxnSpPr/>
            <p:nvPr/>
          </p:nvCxnSpPr>
          <p:spPr>
            <a:xfrm>
              <a:off x="4962615" y="3799643"/>
              <a:ext cx="1184672" cy="0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B820718-27F5-498B-BE25-F658842C50B5}"/>
                </a:ext>
              </a:extLst>
            </p:cNvPr>
            <p:cNvSpPr txBox="1"/>
            <p:nvPr/>
          </p:nvSpPr>
          <p:spPr>
            <a:xfrm>
              <a:off x="4886824" y="3808398"/>
              <a:ext cx="153583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b="1" dirty="0">
                  <a:solidFill>
                    <a:srgbClr val="C00000"/>
                  </a:solidFill>
                </a:rPr>
                <a:t>벡터 크기</a:t>
              </a:r>
              <a:r>
                <a:rPr lang="en-US" altLang="ko-KR" sz="1100" b="1" dirty="0">
                  <a:solidFill>
                    <a:srgbClr val="C00000"/>
                  </a:solidFill>
                </a:rPr>
                <a:t>(</a:t>
              </a:r>
              <a:r>
                <a:rPr lang="ko-KR" altLang="en-US" sz="1100" b="1" dirty="0" err="1">
                  <a:solidFill>
                    <a:srgbClr val="C00000"/>
                  </a:solidFill>
                </a:rPr>
                <a:t>해싱</a:t>
              </a:r>
              <a:r>
                <a:rPr lang="ko-KR" altLang="en-US" sz="1100" b="1" dirty="0">
                  <a:solidFill>
                    <a:srgbClr val="C00000"/>
                  </a:solidFill>
                </a:rPr>
                <a:t> 공간</a:t>
              </a:r>
              <a:r>
                <a:rPr lang="en-US" altLang="ko-KR" sz="1100" b="1" dirty="0">
                  <a:solidFill>
                    <a:srgbClr val="C00000"/>
                  </a:solidFill>
                </a:rPr>
                <a:t>)</a:t>
              </a:r>
              <a:endParaRPr lang="ko-KR" altLang="en-US" sz="1100" b="1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07CAB1EB-F34C-4369-9F5E-EBBD824C0D67}"/>
              </a:ext>
            </a:extLst>
          </p:cNvPr>
          <p:cNvGrpSpPr/>
          <p:nvPr/>
        </p:nvGrpSpPr>
        <p:grpSpPr>
          <a:xfrm>
            <a:off x="1903626" y="5057850"/>
            <a:ext cx="3949264" cy="991359"/>
            <a:chOff x="1903626" y="5057850"/>
            <a:chExt cx="3949264" cy="991359"/>
          </a:xfrm>
        </p:grpSpPr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6A84884D-7538-4978-A7AB-D5D28AF212D1}"/>
                </a:ext>
              </a:extLst>
            </p:cNvPr>
            <p:cNvCxnSpPr>
              <a:cxnSpLocks/>
            </p:cNvCxnSpPr>
            <p:nvPr/>
          </p:nvCxnSpPr>
          <p:spPr>
            <a:xfrm>
              <a:off x="2013965" y="5074426"/>
              <a:ext cx="1324039" cy="0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A9BF053-2E28-4A7B-A167-9536274D0611}"/>
                </a:ext>
              </a:extLst>
            </p:cNvPr>
            <p:cNvSpPr txBox="1"/>
            <p:nvPr/>
          </p:nvSpPr>
          <p:spPr>
            <a:xfrm>
              <a:off x="1903626" y="5634898"/>
              <a:ext cx="153583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b="1" dirty="0">
                  <a:solidFill>
                    <a:srgbClr val="C00000"/>
                  </a:solidFill>
                </a:rPr>
                <a:t>해시함수 출력 값</a:t>
              </a:r>
            </a:p>
          </p:txBody>
        </p:sp>
        <p:cxnSp>
          <p:nvCxnSpPr>
            <p:cNvPr id="20" name="직선 화살표 연결선 19">
              <a:extLst>
                <a:ext uri="{FF2B5EF4-FFF2-40B4-BE49-F238E27FC236}">
                  <a16:creationId xmlns:a16="http://schemas.microsoft.com/office/drawing/2014/main" id="{1A18348E-D5F3-4F9B-9D1C-963C3A67BAE2}"/>
                </a:ext>
              </a:extLst>
            </p:cNvPr>
            <p:cNvCxnSpPr>
              <a:endCxn id="23" idx="0"/>
            </p:cNvCxnSpPr>
            <p:nvPr/>
          </p:nvCxnSpPr>
          <p:spPr>
            <a:xfrm flipH="1">
              <a:off x="2671545" y="5086905"/>
              <a:ext cx="80533" cy="547993"/>
            </a:xfrm>
            <a:prstGeom prst="straightConnector1">
              <a:avLst/>
            </a:prstGeom>
            <a:ln w="158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D8C1AFCE-2215-41AF-B905-728E75B7C200}"/>
                </a:ext>
              </a:extLst>
            </p:cNvPr>
            <p:cNvCxnSpPr>
              <a:cxnSpLocks/>
            </p:cNvCxnSpPr>
            <p:nvPr/>
          </p:nvCxnSpPr>
          <p:spPr>
            <a:xfrm>
              <a:off x="3549802" y="5074426"/>
              <a:ext cx="1633189" cy="0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1955AF9-8A06-4B55-9771-5E9A97485FFE}"/>
                </a:ext>
              </a:extLst>
            </p:cNvPr>
            <p:cNvSpPr txBox="1"/>
            <p:nvPr/>
          </p:nvSpPr>
          <p:spPr>
            <a:xfrm>
              <a:off x="3752749" y="5618322"/>
              <a:ext cx="210014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b="1" dirty="0">
                  <a:solidFill>
                    <a:srgbClr val="C00000"/>
                  </a:solidFill>
                </a:rPr>
                <a:t>벡터 크기로 나머지 연산하여 벡터 크기 내의 </a:t>
              </a:r>
              <a:r>
                <a:rPr lang="ko-KR" altLang="en-US" sz="1100" b="1" dirty="0" err="1">
                  <a:solidFill>
                    <a:srgbClr val="C00000"/>
                  </a:solidFill>
                </a:rPr>
                <a:t>인덱스값</a:t>
              </a:r>
              <a:r>
                <a:rPr lang="ko-KR" altLang="en-US" sz="1100" b="1" dirty="0">
                  <a:solidFill>
                    <a:srgbClr val="C00000"/>
                  </a:solidFill>
                </a:rPr>
                <a:t> 얻기</a:t>
              </a:r>
            </a:p>
          </p:txBody>
        </p:sp>
        <p:cxnSp>
          <p:nvCxnSpPr>
            <p:cNvPr id="30" name="직선 화살표 연결선 29">
              <a:extLst>
                <a:ext uri="{FF2B5EF4-FFF2-40B4-BE49-F238E27FC236}">
                  <a16:creationId xmlns:a16="http://schemas.microsoft.com/office/drawing/2014/main" id="{AE1097F5-CBEC-4468-A650-B9FF7804E198}"/>
                </a:ext>
              </a:extLst>
            </p:cNvPr>
            <p:cNvCxnSpPr>
              <a:cxnSpLocks/>
              <a:endCxn id="29" idx="0"/>
            </p:cNvCxnSpPr>
            <p:nvPr/>
          </p:nvCxnSpPr>
          <p:spPr>
            <a:xfrm>
              <a:off x="4180167" y="5057850"/>
              <a:ext cx="622653" cy="560472"/>
            </a:xfrm>
            <a:prstGeom prst="straightConnector1">
              <a:avLst/>
            </a:prstGeom>
            <a:ln w="158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25CE259-1957-466F-A2AA-D7EBEF9F2FB9}"/>
              </a:ext>
            </a:extLst>
          </p:cNvPr>
          <p:cNvSpPr/>
          <p:nvPr/>
        </p:nvSpPr>
        <p:spPr>
          <a:xfrm>
            <a:off x="7059675" y="255941"/>
            <a:ext cx="2279634" cy="2308324"/>
          </a:xfrm>
          <a:prstGeom prst="rect">
            <a:avLst/>
          </a:prstGeom>
          <a:solidFill>
            <a:schemeClr val="bg1"/>
          </a:solidFill>
          <a:ln w="15875">
            <a:solidFill>
              <a:srgbClr val="6C5848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solidFill>
                  <a:srgbClr val="212121"/>
                </a:solidFill>
                <a:latin typeface="Courier New" panose="02070309020205020404" pitchFamily="49" charset="0"/>
              </a:rPr>
              <a:t>1772379012877547102 2 </a:t>
            </a:r>
          </a:p>
          <a:p>
            <a:pPr algn="ctr"/>
            <a:r>
              <a:rPr lang="en-US" altLang="ko-KR" sz="1200" dirty="0">
                <a:solidFill>
                  <a:srgbClr val="212121"/>
                </a:solidFill>
                <a:latin typeface="Courier New" panose="02070309020205020404" pitchFamily="49" charset="0"/>
              </a:rPr>
              <a:t>9042108695260629741 6 </a:t>
            </a:r>
          </a:p>
          <a:p>
            <a:pPr algn="ctr"/>
            <a:r>
              <a:rPr lang="en-US" altLang="ko-KR" sz="1200" dirty="0">
                <a:solidFill>
                  <a:srgbClr val="212121"/>
                </a:solidFill>
                <a:latin typeface="Courier New" panose="02070309020205020404" pitchFamily="49" charset="0"/>
              </a:rPr>
              <a:t>1486140574913184480 0 </a:t>
            </a:r>
          </a:p>
          <a:p>
            <a:pPr algn="ctr"/>
            <a:r>
              <a:rPr lang="en-US" altLang="ko-KR" sz="1200" dirty="0">
                <a:solidFill>
                  <a:srgbClr val="212121"/>
                </a:solidFill>
                <a:latin typeface="Courier New" panose="02070309020205020404" pitchFamily="49" charset="0"/>
              </a:rPr>
              <a:t>7550961330031806576 6 </a:t>
            </a:r>
          </a:p>
          <a:p>
            <a:pPr algn="ctr"/>
            <a:r>
              <a:rPr lang="en-US" altLang="ko-KR" sz="1200" dirty="0">
                <a:solidFill>
                  <a:srgbClr val="212121"/>
                </a:solidFill>
                <a:latin typeface="Courier New" panose="02070309020205020404" pitchFamily="49" charset="0"/>
              </a:rPr>
              <a:t>4075867056859240095 0 </a:t>
            </a:r>
          </a:p>
          <a:p>
            <a:pPr algn="ctr"/>
            <a:r>
              <a:rPr lang="en-US" altLang="ko-KR" sz="1200" dirty="0">
                <a:solidFill>
                  <a:srgbClr val="212121"/>
                </a:solidFill>
                <a:latin typeface="Courier New" panose="02070309020205020404" pitchFamily="49" charset="0"/>
              </a:rPr>
              <a:t>5700255912356953985 5</a:t>
            </a:r>
          </a:p>
          <a:p>
            <a:pPr algn="ctr"/>
            <a:r>
              <a:rPr lang="en-US" altLang="ko-KR" sz="1200" dirty="0">
                <a:solidFill>
                  <a:srgbClr val="212121"/>
                </a:solidFill>
                <a:latin typeface="Courier New" panose="02070309020205020404" pitchFamily="49" charset="0"/>
              </a:rPr>
              <a:t> </a:t>
            </a:r>
          </a:p>
          <a:p>
            <a:pPr algn="ctr"/>
            <a:r>
              <a:rPr lang="en-US" altLang="ko-KR" sz="1200" dirty="0">
                <a:solidFill>
                  <a:srgbClr val="212121"/>
                </a:solidFill>
                <a:latin typeface="Courier New" panose="02070309020205020404" pitchFamily="49" charset="0"/>
              </a:rPr>
              <a:t>1772379012877547102 2 </a:t>
            </a:r>
          </a:p>
          <a:p>
            <a:pPr algn="ctr"/>
            <a:r>
              <a:rPr lang="en-US" altLang="ko-KR" sz="1200" dirty="0">
                <a:solidFill>
                  <a:srgbClr val="212121"/>
                </a:solidFill>
                <a:latin typeface="Courier New" panose="02070309020205020404" pitchFamily="49" charset="0"/>
              </a:rPr>
              <a:t>5590162265489807978 8 </a:t>
            </a:r>
          </a:p>
          <a:p>
            <a:pPr algn="ctr"/>
            <a:r>
              <a:rPr lang="en-US" altLang="ko-KR" sz="1200" dirty="0">
                <a:solidFill>
                  <a:srgbClr val="212121"/>
                </a:solidFill>
                <a:latin typeface="Courier New" panose="02070309020205020404" pitchFamily="49" charset="0"/>
              </a:rPr>
              <a:t>4750489371732506753 8 </a:t>
            </a:r>
          </a:p>
          <a:p>
            <a:pPr algn="ctr"/>
            <a:r>
              <a:rPr lang="en-US" altLang="ko-KR" sz="1200" dirty="0">
                <a:solidFill>
                  <a:srgbClr val="212121"/>
                </a:solidFill>
                <a:latin typeface="Courier New" panose="02070309020205020404" pitchFamily="49" charset="0"/>
              </a:rPr>
              <a:t>8796122656226495342 2 </a:t>
            </a:r>
          </a:p>
          <a:p>
            <a:pPr algn="ctr"/>
            <a:r>
              <a:rPr lang="en-US" altLang="ko-KR" sz="1200" dirty="0">
                <a:solidFill>
                  <a:srgbClr val="212121"/>
                </a:solidFill>
                <a:latin typeface="Courier New" panose="02070309020205020404" pitchFamily="49" charset="0"/>
              </a:rPr>
              <a:t>8970486834625376151 6</a:t>
            </a:r>
            <a:endParaRPr lang="ko-KR" altLang="en-US" sz="1200" dirty="0"/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14DC447F-4364-4F98-8C0D-CE4070E07A20}"/>
              </a:ext>
            </a:extLst>
          </p:cNvPr>
          <p:cNvGrpSpPr/>
          <p:nvPr/>
        </p:nvGrpSpPr>
        <p:grpSpPr>
          <a:xfrm>
            <a:off x="6657073" y="2263005"/>
            <a:ext cx="5604067" cy="4339054"/>
            <a:chOff x="6657073" y="2263005"/>
            <a:chExt cx="5604067" cy="4339054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73B809FC-5BAA-4FC8-A112-3A3F6E73BF6F}"/>
                </a:ext>
              </a:extLst>
            </p:cNvPr>
            <p:cNvSpPr/>
            <p:nvPr/>
          </p:nvSpPr>
          <p:spPr>
            <a:xfrm>
              <a:off x="8101991" y="2954907"/>
              <a:ext cx="2680234" cy="3647152"/>
            </a:xfrm>
            <a:prstGeom prst="rect">
              <a:avLst/>
            </a:prstGeom>
            <a:solidFill>
              <a:schemeClr val="bg1"/>
            </a:solidFill>
            <a:ln w="15875">
              <a:solidFill>
                <a:srgbClr val="6C5848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100" dirty="0"/>
                <a:t>[[[0. 0. </a:t>
              </a:r>
              <a:r>
                <a:rPr lang="en-US" altLang="ko-KR" sz="1100" dirty="0">
                  <a:solidFill>
                    <a:srgbClr val="C00000"/>
                  </a:solidFill>
                </a:rPr>
                <a:t>1.</a:t>
              </a:r>
              <a:r>
                <a:rPr lang="en-US" altLang="ko-KR" sz="1100" dirty="0"/>
                <a:t> 0. 0. 0. 0. 0. 0. 0. 0. 0. 0. 0. 0.]       [0. 0. 0. 0. 0. 0. </a:t>
              </a:r>
              <a:r>
                <a:rPr lang="en-US" altLang="ko-KR" sz="1100" dirty="0">
                  <a:solidFill>
                    <a:srgbClr val="C00000"/>
                  </a:solidFill>
                </a:rPr>
                <a:t>1.</a:t>
              </a:r>
              <a:r>
                <a:rPr lang="en-US" altLang="ko-KR" sz="1100" dirty="0"/>
                <a:t> 0. 0. 0. 0. 0. 0. 0. 0.] [</a:t>
              </a:r>
              <a:r>
                <a:rPr lang="en-US" altLang="ko-KR" sz="1100" dirty="0">
                  <a:solidFill>
                    <a:srgbClr val="C00000"/>
                  </a:solidFill>
                </a:rPr>
                <a:t>1. </a:t>
              </a:r>
              <a:r>
                <a:rPr lang="en-US" altLang="ko-KR" sz="1100" dirty="0"/>
                <a:t>0. 0. 0. 0. 0. 0. 0. 0. 0. 0. 0. 0. 0. 0.] [0. 0. 0. 0. 0. 0. </a:t>
              </a:r>
              <a:r>
                <a:rPr lang="en-US" altLang="ko-KR" sz="1100" dirty="0">
                  <a:solidFill>
                    <a:srgbClr val="C00000"/>
                  </a:solidFill>
                </a:rPr>
                <a:t>1.</a:t>
              </a:r>
              <a:r>
                <a:rPr lang="en-US" altLang="ko-KR" sz="1100" dirty="0"/>
                <a:t> 0. 0. 0. 0. 0. 0. 0. 0.] [</a:t>
              </a:r>
              <a:r>
                <a:rPr lang="en-US" altLang="ko-KR" sz="1100" dirty="0">
                  <a:solidFill>
                    <a:srgbClr val="C00000"/>
                  </a:solidFill>
                </a:rPr>
                <a:t>1.</a:t>
              </a:r>
              <a:r>
                <a:rPr lang="en-US" altLang="ko-KR" sz="1100" dirty="0"/>
                <a:t> 0. 0. 0. 0. 0. 0. 0. 0. 0. 0. 0. 0. 0. 0.] [0. 0. 0. 0. 0. </a:t>
              </a:r>
              <a:r>
                <a:rPr lang="en-US" altLang="ko-KR" sz="1100" dirty="0">
                  <a:solidFill>
                    <a:srgbClr val="C00000"/>
                  </a:solidFill>
                </a:rPr>
                <a:t>1. </a:t>
              </a:r>
              <a:r>
                <a:rPr lang="en-US" altLang="ko-KR" sz="1100" dirty="0"/>
                <a:t>0. 0. 0. 0. 0. 0. 0. 0. 0.] [0. 0. 0. 0. 0. 0. 0. 0. 0. 0. 0. 0. 0. 0. 0.] [0. 0. 0. 0. 0. 0. 0. 0. 0. 0. 0. 0. 0. 0. 0.] [0. 0. 0. 0. 0. 0. 0. 0. 0. 0. 0. 0. 0. 0. 0.] [0. 0. 0. 0. 0. 0. 0. 0. 0. 0. 0. 0. 0. 0. 0.]]</a:t>
              </a:r>
            </a:p>
            <a:p>
              <a:pPr algn="ctr"/>
              <a:endParaRPr lang="en-US" altLang="ko-KR" sz="1100" dirty="0"/>
            </a:p>
            <a:p>
              <a:pPr algn="ctr"/>
              <a:r>
                <a:rPr lang="en-US" altLang="ko-KR" sz="1100" dirty="0"/>
                <a:t> [[0. 0. </a:t>
              </a:r>
              <a:r>
                <a:rPr lang="en-US" altLang="ko-KR" sz="1100" dirty="0">
                  <a:solidFill>
                    <a:srgbClr val="C00000"/>
                  </a:solidFill>
                </a:rPr>
                <a:t>1.</a:t>
              </a:r>
              <a:r>
                <a:rPr lang="en-US" altLang="ko-KR" sz="1100" dirty="0"/>
                <a:t> 0. 0. 0. 0. 0. 0. 0. 0. 0. 0. 0. 0.] [0. 0. 0. 0. 0. 0. 0. 0. </a:t>
              </a:r>
              <a:r>
                <a:rPr lang="en-US" altLang="ko-KR" sz="1100" dirty="0">
                  <a:solidFill>
                    <a:srgbClr val="C00000"/>
                  </a:solidFill>
                </a:rPr>
                <a:t>1.</a:t>
              </a:r>
              <a:r>
                <a:rPr lang="en-US" altLang="ko-KR" sz="1100" dirty="0"/>
                <a:t> 0. 0. 0. 0. 0. 0.] [0. 0. 0. 0. 0. 0. 0. 0. </a:t>
              </a:r>
              <a:r>
                <a:rPr lang="en-US" altLang="ko-KR" sz="1100" dirty="0">
                  <a:solidFill>
                    <a:srgbClr val="C00000"/>
                  </a:solidFill>
                </a:rPr>
                <a:t>1.</a:t>
              </a:r>
              <a:r>
                <a:rPr lang="en-US" altLang="ko-KR" sz="1100" dirty="0"/>
                <a:t> 0. 0. 0. 0. 0. 0.] [0. 0. </a:t>
              </a:r>
              <a:r>
                <a:rPr lang="en-US" altLang="ko-KR" sz="1100" dirty="0">
                  <a:solidFill>
                    <a:srgbClr val="C00000"/>
                  </a:solidFill>
                </a:rPr>
                <a:t>1.</a:t>
              </a:r>
              <a:r>
                <a:rPr lang="en-US" altLang="ko-KR" sz="1100" dirty="0"/>
                <a:t> 0. 0. 0. 0. 0. 0. 0. 0. 0. 0. 0. 0.] [0. 0. 0. 0. 0. 0. </a:t>
              </a:r>
              <a:r>
                <a:rPr lang="en-US" altLang="ko-KR" sz="1100" dirty="0">
                  <a:solidFill>
                    <a:srgbClr val="C00000"/>
                  </a:solidFill>
                </a:rPr>
                <a:t>1.</a:t>
              </a:r>
              <a:r>
                <a:rPr lang="en-US" altLang="ko-KR" sz="1100" dirty="0"/>
                <a:t> 0. 0. 0. 0. 0. 0. 0. 0.] [0. 0. 0. 0. 0. 0. 0. 0. 0. 0. 0. 0. 0. 0. 0.] [0. 0. 0. 0. 0. 0. 0. 0. 0. 0. 0. 0. 0. 0. 0.] [0. 0. 0. 0. 0. 0. 0. 0. 0. 0. 0. 0. 0. 0. 0.] [0. 0. 0. 0. 0. 0. 0. 0. 0. 0. 0. 0. 0. 0. 0.] [0. 0. 0. 0. 0. 0. 0. 0. 0. 0. 0. 0. 0. 0. 0.]]]</a:t>
              </a:r>
              <a:endParaRPr lang="ko-KR" altLang="en-US" sz="1000" dirty="0"/>
            </a:p>
          </p:txBody>
        </p:sp>
        <p:sp>
          <p:nvSpPr>
            <p:cNvPr id="37" name="오른쪽 중괄호 36">
              <a:extLst>
                <a:ext uri="{FF2B5EF4-FFF2-40B4-BE49-F238E27FC236}">
                  <a16:creationId xmlns:a16="http://schemas.microsoft.com/office/drawing/2014/main" id="{74B2BB39-8751-4C32-88B9-AF83C3A1A3C8}"/>
                </a:ext>
              </a:extLst>
            </p:cNvPr>
            <p:cNvSpPr/>
            <p:nvPr/>
          </p:nvSpPr>
          <p:spPr>
            <a:xfrm>
              <a:off x="10726570" y="3018407"/>
              <a:ext cx="472793" cy="3462291"/>
            </a:xfrm>
            <a:prstGeom prst="rightBrace">
              <a:avLst>
                <a:gd name="adj1" fmla="val 0"/>
                <a:gd name="adj2" fmla="val 36667"/>
              </a:avLst>
            </a:prstGeom>
            <a:ln w="158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099BF0C-273B-4119-977B-0444C2953075}"/>
                </a:ext>
              </a:extLst>
            </p:cNvPr>
            <p:cNvSpPr txBox="1"/>
            <p:nvPr/>
          </p:nvSpPr>
          <p:spPr>
            <a:xfrm>
              <a:off x="11091693" y="4070008"/>
              <a:ext cx="1169447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b="1" dirty="0">
                  <a:solidFill>
                    <a:srgbClr val="C00000"/>
                  </a:solidFill>
                </a:rPr>
                <a:t>샘플 개수</a:t>
              </a:r>
              <a:endParaRPr lang="en-US" altLang="ko-KR" sz="1050" b="1" dirty="0">
                <a:solidFill>
                  <a:srgbClr val="C00000"/>
                </a:solidFill>
              </a:endParaRPr>
            </a:p>
            <a:p>
              <a:pPr algn="ctr"/>
              <a:r>
                <a:rPr lang="en-US" altLang="ko-KR" sz="1050" b="1" dirty="0">
                  <a:solidFill>
                    <a:srgbClr val="C00000"/>
                  </a:solidFill>
                </a:rPr>
                <a:t>(</a:t>
              </a:r>
              <a:r>
                <a:rPr lang="ko-KR" altLang="en-US" sz="1050" b="1" dirty="0">
                  <a:solidFill>
                    <a:srgbClr val="C00000"/>
                  </a:solidFill>
                </a:rPr>
                <a:t>문장 개수</a:t>
              </a:r>
              <a:r>
                <a:rPr lang="en-US" altLang="ko-KR" sz="1050" b="1" dirty="0">
                  <a:solidFill>
                    <a:srgbClr val="C00000"/>
                  </a:solidFill>
                </a:rPr>
                <a:t>)</a:t>
              </a:r>
              <a:endParaRPr lang="ko-KR" altLang="en-US" sz="1050" b="1" dirty="0">
                <a:solidFill>
                  <a:srgbClr val="C00000"/>
                </a:solidFill>
              </a:endParaRPr>
            </a:p>
          </p:txBody>
        </p:sp>
        <p:sp>
          <p:nvSpPr>
            <p:cNvPr id="38" name="왼쪽 중괄호 37">
              <a:extLst>
                <a:ext uri="{FF2B5EF4-FFF2-40B4-BE49-F238E27FC236}">
                  <a16:creationId xmlns:a16="http://schemas.microsoft.com/office/drawing/2014/main" id="{50B15582-B2B1-4A57-A574-4F937A069304}"/>
                </a:ext>
              </a:extLst>
            </p:cNvPr>
            <p:cNvSpPr/>
            <p:nvPr/>
          </p:nvSpPr>
          <p:spPr>
            <a:xfrm>
              <a:off x="7792523" y="3018407"/>
              <a:ext cx="406969" cy="1606859"/>
            </a:xfrm>
            <a:prstGeom prst="leftBrace">
              <a:avLst>
                <a:gd name="adj1" fmla="val 0"/>
                <a:gd name="adj2" fmla="val 45028"/>
              </a:avLst>
            </a:prstGeom>
            <a:ln w="158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CB3EC35C-1EFC-4203-837F-7415DB69A47D}"/>
                </a:ext>
              </a:extLst>
            </p:cNvPr>
            <p:cNvSpPr txBox="1"/>
            <p:nvPr/>
          </p:nvSpPr>
          <p:spPr>
            <a:xfrm>
              <a:off x="6657073" y="3572660"/>
              <a:ext cx="118467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b="1" dirty="0">
                  <a:solidFill>
                    <a:srgbClr val="C00000"/>
                  </a:solidFill>
                </a:rPr>
                <a:t>문장 최대 길이</a:t>
              </a:r>
              <a:endParaRPr lang="en-US" altLang="ko-KR" sz="1050" b="1" dirty="0">
                <a:solidFill>
                  <a:srgbClr val="C00000"/>
                </a:solidFill>
              </a:endParaRPr>
            </a:p>
            <a:p>
              <a:pPr algn="ctr"/>
              <a:r>
                <a:rPr lang="en-US" altLang="ko-KR" sz="1050" b="1" dirty="0">
                  <a:solidFill>
                    <a:srgbClr val="C00000"/>
                  </a:solidFill>
                </a:rPr>
                <a:t>(</a:t>
              </a:r>
              <a:r>
                <a:rPr lang="ko-KR" altLang="en-US" sz="1050" b="1" dirty="0">
                  <a:solidFill>
                    <a:srgbClr val="C00000"/>
                  </a:solidFill>
                </a:rPr>
                <a:t>단어 개수</a:t>
              </a:r>
              <a:r>
                <a:rPr lang="en-US" altLang="ko-KR" sz="1050" b="1" dirty="0">
                  <a:solidFill>
                    <a:srgbClr val="C00000"/>
                  </a:solidFill>
                </a:rPr>
                <a:t>)</a:t>
              </a:r>
              <a:endParaRPr lang="ko-KR" altLang="en-US" sz="1050" b="1" dirty="0">
                <a:solidFill>
                  <a:srgbClr val="C00000"/>
                </a:solidFill>
              </a:endParaRPr>
            </a:p>
          </p:txBody>
        </p:sp>
        <p:sp>
          <p:nvSpPr>
            <p:cNvPr id="44" name="왼쪽 중괄호 43">
              <a:extLst>
                <a:ext uri="{FF2B5EF4-FFF2-40B4-BE49-F238E27FC236}">
                  <a16:creationId xmlns:a16="http://schemas.microsoft.com/office/drawing/2014/main" id="{87704401-BD38-4CA9-A112-53EF05A135FA}"/>
                </a:ext>
              </a:extLst>
            </p:cNvPr>
            <p:cNvSpPr/>
            <p:nvPr/>
          </p:nvSpPr>
          <p:spPr>
            <a:xfrm rot="5400000">
              <a:off x="9286896" y="1668499"/>
              <a:ext cx="367056" cy="2205761"/>
            </a:xfrm>
            <a:prstGeom prst="leftBrace">
              <a:avLst>
                <a:gd name="adj1" fmla="val 0"/>
                <a:gd name="adj2" fmla="val 3220"/>
              </a:avLst>
            </a:prstGeom>
            <a:ln w="158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B32FE502-B15C-42F0-827C-66E3798B65AB}"/>
                </a:ext>
              </a:extLst>
            </p:cNvPr>
            <p:cNvSpPr txBox="1"/>
            <p:nvPr/>
          </p:nvSpPr>
          <p:spPr>
            <a:xfrm>
              <a:off x="9907021" y="2263005"/>
              <a:ext cx="1184672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b="1">
                  <a:solidFill>
                    <a:srgbClr val="C00000"/>
                  </a:solidFill>
                </a:rPr>
                <a:t>벡터 크기</a:t>
              </a:r>
              <a:endParaRPr lang="ko-KR" altLang="en-US" sz="1050" b="1" dirty="0">
                <a:solidFill>
                  <a:srgbClr val="C00000"/>
                </a:solidFill>
              </a:endParaRPr>
            </a:p>
          </p:txBody>
        </p:sp>
      </p:grpSp>
      <p:sp>
        <p:nvSpPr>
          <p:cNvPr id="40" name="타원 39">
            <a:extLst>
              <a:ext uri="{FF2B5EF4-FFF2-40B4-BE49-F238E27FC236}">
                <a16:creationId xmlns:a16="http://schemas.microsoft.com/office/drawing/2014/main" id="{9ADF5EE2-03FC-4EBF-953B-0ADD140F5D0C}"/>
              </a:ext>
            </a:extLst>
          </p:cNvPr>
          <p:cNvSpPr>
            <a:spLocks noChangeAspect="1"/>
          </p:cNvSpPr>
          <p:nvPr/>
        </p:nvSpPr>
        <p:spPr>
          <a:xfrm>
            <a:off x="9045887" y="499695"/>
            <a:ext cx="151379" cy="151379"/>
          </a:xfrm>
          <a:prstGeom prst="ellipse">
            <a:avLst/>
          </a:prstGeom>
          <a:noFill/>
          <a:ln w="158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EAD0BE6D-C9A0-41AC-9848-55C0E2CCA6E5}"/>
              </a:ext>
            </a:extLst>
          </p:cNvPr>
          <p:cNvSpPr>
            <a:spLocks noChangeAspect="1"/>
          </p:cNvSpPr>
          <p:nvPr/>
        </p:nvSpPr>
        <p:spPr>
          <a:xfrm>
            <a:off x="9047367" y="669850"/>
            <a:ext cx="151379" cy="151379"/>
          </a:xfrm>
          <a:prstGeom prst="ellipse">
            <a:avLst/>
          </a:prstGeom>
          <a:noFill/>
          <a:ln w="158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F9488F5D-44F2-456B-88B3-8A4AFE1A0EF9}"/>
              </a:ext>
            </a:extLst>
          </p:cNvPr>
          <p:cNvSpPr>
            <a:spLocks noChangeAspect="1"/>
          </p:cNvSpPr>
          <p:nvPr/>
        </p:nvSpPr>
        <p:spPr>
          <a:xfrm>
            <a:off x="9047368" y="865161"/>
            <a:ext cx="151379" cy="151379"/>
          </a:xfrm>
          <a:prstGeom prst="ellipse">
            <a:avLst/>
          </a:prstGeom>
          <a:noFill/>
          <a:ln w="158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6709567B-D807-483C-9184-2AF091D8A975}"/>
              </a:ext>
            </a:extLst>
          </p:cNvPr>
          <p:cNvSpPr>
            <a:spLocks noChangeAspect="1"/>
          </p:cNvSpPr>
          <p:nvPr/>
        </p:nvSpPr>
        <p:spPr>
          <a:xfrm>
            <a:off x="9047367" y="1051592"/>
            <a:ext cx="151379" cy="151379"/>
          </a:xfrm>
          <a:prstGeom prst="ellipse">
            <a:avLst/>
          </a:prstGeom>
          <a:noFill/>
          <a:ln w="158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94A38D28-16CB-492B-B88F-EC850D90C3F2}"/>
              </a:ext>
            </a:extLst>
          </p:cNvPr>
          <p:cNvSpPr>
            <a:spLocks noChangeAspect="1"/>
          </p:cNvSpPr>
          <p:nvPr/>
        </p:nvSpPr>
        <p:spPr>
          <a:xfrm>
            <a:off x="9038489" y="1593133"/>
            <a:ext cx="151379" cy="151379"/>
          </a:xfrm>
          <a:prstGeom prst="ellipse">
            <a:avLst/>
          </a:prstGeom>
          <a:noFill/>
          <a:ln w="158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E6FD299E-B641-4274-BB37-9CFF06AD4263}"/>
              </a:ext>
            </a:extLst>
          </p:cNvPr>
          <p:cNvSpPr>
            <a:spLocks noChangeAspect="1"/>
          </p:cNvSpPr>
          <p:nvPr/>
        </p:nvSpPr>
        <p:spPr>
          <a:xfrm>
            <a:off x="9038487" y="2143545"/>
            <a:ext cx="151379" cy="151379"/>
          </a:xfrm>
          <a:prstGeom prst="ellipse">
            <a:avLst/>
          </a:prstGeom>
          <a:noFill/>
          <a:ln w="158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4B7FF36D-7666-4578-801A-3C3E1592C488}"/>
              </a:ext>
            </a:extLst>
          </p:cNvPr>
          <p:cNvSpPr>
            <a:spLocks noChangeAspect="1"/>
          </p:cNvSpPr>
          <p:nvPr/>
        </p:nvSpPr>
        <p:spPr>
          <a:xfrm>
            <a:off x="9047364" y="1779559"/>
            <a:ext cx="151379" cy="151379"/>
          </a:xfrm>
          <a:prstGeom prst="ellipse">
            <a:avLst/>
          </a:prstGeom>
          <a:noFill/>
          <a:ln w="158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72828028-046E-4D69-A083-01E59D49FFBB}"/>
              </a:ext>
            </a:extLst>
          </p:cNvPr>
          <p:cNvSpPr>
            <a:spLocks noChangeAspect="1"/>
          </p:cNvSpPr>
          <p:nvPr/>
        </p:nvSpPr>
        <p:spPr>
          <a:xfrm>
            <a:off x="9047365" y="1965993"/>
            <a:ext cx="151379" cy="151379"/>
          </a:xfrm>
          <a:prstGeom prst="ellipse">
            <a:avLst/>
          </a:prstGeom>
          <a:noFill/>
          <a:ln w="158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27E2A4B0-B815-452A-A905-0181A859397F}"/>
              </a:ext>
            </a:extLst>
          </p:cNvPr>
          <p:cNvSpPr>
            <a:spLocks noChangeAspect="1"/>
          </p:cNvSpPr>
          <p:nvPr/>
        </p:nvSpPr>
        <p:spPr>
          <a:xfrm>
            <a:off x="9047364" y="2329974"/>
            <a:ext cx="151379" cy="151379"/>
          </a:xfrm>
          <a:prstGeom prst="ellipse">
            <a:avLst/>
          </a:prstGeom>
          <a:noFill/>
          <a:ln w="158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17D7899-608B-4AFD-BD12-C4DA2B4301C1}"/>
              </a:ext>
            </a:extLst>
          </p:cNvPr>
          <p:cNvSpPr txBox="1"/>
          <p:nvPr/>
        </p:nvSpPr>
        <p:spPr>
          <a:xfrm>
            <a:off x="9339309" y="1248744"/>
            <a:ext cx="8877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err="1">
                <a:solidFill>
                  <a:srgbClr val="C00000"/>
                </a:solidFill>
              </a:rPr>
              <a:t>해싱</a:t>
            </a:r>
            <a:r>
              <a:rPr lang="ko-KR" altLang="en-US" sz="1100" dirty="0">
                <a:solidFill>
                  <a:srgbClr val="C00000"/>
                </a:solidFill>
              </a:rPr>
              <a:t> 충돌</a:t>
            </a:r>
          </a:p>
        </p:txBody>
      </p:sp>
    </p:spTree>
    <p:extLst>
      <p:ext uri="{BB962C8B-B14F-4D97-AF65-F5344CB8AC3E}">
        <p14:creationId xmlns:p14="http://schemas.microsoft.com/office/powerpoint/2010/main" val="4128795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40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423B2B6E-654C-40B0-B88F-2DDB8D25446C}"/>
              </a:ext>
            </a:extLst>
          </p:cNvPr>
          <p:cNvSpPr/>
          <p:nvPr/>
        </p:nvSpPr>
        <p:spPr>
          <a:xfrm>
            <a:off x="0" y="0"/>
            <a:ext cx="240632" cy="6858000"/>
          </a:xfrm>
          <a:prstGeom prst="rect">
            <a:avLst/>
          </a:prstGeom>
          <a:solidFill>
            <a:srgbClr val="434B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443E19FE-7A42-466A-9F13-74E26D09578E}"/>
              </a:ext>
            </a:extLst>
          </p:cNvPr>
          <p:cNvCxnSpPr>
            <a:cxnSpLocks/>
          </p:cNvCxnSpPr>
          <p:nvPr/>
        </p:nvCxnSpPr>
        <p:spPr>
          <a:xfrm>
            <a:off x="240632" y="637671"/>
            <a:ext cx="2301232" cy="0"/>
          </a:xfrm>
          <a:prstGeom prst="line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C42DCEE-86B2-483B-8DA2-4977FA0F6146}"/>
              </a:ext>
            </a:extLst>
          </p:cNvPr>
          <p:cNvSpPr txBox="1"/>
          <p:nvPr/>
        </p:nvSpPr>
        <p:spPr>
          <a:xfrm>
            <a:off x="240632" y="209976"/>
            <a:ext cx="23195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Abadi" panose="020B0604020104020204" pitchFamily="34" charset="0"/>
              </a:rPr>
              <a:t>5-1 </a:t>
            </a:r>
            <a:r>
              <a:rPr lang="ko-KR" altLang="en-US" sz="1600" dirty="0" err="1">
                <a:latin typeface="Abadi" panose="020B0604020104020204" pitchFamily="34" charset="0"/>
              </a:rPr>
              <a:t>합성곱</a:t>
            </a:r>
            <a:r>
              <a:rPr lang="ko-KR" altLang="en-US" sz="1600" dirty="0">
                <a:latin typeface="Abadi" panose="020B0604020104020204" pitchFamily="34" charset="0"/>
              </a:rPr>
              <a:t> 신경망 소개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9554C77-87AC-4015-9DA2-E06FDBAEED05}"/>
              </a:ext>
            </a:extLst>
          </p:cNvPr>
          <p:cNvSpPr/>
          <p:nvPr/>
        </p:nvSpPr>
        <p:spPr>
          <a:xfrm flipH="1">
            <a:off x="417490" y="888538"/>
            <a:ext cx="45720" cy="307778"/>
          </a:xfrm>
          <a:prstGeom prst="rect">
            <a:avLst/>
          </a:prstGeom>
          <a:solidFill>
            <a:srgbClr val="434B56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5BA8BE-00DB-49B1-BC6E-D7BB093238BF}"/>
              </a:ext>
            </a:extLst>
          </p:cNvPr>
          <p:cNvSpPr txBox="1"/>
          <p:nvPr/>
        </p:nvSpPr>
        <p:spPr>
          <a:xfrm>
            <a:off x="463210" y="857761"/>
            <a:ext cx="29546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pc="-150" dirty="0">
                <a:latin typeface="+mn-ea"/>
              </a:rPr>
              <a:t>5.1.1</a:t>
            </a:r>
            <a:r>
              <a:rPr lang="ko-KR" altLang="en-US" spc="-150" dirty="0">
                <a:latin typeface="+mn-ea"/>
              </a:rPr>
              <a:t> </a:t>
            </a:r>
            <a:r>
              <a:rPr lang="ko-KR" altLang="en-US" spc="-150" dirty="0" err="1">
                <a:latin typeface="+mn-ea"/>
              </a:rPr>
              <a:t>합성곱</a:t>
            </a:r>
            <a:r>
              <a:rPr lang="ko-KR" altLang="en-US" spc="-150" dirty="0">
                <a:latin typeface="+mn-ea"/>
              </a:rPr>
              <a:t> 연산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4D5BAB8-67A4-4539-89AE-205FD408F211}"/>
              </a:ext>
            </a:extLst>
          </p:cNvPr>
          <p:cNvSpPr txBox="1"/>
          <p:nvPr/>
        </p:nvSpPr>
        <p:spPr>
          <a:xfrm>
            <a:off x="654342" y="1585519"/>
            <a:ext cx="8539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패치 </a:t>
            </a:r>
            <a:r>
              <a:rPr lang="en-US" altLang="ko-KR" dirty="0"/>
              <a:t>: </a:t>
            </a:r>
            <a:r>
              <a:rPr lang="ko-KR" altLang="en-US" dirty="0"/>
              <a:t>입력 이미지에 필터를 적용할 수 있는 모든 부분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5C55FFC-F950-4FD4-9A43-1700C992EFA6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940515" y="2129668"/>
            <a:ext cx="6248400" cy="36766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DD4B590-1FFF-43F5-853E-760E84833406}"/>
              </a:ext>
            </a:extLst>
          </p:cNvPr>
          <p:cNvSpPr txBox="1"/>
          <p:nvPr/>
        </p:nvSpPr>
        <p:spPr>
          <a:xfrm>
            <a:off x="2399251" y="2869035"/>
            <a:ext cx="1199626" cy="1098958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FBB2BE-E2AF-4483-8AF4-8DFE2A0DEFBF}"/>
              </a:ext>
            </a:extLst>
          </p:cNvPr>
          <p:cNvSpPr txBox="1"/>
          <p:nvPr/>
        </p:nvSpPr>
        <p:spPr>
          <a:xfrm>
            <a:off x="2818008" y="2879521"/>
            <a:ext cx="1199626" cy="1098958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F339D41-EFF6-45A3-800E-FEE905E47DC5}"/>
              </a:ext>
            </a:extLst>
          </p:cNvPr>
          <p:cNvSpPr txBox="1"/>
          <p:nvPr/>
        </p:nvSpPr>
        <p:spPr>
          <a:xfrm>
            <a:off x="3208443" y="2869035"/>
            <a:ext cx="1199626" cy="1098958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64193E7-CAD4-4E51-8C5F-4238D26D0F93}"/>
              </a:ext>
            </a:extLst>
          </p:cNvPr>
          <p:cNvSpPr txBox="1"/>
          <p:nvPr/>
        </p:nvSpPr>
        <p:spPr>
          <a:xfrm>
            <a:off x="2399251" y="3227265"/>
            <a:ext cx="1199626" cy="1098958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1CF84AB-9E10-46D5-89C5-262A0EBA2AE6}"/>
              </a:ext>
            </a:extLst>
          </p:cNvPr>
          <p:cNvSpPr txBox="1"/>
          <p:nvPr/>
        </p:nvSpPr>
        <p:spPr>
          <a:xfrm>
            <a:off x="2399251" y="3602872"/>
            <a:ext cx="1199626" cy="1098958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0EF18DE-CC47-44C8-8225-4E8C41B31B0E}"/>
              </a:ext>
            </a:extLst>
          </p:cNvPr>
          <p:cNvSpPr txBox="1"/>
          <p:nvPr/>
        </p:nvSpPr>
        <p:spPr>
          <a:xfrm>
            <a:off x="2818008" y="3241197"/>
            <a:ext cx="1199626" cy="1098958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12118A-53C9-4288-89B3-45B57FFE348B}"/>
              </a:ext>
            </a:extLst>
          </p:cNvPr>
          <p:cNvSpPr txBox="1"/>
          <p:nvPr/>
        </p:nvSpPr>
        <p:spPr>
          <a:xfrm>
            <a:off x="2818008" y="3609838"/>
            <a:ext cx="1199626" cy="1098958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36FD2CE-D039-4BF2-9F30-C21E7B761021}"/>
              </a:ext>
            </a:extLst>
          </p:cNvPr>
          <p:cNvSpPr txBox="1"/>
          <p:nvPr/>
        </p:nvSpPr>
        <p:spPr>
          <a:xfrm>
            <a:off x="3201363" y="3234231"/>
            <a:ext cx="1199626" cy="1098958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68C5606-9C74-470E-BA2F-17E1FC863E8E}"/>
              </a:ext>
            </a:extLst>
          </p:cNvPr>
          <p:cNvSpPr txBox="1"/>
          <p:nvPr/>
        </p:nvSpPr>
        <p:spPr>
          <a:xfrm>
            <a:off x="3201363" y="3595906"/>
            <a:ext cx="1199626" cy="1098958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60361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2" grpId="0" animBg="1"/>
      <p:bldP spid="14" grpId="0" animBg="1"/>
      <p:bldP spid="24" grpId="0" animBg="1"/>
      <p:bldP spid="25" grpId="0" animBg="1"/>
      <p:bldP spid="26" grpId="0" animBg="1"/>
      <p:bldP spid="27" grpId="0" animBg="1"/>
      <p:bldP spid="29" grpId="0" animBg="1"/>
      <p:bldP spid="30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5044764B-66B6-4BCB-992D-D10423C929EF}"/>
              </a:ext>
            </a:extLst>
          </p:cNvPr>
          <p:cNvGrpSpPr/>
          <p:nvPr/>
        </p:nvGrpSpPr>
        <p:grpSpPr>
          <a:xfrm>
            <a:off x="240632" y="-239110"/>
            <a:ext cx="4286408" cy="1015663"/>
            <a:chOff x="240632" y="-239110"/>
            <a:chExt cx="4286408" cy="1015663"/>
          </a:xfrm>
        </p:grpSpPr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443E19FE-7A42-466A-9F13-74E26D09578E}"/>
                </a:ext>
              </a:extLst>
            </p:cNvPr>
            <p:cNvCxnSpPr>
              <a:cxnSpLocks/>
            </p:cNvCxnSpPr>
            <p:nvPr/>
          </p:nvCxnSpPr>
          <p:spPr>
            <a:xfrm>
              <a:off x="240632" y="637671"/>
              <a:ext cx="4034684" cy="0"/>
            </a:xfrm>
            <a:prstGeom prst="line">
              <a:avLst/>
            </a:prstGeom>
            <a:ln w="158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A09041A-2CEF-4C43-A8F4-795B75BCD6D1}"/>
                </a:ext>
              </a:extLst>
            </p:cNvPr>
            <p:cNvSpPr txBox="1"/>
            <p:nvPr/>
          </p:nvSpPr>
          <p:spPr>
            <a:xfrm>
              <a:off x="1114805" y="133697"/>
              <a:ext cx="341223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latin typeface="Abadi" panose="020B0604020104020204" pitchFamily="34" charset="0"/>
                </a:rPr>
                <a:t>텍스트 데이터 다루기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A336B5F6-6A0B-44B5-A261-082C1A15983F}"/>
                </a:ext>
              </a:extLst>
            </p:cNvPr>
            <p:cNvSpPr txBox="1"/>
            <p:nvPr/>
          </p:nvSpPr>
          <p:spPr>
            <a:xfrm>
              <a:off x="240632" y="-239110"/>
              <a:ext cx="109930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000" b="1" dirty="0">
                  <a:solidFill>
                    <a:schemeClr val="tx1">
                      <a:alpha val="67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6.1</a:t>
              </a:r>
              <a:endParaRPr lang="ko-KR" altLang="en-US" sz="6000" b="1" dirty="0">
                <a:solidFill>
                  <a:schemeClr val="tx1">
                    <a:alpha val="67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23B2B6E-654C-40B0-B88F-2DDB8D25446C}"/>
              </a:ext>
            </a:extLst>
          </p:cNvPr>
          <p:cNvSpPr/>
          <p:nvPr/>
        </p:nvSpPr>
        <p:spPr>
          <a:xfrm>
            <a:off x="0" y="0"/>
            <a:ext cx="240632" cy="6858000"/>
          </a:xfrm>
          <a:prstGeom prst="rect">
            <a:avLst/>
          </a:prstGeom>
          <a:solidFill>
            <a:srgbClr val="434B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C5023D70-FB70-4B9E-AA8A-446B19916DFA}"/>
              </a:ext>
            </a:extLst>
          </p:cNvPr>
          <p:cNvGrpSpPr/>
          <p:nvPr/>
        </p:nvGrpSpPr>
        <p:grpSpPr>
          <a:xfrm>
            <a:off x="368176" y="701124"/>
            <a:ext cx="3806259" cy="517486"/>
            <a:chOff x="368176" y="701124"/>
            <a:chExt cx="3806259" cy="517486"/>
          </a:xfrm>
        </p:grpSpPr>
        <p:sp>
          <p:nvSpPr>
            <p:cNvPr id="31" name="자유형: 도형 30">
              <a:extLst>
                <a:ext uri="{FF2B5EF4-FFF2-40B4-BE49-F238E27FC236}">
                  <a16:creationId xmlns:a16="http://schemas.microsoft.com/office/drawing/2014/main" id="{68C543D8-A3D0-46EF-910B-23FFE4635CE9}"/>
                </a:ext>
              </a:extLst>
            </p:cNvPr>
            <p:cNvSpPr/>
            <p:nvPr/>
          </p:nvSpPr>
          <p:spPr>
            <a:xfrm rot="21193953">
              <a:off x="368176" y="701124"/>
              <a:ext cx="1337864" cy="450461"/>
            </a:xfrm>
            <a:custGeom>
              <a:avLst/>
              <a:gdLst>
                <a:gd name="connsiteX0" fmla="*/ 156410 w 783666"/>
                <a:gd name="connsiteY0" fmla="*/ 0 h 264695"/>
                <a:gd name="connsiteX1" fmla="*/ 156410 w 783666"/>
                <a:gd name="connsiteY1" fmla="*/ 0 h 264695"/>
                <a:gd name="connsiteX2" fmla="*/ 48126 w 783666"/>
                <a:gd name="connsiteY2" fmla="*/ 12032 h 264695"/>
                <a:gd name="connsiteX3" fmla="*/ 24063 w 783666"/>
                <a:gd name="connsiteY3" fmla="*/ 48126 h 264695"/>
                <a:gd name="connsiteX4" fmla="*/ 0 w 783666"/>
                <a:gd name="connsiteY4" fmla="*/ 72190 h 264695"/>
                <a:gd name="connsiteX5" fmla="*/ 12031 w 783666"/>
                <a:gd name="connsiteY5" fmla="*/ 156411 h 264695"/>
                <a:gd name="connsiteX6" fmla="*/ 24063 w 783666"/>
                <a:gd name="connsiteY6" fmla="*/ 192505 h 264695"/>
                <a:gd name="connsiteX7" fmla="*/ 60158 w 783666"/>
                <a:gd name="connsiteY7" fmla="*/ 204537 h 264695"/>
                <a:gd name="connsiteX8" fmla="*/ 216568 w 783666"/>
                <a:gd name="connsiteY8" fmla="*/ 216569 h 264695"/>
                <a:gd name="connsiteX9" fmla="*/ 252663 w 783666"/>
                <a:gd name="connsiteY9" fmla="*/ 228600 h 264695"/>
                <a:gd name="connsiteX10" fmla="*/ 360947 w 783666"/>
                <a:gd name="connsiteY10" fmla="*/ 252663 h 264695"/>
                <a:gd name="connsiteX11" fmla="*/ 409073 w 783666"/>
                <a:gd name="connsiteY11" fmla="*/ 264695 h 264695"/>
                <a:gd name="connsiteX12" fmla="*/ 589547 w 783666"/>
                <a:gd name="connsiteY12" fmla="*/ 252663 h 264695"/>
                <a:gd name="connsiteX13" fmla="*/ 661736 w 783666"/>
                <a:gd name="connsiteY13" fmla="*/ 228600 h 264695"/>
                <a:gd name="connsiteX14" fmla="*/ 685800 w 783666"/>
                <a:gd name="connsiteY14" fmla="*/ 204537 h 264695"/>
                <a:gd name="connsiteX15" fmla="*/ 757989 w 783666"/>
                <a:gd name="connsiteY15" fmla="*/ 180474 h 264695"/>
                <a:gd name="connsiteX16" fmla="*/ 782052 w 783666"/>
                <a:gd name="connsiteY16" fmla="*/ 108284 h 264695"/>
                <a:gd name="connsiteX17" fmla="*/ 770021 w 783666"/>
                <a:gd name="connsiteY17" fmla="*/ 72190 h 264695"/>
                <a:gd name="connsiteX18" fmla="*/ 733926 w 783666"/>
                <a:gd name="connsiteY18" fmla="*/ 60158 h 264695"/>
                <a:gd name="connsiteX19" fmla="*/ 529389 w 783666"/>
                <a:gd name="connsiteY19" fmla="*/ 48126 h 264695"/>
                <a:gd name="connsiteX20" fmla="*/ 433136 w 783666"/>
                <a:gd name="connsiteY20" fmla="*/ 36095 h 264695"/>
                <a:gd name="connsiteX21" fmla="*/ 312821 w 783666"/>
                <a:gd name="connsiteY21" fmla="*/ 12032 h 264695"/>
                <a:gd name="connsiteX22" fmla="*/ 156410 w 783666"/>
                <a:gd name="connsiteY22" fmla="*/ 0 h 264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83666" h="264695">
                  <a:moveTo>
                    <a:pt x="156410" y="0"/>
                  </a:moveTo>
                  <a:lnTo>
                    <a:pt x="156410" y="0"/>
                  </a:lnTo>
                  <a:cubicBezTo>
                    <a:pt x="120315" y="4011"/>
                    <a:pt x="82256" y="-379"/>
                    <a:pt x="48126" y="12032"/>
                  </a:cubicBezTo>
                  <a:cubicBezTo>
                    <a:pt x="34537" y="16974"/>
                    <a:pt x="33096" y="36835"/>
                    <a:pt x="24063" y="48126"/>
                  </a:cubicBezTo>
                  <a:cubicBezTo>
                    <a:pt x="16977" y="56984"/>
                    <a:pt x="8021" y="64169"/>
                    <a:pt x="0" y="72190"/>
                  </a:cubicBezTo>
                  <a:cubicBezTo>
                    <a:pt x="4010" y="100264"/>
                    <a:pt x="6469" y="128603"/>
                    <a:pt x="12031" y="156411"/>
                  </a:cubicBezTo>
                  <a:cubicBezTo>
                    <a:pt x="14518" y="168847"/>
                    <a:pt x="15095" y="183537"/>
                    <a:pt x="24063" y="192505"/>
                  </a:cubicBezTo>
                  <a:cubicBezTo>
                    <a:pt x="33031" y="201473"/>
                    <a:pt x="47573" y="202964"/>
                    <a:pt x="60158" y="204537"/>
                  </a:cubicBezTo>
                  <a:cubicBezTo>
                    <a:pt x="112045" y="211023"/>
                    <a:pt x="164431" y="212558"/>
                    <a:pt x="216568" y="216569"/>
                  </a:cubicBezTo>
                  <a:cubicBezTo>
                    <a:pt x="228600" y="220579"/>
                    <a:pt x="240469" y="225116"/>
                    <a:pt x="252663" y="228600"/>
                  </a:cubicBezTo>
                  <a:cubicBezTo>
                    <a:pt x="304034" y="243277"/>
                    <a:pt x="305097" y="240252"/>
                    <a:pt x="360947" y="252663"/>
                  </a:cubicBezTo>
                  <a:cubicBezTo>
                    <a:pt x="377089" y="256250"/>
                    <a:pt x="393031" y="260684"/>
                    <a:pt x="409073" y="264695"/>
                  </a:cubicBezTo>
                  <a:cubicBezTo>
                    <a:pt x="469231" y="260684"/>
                    <a:pt x="529861" y="261190"/>
                    <a:pt x="589547" y="252663"/>
                  </a:cubicBezTo>
                  <a:cubicBezTo>
                    <a:pt x="614657" y="249076"/>
                    <a:pt x="661736" y="228600"/>
                    <a:pt x="661736" y="228600"/>
                  </a:cubicBezTo>
                  <a:cubicBezTo>
                    <a:pt x="669757" y="220579"/>
                    <a:pt x="675654" y="209610"/>
                    <a:pt x="685800" y="204537"/>
                  </a:cubicBezTo>
                  <a:cubicBezTo>
                    <a:pt x="708487" y="193194"/>
                    <a:pt x="757989" y="180474"/>
                    <a:pt x="757989" y="180474"/>
                  </a:cubicBezTo>
                  <a:cubicBezTo>
                    <a:pt x="766010" y="156411"/>
                    <a:pt x="790073" y="132347"/>
                    <a:pt x="782052" y="108284"/>
                  </a:cubicBezTo>
                  <a:cubicBezTo>
                    <a:pt x="778042" y="96253"/>
                    <a:pt x="778989" y="81158"/>
                    <a:pt x="770021" y="72190"/>
                  </a:cubicBezTo>
                  <a:cubicBezTo>
                    <a:pt x="761053" y="63222"/>
                    <a:pt x="746546" y="61420"/>
                    <a:pt x="733926" y="60158"/>
                  </a:cubicBezTo>
                  <a:cubicBezTo>
                    <a:pt x="665968" y="53362"/>
                    <a:pt x="597568" y="52137"/>
                    <a:pt x="529389" y="48126"/>
                  </a:cubicBezTo>
                  <a:cubicBezTo>
                    <a:pt x="497305" y="44116"/>
                    <a:pt x="465030" y="41411"/>
                    <a:pt x="433136" y="36095"/>
                  </a:cubicBezTo>
                  <a:cubicBezTo>
                    <a:pt x="370042" y="25579"/>
                    <a:pt x="388488" y="15815"/>
                    <a:pt x="312821" y="12032"/>
                  </a:cubicBezTo>
                  <a:cubicBezTo>
                    <a:pt x="256744" y="9228"/>
                    <a:pt x="182478" y="2005"/>
                    <a:pt x="156410" y="0"/>
                  </a:cubicBezTo>
                  <a:close/>
                </a:path>
              </a:pathLst>
            </a:custGeom>
            <a:solidFill>
              <a:srgbClr val="E0E0D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자유형: 도형 32">
              <a:extLst>
                <a:ext uri="{FF2B5EF4-FFF2-40B4-BE49-F238E27FC236}">
                  <a16:creationId xmlns:a16="http://schemas.microsoft.com/office/drawing/2014/main" id="{0AB68E47-A46D-40ED-8567-841279B54AF4}"/>
                </a:ext>
              </a:extLst>
            </p:cNvPr>
            <p:cNvSpPr/>
            <p:nvPr/>
          </p:nvSpPr>
          <p:spPr>
            <a:xfrm rot="384535">
              <a:off x="624379" y="819850"/>
              <a:ext cx="1160731" cy="398760"/>
            </a:xfrm>
            <a:custGeom>
              <a:avLst/>
              <a:gdLst>
                <a:gd name="connsiteX0" fmla="*/ 314435 w 723509"/>
                <a:gd name="connsiteY0" fmla="*/ 12031 h 240631"/>
                <a:gd name="connsiteX1" fmla="*/ 314435 w 723509"/>
                <a:gd name="connsiteY1" fmla="*/ 12031 h 240631"/>
                <a:gd name="connsiteX2" fmla="*/ 133961 w 723509"/>
                <a:gd name="connsiteY2" fmla="*/ 48126 h 240631"/>
                <a:gd name="connsiteX3" fmla="*/ 61772 w 723509"/>
                <a:gd name="connsiteY3" fmla="*/ 72189 h 240631"/>
                <a:gd name="connsiteX4" fmla="*/ 25677 w 723509"/>
                <a:gd name="connsiteY4" fmla="*/ 84221 h 240631"/>
                <a:gd name="connsiteX5" fmla="*/ 1614 w 723509"/>
                <a:gd name="connsiteY5" fmla="*/ 156410 h 240631"/>
                <a:gd name="connsiteX6" fmla="*/ 13645 w 723509"/>
                <a:gd name="connsiteY6" fmla="*/ 192505 h 240631"/>
                <a:gd name="connsiteX7" fmla="*/ 37709 w 723509"/>
                <a:gd name="connsiteY7" fmla="*/ 216568 h 240631"/>
                <a:gd name="connsiteX8" fmla="*/ 194119 w 723509"/>
                <a:gd name="connsiteY8" fmla="*/ 240631 h 240631"/>
                <a:gd name="connsiteX9" fmla="*/ 494909 w 723509"/>
                <a:gd name="connsiteY9" fmla="*/ 228600 h 240631"/>
                <a:gd name="connsiteX10" fmla="*/ 567098 w 723509"/>
                <a:gd name="connsiteY10" fmla="*/ 216568 h 240631"/>
                <a:gd name="connsiteX11" fmla="*/ 675382 w 723509"/>
                <a:gd name="connsiteY11" fmla="*/ 204537 h 240631"/>
                <a:gd name="connsiteX12" fmla="*/ 699445 w 723509"/>
                <a:gd name="connsiteY12" fmla="*/ 180473 h 240631"/>
                <a:gd name="connsiteX13" fmla="*/ 723509 w 723509"/>
                <a:gd name="connsiteY13" fmla="*/ 108284 h 240631"/>
                <a:gd name="connsiteX14" fmla="*/ 711477 w 723509"/>
                <a:gd name="connsiteY14" fmla="*/ 48126 h 240631"/>
                <a:gd name="connsiteX15" fmla="*/ 639288 w 723509"/>
                <a:gd name="connsiteY15" fmla="*/ 24063 h 240631"/>
                <a:gd name="connsiteX16" fmla="*/ 458814 w 723509"/>
                <a:gd name="connsiteY16" fmla="*/ 0 h 240631"/>
                <a:gd name="connsiteX17" fmla="*/ 314435 w 723509"/>
                <a:gd name="connsiteY17" fmla="*/ 12031 h 240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23509" h="240631">
                  <a:moveTo>
                    <a:pt x="314435" y="12031"/>
                  </a:moveTo>
                  <a:lnTo>
                    <a:pt x="314435" y="12031"/>
                  </a:lnTo>
                  <a:cubicBezTo>
                    <a:pt x="180944" y="26864"/>
                    <a:pt x="240602" y="12579"/>
                    <a:pt x="133961" y="48126"/>
                  </a:cubicBezTo>
                  <a:lnTo>
                    <a:pt x="61772" y="72189"/>
                  </a:lnTo>
                  <a:lnTo>
                    <a:pt x="25677" y="84221"/>
                  </a:lnTo>
                  <a:cubicBezTo>
                    <a:pt x="17656" y="108284"/>
                    <a:pt x="-6407" y="132347"/>
                    <a:pt x="1614" y="156410"/>
                  </a:cubicBezTo>
                  <a:cubicBezTo>
                    <a:pt x="5624" y="168442"/>
                    <a:pt x="7120" y="181630"/>
                    <a:pt x="13645" y="192505"/>
                  </a:cubicBezTo>
                  <a:cubicBezTo>
                    <a:pt x="19481" y="202232"/>
                    <a:pt x="27982" y="210732"/>
                    <a:pt x="37709" y="216568"/>
                  </a:cubicBezTo>
                  <a:cubicBezTo>
                    <a:pt x="72400" y="237382"/>
                    <a:pt x="187164" y="239936"/>
                    <a:pt x="194119" y="240631"/>
                  </a:cubicBezTo>
                  <a:cubicBezTo>
                    <a:pt x="294382" y="236621"/>
                    <a:pt x="394774" y="235060"/>
                    <a:pt x="494909" y="228600"/>
                  </a:cubicBezTo>
                  <a:cubicBezTo>
                    <a:pt x="519253" y="227029"/>
                    <a:pt x="542917" y="219792"/>
                    <a:pt x="567098" y="216568"/>
                  </a:cubicBezTo>
                  <a:cubicBezTo>
                    <a:pt x="603096" y="211768"/>
                    <a:pt x="639287" y="208547"/>
                    <a:pt x="675382" y="204537"/>
                  </a:cubicBezTo>
                  <a:cubicBezTo>
                    <a:pt x="683403" y="196516"/>
                    <a:pt x="694372" y="190619"/>
                    <a:pt x="699445" y="180473"/>
                  </a:cubicBezTo>
                  <a:cubicBezTo>
                    <a:pt x="710789" y="157786"/>
                    <a:pt x="723509" y="108284"/>
                    <a:pt x="723509" y="108284"/>
                  </a:cubicBezTo>
                  <a:cubicBezTo>
                    <a:pt x="719498" y="88231"/>
                    <a:pt x="725937" y="62586"/>
                    <a:pt x="711477" y="48126"/>
                  </a:cubicBezTo>
                  <a:cubicBezTo>
                    <a:pt x="693541" y="30190"/>
                    <a:pt x="663351" y="32084"/>
                    <a:pt x="639288" y="24063"/>
                  </a:cubicBezTo>
                  <a:cubicBezTo>
                    <a:pt x="557376" y="-3241"/>
                    <a:pt x="615839" y="13085"/>
                    <a:pt x="458814" y="0"/>
                  </a:cubicBezTo>
                  <a:cubicBezTo>
                    <a:pt x="330517" y="12829"/>
                    <a:pt x="338498" y="10026"/>
                    <a:pt x="314435" y="12031"/>
                  </a:cubicBezTo>
                  <a:close/>
                </a:path>
              </a:pathLst>
            </a:custGeom>
            <a:solidFill>
              <a:srgbClr val="C8C2B6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93429DE-F5C7-4814-A2D4-79927DD77D4B}"/>
                </a:ext>
              </a:extLst>
            </p:cNvPr>
            <p:cNvSpPr txBox="1"/>
            <p:nvPr/>
          </p:nvSpPr>
          <p:spPr>
            <a:xfrm>
              <a:off x="558358" y="762052"/>
              <a:ext cx="3616077" cy="4140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600" b="1" kern="1300" dirty="0"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6.1.2</a:t>
              </a:r>
              <a:r>
                <a:rPr lang="en-US" altLang="ko-KR" sz="1600" kern="1300" dirty="0"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 </a:t>
              </a:r>
              <a:r>
                <a:rPr lang="ko-KR" altLang="en-US" sz="1600" kern="1300" dirty="0"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단어 </a:t>
              </a:r>
              <a:r>
                <a:rPr lang="ko-KR" altLang="en-US" sz="1600" kern="1300" dirty="0" err="1"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임베딩</a:t>
              </a:r>
              <a:r>
                <a:rPr lang="ko-KR" altLang="en-US" sz="1600" kern="1300" dirty="0"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 사용하기</a:t>
              </a:r>
              <a:endParaRPr lang="en-US" altLang="ko-KR" sz="1600" kern="13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CFDB5F6B-DD12-49E3-9FFD-9CB7CF9764DE}"/>
              </a:ext>
            </a:extLst>
          </p:cNvPr>
          <p:cNvGrpSpPr/>
          <p:nvPr/>
        </p:nvGrpSpPr>
        <p:grpSpPr>
          <a:xfrm>
            <a:off x="5827363" y="193728"/>
            <a:ext cx="5046046" cy="1729117"/>
            <a:chOff x="5615610" y="115614"/>
            <a:chExt cx="5257799" cy="1807232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39F342B0-AD20-45E2-83F0-2C45170D14A7}"/>
                </a:ext>
              </a:extLst>
            </p:cNvPr>
            <p:cNvGrpSpPr/>
            <p:nvPr/>
          </p:nvGrpSpPr>
          <p:grpSpPr>
            <a:xfrm>
              <a:off x="5615610" y="115614"/>
              <a:ext cx="5257799" cy="1807232"/>
              <a:chOff x="4244010" y="1095623"/>
              <a:chExt cx="6728790" cy="1915932"/>
            </a:xfrm>
          </p:grpSpPr>
          <p:grpSp>
            <p:nvGrpSpPr>
              <p:cNvPr id="37" name="그룹 36">
                <a:extLst>
                  <a:ext uri="{FF2B5EF4-FFF2-40B4-BE49-F238E27FC236}">
                    <a16:creationId xmlns:a16="http://schemas.microsoft.com/office/drawing/2014/main" id="{2C2D59CE-8B26-401F-B93A-09E4DDC330D7}"/>
                  </a:ext>
                </a:extLst>
              </p:cNvPr>
              <p:cNvGrpSpPr/>
              <p:nvPr/>
            </p:nvGrpSpPr>
            <p:grpSpPr>
              <a:xfrm>
                <a:off x="4244010" y="1095623"/>
                <a:ext cx="6728790" cy="1915932"/>
                <a:chOff x="6748670" y="1090165"/>
                <a:chExt cx="4164495" cy="1419604"/>
              </a:xfrm>
            </p:grpSpPr>
            <p:sp>
              <p:nvSpPr>
                <p:cNvPr id="46" name="사각형: 둥근 모서리 45">
                  <a:extLst>
                    <a:ext uri="{FF2B5EF4-FFF2-40B4-BE49-F238E27FC236}">
                      <a16:creationId xmlns:a16="http://schemas.microsoft.com/office/drawing/2014/main" id="{417D8ED2-AAE5-493A-AD09-400771764AB5}"/>
                    </a:ext>
                  </a:extLst>
                </p:cNvPr>
                <p:cNvSpPr/>
                <p:nvPr/>
              </p:nvSpPr>
              <p:spPr>
                <a:xfrm>
                  <a:off x="6748670" y="1238868"/>
                  <a:ext cx="4164495" cy="1270901"/>
                </a:xfrm>
                <a:prstGeom prst="roundRect">
                  <a:avLst/>
                </a:prstGeom>
                <a:noFill/>
                <a:ln w="25400"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solidFill>
                      <a:schemeClr val="accent3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1F4CD518-F50D-43E4-8520-8E9E65A042F6}"/>
                    </a:ext>
                  </a:extLst>
                </p:cNvPr>
                <p:cNvSpPr txBox="1"/>
                <p:nvPr/>
              </p:nvSpPr>
              <p:spPr>
                <a:xfrm>
                  <a:off x="7238590" y="1090165"/>
                  <a:ext cx="1367964" cy="292171"/>
                </a:xfrm>
                <a:prstGeom prst="rect">
                  <a:avLst/>
                </a:prstGeom>
                <a:solidFill>
                  <a:srgbClr val="F8F8F6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b="1" dirty="0">
                      <a:solidFill>
                        <a:schemeClr val="accent3">
                          <a:lumMod val="75000"/>
                        </a:schemeClr>
                      </a:solidFill>
                    </a:rPr>
                    <a:t>텍스트 벡터화</a:t>
                  </a:r>
                </a:p>
              </p:txBody>
            </p:sp>
          </p:grpSp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34403E2C-90BD-4698-98DF-AC3CD7F9D63A}"/>
                  </a:ext>
                </a:extLst>
              </p:cNvPr>
              <p:cNvGrpSpPr/>
              <p:nvPr/>
            </p:nvGrpSpPr>
            <p:grpSpPr>
              <a:xfrm>
                <a:off x="4410457" y="1668449"/>
                <a:ext cx="6399616" cy="1076268"/>
                <a:chOff x="3017187" y="4811635"/>
                <a:chExt cx="6399616" cy="1076268"/>
              </a:xfrm>
            </p:grpSpPr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15086CBB-D7BD-4BAD-95D3-E7EB09D0B9E8}"/>
                    </a:ext>
                  </a:extLst>
                </p:cNvPr>
                <p:cNvSpPr txBox="1"/>
                <p:nvPr/>
              </p:nvSpPr>
              <p:spPr>
                <a:xfrm>
                  <a:off x="3017187" y="5203943"/>
                  <a:ext cx="1205899" cy="35891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600" dirty="0">
                      <a:solidFill>
                        <a:schemeClr val="accent3">
                          <a:lumMod val="75000"/>
                        </a:schemeClr>
                      </a:solidFill>
                    </a:rPr>
                    <a:t>텍스트</a:t>
                  </a:r>
                </a:p>
              </p:txBody>
            </p:sp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9348B829-021B-4936-B92B-04C348D9FECA}"/>
                    </a:ext>
                  </a:extLst>
                </p:cNvPr>
                <p:cNvSpPr txBox="1"/>
                <p:nvPr/>
              </p:nvSpPr>
              <p:spPr>
                <a:xfrm>
                  <a:off x="5007063" y="5109007"/>
                  <a:ext cx="1908493" cy="77889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lnSpc>
                      <a:spcPct val="150000"/>
                    </a:lnSpc>
                  </a:pPr>
                  <a:r>
                    <a:rPr lang="ko-KR" altLang="en-US" sz="1600" dirty="0">
                      <a:solidFill>
                        <a:schemeClr val="accent3">
                          <a:lumMod val="75000"/>
                        </a:schemeClr>
                      </a:solidFill>
                    </a:rPr>
                    <a:t>토큰</a:t>
                  </a:r>
                  <a:endParaRPr lang="en-US" altLang="ko-KR" sz="1600" dirty="0">
                    <a:solidFill>
                      <a:schemeClr val="accent3">
                        <a:lumMod val="75000"/>
                      </a:schemeClr>
                    </a:solidFill>
                  </a:endParaRPr>
                </a:p>
                <a:p>
                  <a:pPr algn="ctr">
                    <a:lnSpc>
                      <a:spcPct val="150000"/>
                    </a:lnSpc>
                  </a:pPr>
                  <a:r>
                    <a:rPr lang="en-US" altLang="ko-KR" sz="1100" dirty="0">
                      <a:solidFill>
                        <a:schemeClr val="accent3">
                          <a:lumMod val="75000"/>
                        </a:schemeClr>
                      </a:solidFill>
                    </a:rPr>
                    <a:t>(</a:t>
                  </a:r>
                  <a:r>
                    <a:rPr lang="ko-KR" altLang="en-US" sz="1100" dirty="0">
                      <a:solidFill>
                        <a:schemeClr val="accent3">
                          <a:lumMod val="75000"/>
                        </a:schemeClr>
                      </a:solidFill>
                    </a:rPr>
                    <a:t>문자</a:t>
                  </a:r>
                  <a:r>
                    <a:rPr lang="en-US" altLang="ko-KR" sz="1100" dirty="0">
                      <a:solidFill>
                        <a:schemeClr val="accent3">
                          <a:lumMod val="75000"/>
                        </a:schemeClr>
                      </a:solidFill>
                    </a:rPr>
                    <a:t>, </a:t>
                  </a:r>
                  <a:r>
                    <a:rPr lang="ko-KR" altLang="en-US" sz="1100" dirty="0">
                      <a:solidFill>
                        <a:srgbClr val="C00000"/>
                      </a:solidFill>
                    </a:rPr>
                    <a:t>단어</a:t>
                  </a:r>
                  <a:r>
                    <a:rPr lang="en-US" altLang="ko-KR" sz="1100" dirty="0">
                      <a:solidFill>
                        <a:schemeClr val="accent3">
                          <a:lumMod val="75000"/>
                        </a:schemeClr>
                      </a:solidFill>
                    </a:rPr>
                    <a:t>, n-</a:t>
                  </a:r>
                  <a:r>
                    <a:rPr lang="ko-KR" altLang="en-US" sz="1100" dirty="0">
                      <a:solidFill>
                        <a:schemeClr val="accent3">
                          <a:lumMod val="75000"/>
                        </a:schemeClr>
                      </a:solidFill>
                    </a:rPr>
                    <a:t>그램</a:t>
                  </a:r>
                  <a:r>
                    <a:rPr lang="en-US" altLang="ko-KR" sz="1100" dirty="0">
                      <a:solidFill>
                        <a:schemeClr val="accent3">
                          <a:lumMod val="75000"/>
                        </a:schemeClr>
                      </a:solidFill>
                    </a:rPr>
                    <a:t>)</a:t>
                  </a:r>
                  <a:endParaRPr lang="ko-KR" altLang="en-US" sz="1200" dirty="0">
                    <a:solidFill>
                      <a:schemeClr val="accent3">
                        <a:lumMod val="75000"/>
                      </a:schemeClr>
                    </a:solidFill>
                  </a:endParaRPr>
                </a:p>
              </p:txBody>
            </p:sp>
            <p:cxnSp>
              <p:nvCxnSpPr>
                <p:cNvPr id="50" name="직선 화살표 연결선 49">
                  <a:extLst>
                    <a:ext uri="{FF2B5EF4-FFF2-40B4-BE49-F238E27FC236}">
                      <a16:creationId xmlns:a16="http://schemas.microsoft.com/office/drawing/2014/main" id="{2AFB237B-99B1-47AA-B284-18E7EF1E531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384589" y="5338096"/>
                  <a:ext cx="1205900" cy="2127"/>
                </a:xfrm>
                <a:prstGeom prst="straightConnector1">
                  <a:avLst/>
                </a:prstGeom>
                <a:ln w="15875">
                  <a:solidFill>
                    <a:srgbClr val="434B56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BC9BB4FA-38CE-4BCF-A5F7-6F0F9C3B4927}"/>
                    </a:ext>
                  </a:extLst>
                </p:cNvPr>
                <p:cNvSpPr txBox="1"/>
                <p:nvPr/>
              </p:nvSpPr>
              <p:spPr>
                <a:xfrm>
                  <a:off x="7508309" y="5079734"/>
                  <a:ext cx="1908494" cy="45429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lnSpc>
                      <a:spcPct val="150000"/>
                    </a:lnSpc>
                  </a:pPr>
                  <a:r>
                    <a:rPr lang="ko-KR" altLang="en-US" sz="1600" dirty="0" err="1">
                      <a:solidFill>
                        <a:schemeClr val="accent3">
                          <a:lumMod val="75000"/>
                        </a:schemeClr>
                      </a:solidFill>
                    </a:rPr>
                    <a:t>넘파이</a:t>
                  </a:r>
                  <a:r>
                    <a:rPr lang="ko-KR" altLang="en-US" sz="1600" dirty="0">
                      <a:solidFill>
                        <a:schemeClr val="accent3">
                          <a:lumMod val="75000"/>
                        </a:schemeClr>
                      </a:solidFill>
                    </a:rPr>
                    <a:t> 배열</a:t>
                  </a:r>
                </a:p>
              </p:txBody>
            </p:sp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F71E2F5B-6B0C-48CB-89F6-CAEEE64B2CD8}"/>
                    </a:ext>
                  </a:extLst>
                </p:cNvPr>
                <p:cNvSpPr txBox="1"/>
                <p:nvPr/>
              </p:nvSpPr>
              <p:spPr>
                <a:xfrm>
                  <a:off x="4348961" y="5007600"/>
                  <a:ext cx="1002806" cy="2936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200" dirty="0">
                      <a:solidFill>
                        <a:schemeClr val="accent3">
                          <a:lumMod val="75000"/>
                        </a:schemeClr>
                      </a:solidFill>
                    </a:rPr>
                    <a:t>토큰화</a:t>
                  </a:r>
                </a:p>
              </p:txBody>
            </p:sp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655A337D-6C2E-4763-9B55-7BED0C7A6FAE}"/>
                    </a:ext>
                  </a:extLst>
                </p:cNvPr>
                <p:cNvSpPr txBox="1"/>
                <p:nvPr/>
              </p:nvSpPr>
              <p:spPr>
                <a:xfrm>
                  <a:off x="6183334" y="4811635"/>
                  <a:ext cx="1608409" cy="5115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200" dirty="0">
                      <a:solidFill>
                        <a:schemeClr val="bg1">
                          <a:lumMod val="50000"/>
                        </a:schemeClr>
                      </a:solidFill>
                    </a:rPr>
                    <a:t>원</a:t>
                  </a:r>
                  <a:r>
                    <a:rPr lang="en-US" altLang="ko-KR" sz="1200" dirty="0">
                      <a:solidFill>
                        <a:schemeClr val="bg1">
                          <a:lumMod val="50000"/>
                        </a:schemeClr>
                      </a:solidFill>
                    </a:rPr>
                    <a:t>-</a:t>
                  </a:r>
                  <a:r>
                    <a:rPr lang="ko-KR" altLang="en-US" sz="1200" dirty="0">
                      <a:solidFill>
                        <a:schemeClr val="bg1">
                          <a:lumMod val="50000"/>
                        </a:schemeClr>
                      </a:solidFill>
                    </a:rPr>
                    <a:t>핫 인코딩</a:t>
                  </a:r>
                  <a:endParaRPr lang="en-US" altLang="ko-KR" sz="1200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  <a:p>
                  <a:pPr algn="ctr"/>
                  <a:r>
                    <a:rPr lang="ko-KR" altLang="en-US" sz="1200" b="1" dirty="0">
                      <a:solidFill>
                        <a:srgbClr val="C00000"/>
                      </a:solidFill>
                    </a:rPr>
                    <a:t>토큰 </a:t>
                  </a:r>
                  <a:r>
                    <a:rPr lang="ko-KR" altLang="en-US" sz="1200" b="1" dirty="0" err="1">
                      <a:solidFill>
                        <a:srgbClr val="C00000"/>
                      </a:solidFill>
                    </a:rPr>
                    <a:t>임베딩</a:t>
                  </a:r>
                  <a:endParaRPr lang="ko-KR" altLang="en-US" sz="1200" b="1" dirty="0">
                    <a:solidFill>
                      <a:srgbClr val="C00000"/>
                    </a:solidFill>
                  </a:endParaRPr>
                </a:p>
              </p:txBody>
            </p:sp>
          </p:grpSp>
        </p:grpSp>
        <p:cxnSp>
          <p:nvCxnSpPr>
            <p:cNvPr id="55" name="직선 화살표 연결선 54">
              <a:extLst>
                <a:ext uri="{FF2B5EF4-FFF2-40B4-BE49-F238E27FC236}">
                  <a16:creationId xmlns:a16="http://schemas.microsoft.com/office/drawing/2014/main" id="{3D9A2BF9-EC2B-4E99-9E75-269ECA851B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79979" y="1152533"/>
              <a:ext cx="942276" cy="2006"/>
            </a:xfrm>
            <a:prstGeom prst="straightConnector1">
              <a:avLst/>
            </a:prstGeom>
            <a:ln w="15875">
              <a:solidFill>
                <a:schemeClr val="accent3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7CF7DE1C-510F-440C-B154-CD15C51AFF6A}"/>
              </a:ext>
            </a:extLst>
          </p:cNvPr>
          <p:cNvSpPr txBox="1"/>
          <p:nvPr/>
        </p:nvSpPr>
        <p:spPr>
          <a:xfrm>
            <a:off x="605750" y="2199444"/>
            <a:ext cx="89269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단어 </a:t>
            </a:r>
            <a:r>
              <a:rPr lang="ko-KR" altLang="en-US" sz="1600" b="1" dirty="0" err="1"/>
              <a:t>임베딩</a:t>
            </a:r>
            <a:r>
              <a:rPr lang="ko-KR" altLang="en-US" sz="1600" b="1" dirty="0"/>
              <a:t>    </a:t>
            </a:r>
            <a:r>
              <a:rPr lang="ko-KR" altLang="en-US" sz="1600" dirty="0"/>
              <a:t>단어가 실수 벡터로 </a:t>
            </a:r>
            <a:r>
              <a:rPr lang="ko-KR" altLang="en-US" sz="1600" dirty="0" err="1"/>
              <a:t>매핑되는</a:t>
            </a:r>
            <a:r>
              <a:rPr lang="ko-KR" altLang="en-US" sz="1600" dirty="0"/>
              <a:t> 자연어 처리의 </a:t>
            </a:r>
            <a:r>
              <a:rPr lang="ko-KR" altLang="en-US" sz="1600" b="1" dirty="0">
                <a:solidFill>
                  <a:srgbClr val="C00000"/>
                </a:solidFill>
              </a:rPr>
              <a:t>언어 모델링 및 기능 학습 기술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4AE03DE-CC91-408E-AF31-01F22B429780}"/>
              </a:ext>
            </a:extLst>
          </p:cNvPr>
          <p:cNvSpPr/>
          <p:nvPr/>
        </p:nvSpPr>
        <p:spPr>
          <a:xfrm>
            <a:off x="605750" y="3182954"/>
            <a:ext cx="905637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 dirty="0">
                <a:solidFill>
                  <a:schemeClr val="bg2">
                    <a:lumMod val="50000"/>
                  </a:schemeClr>
                </a:solidFill>
                <a:latin typeface="Roboto"/>
              </a:rPr>
              <a:t>의미론적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Roboto"/>
              </a:rPr>
              <a:t>으로 유사한 항목은 한데 묶고 유사하지 않은 항목은 서로 떨어뜨리는 작업을 자유롭게 수행할 수 있음</a:t>
            </a:r>
            <a:endParaRPr lang="ko-KR" altLang="en-US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D1AE09E-1806-4083-BB10-0FB11E4E04BA}"/>
              </a:ext>
            </a:extLst>
          </p:cNvPr>
          <p:cNvSpPr/>
          <p:nvPr/>
        </p:nvSpPr>
        <p:spPr>
          <a:xfrm>
            <a:off x="605750" y="3617668"/>
            <a:ext cx="6096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400" dirty="0" err="1">
                <a:solidFill>
                  <a:schemeClr val="bg2">
                    <a:lumMod val="50000"/>
                  </a:schemeClr>
                </a:solidFill>
                <a:latin typeface="Roboto"/>
              </a:rPr>
              <a:t>머신러닝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Roboto"/>
              </a:rPr>
              <a:t> 시스템이 </a:t>
            </a:r>
            <a:r>
              <a:rPr lang="ko-KR" altLang="en-US" sz="1400" b="1" dirty="0">
                <a:solidFill>
                  <a:schemeClr val="bg2">
                    <a:lumMod val="50000"/>
                  </a:schemeClr>
                </a:solidFill>
                <a:latin typeface="Roboto"/>
              </a:rPr>
              <a:t>패턴을 감지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Roboto"/>
              </a:rPr>
              <a:t>하여</a:t>
            </a:r>
            <a:r>
              <a:rPr lang="ko-KR" altLang="en-US" sz="1400" b="1" dirty="0">
                <a:solidFill>
                  <a:schemeClr val="bg2">
                    <a:lumMod val="50000"/>
                  </a:schemeClr>
                </a:solidFill>
                <a:latin typeface="Roboto"/>
              </a:rPr>
              <a:t> 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Roboto"/>
              </a:rPr>
              <a:t>학습 작업을 향상 시킬 수 있음</a:t>
            </a:r>
            <a:endParaRPr lang="ko-KR" altLang="en-US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CAFE365-1D37-4C57-82E6-B9253B80FF17}"/>
              </a:ext>
            </a:extLst>
          </p:cNvPr>
          <p:cNvSpPr/>
          <p:nvPr/>
        </p:nvSpPr>
        <p:spPr>
          <a:xfrm>
            <a:off x="605750" y="2744484"/>
            <a:ext cx="29482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단어의 </a:t>
            </a:r>
            <a:r>
              <a:rPr lang="ko-KR" altLang="en-US" sz="1400" b="1" dirty="0">
                <a:solidFill>
                  <a:schemeClr val="bg2">
                    <a:lumMod val="50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의미를 </a:t>
            </a:r>
            <a:r>
              <a:rPr lang="ko-KR" altLang="en-US" sz="1400" b="1" dirty="0" err="1">
                <a:solidFill>
                  <a:schemeClr val="bg2">
                    <a:lumMod val="50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벡터화</a:t>
            </a:r>
            <a:r>
              <a:rPr lang="ko-KR" altLang="en-US" sz="1400" dirty="0" err="1">
                <a:solidFill>
                  <a:schemeClr val="bg2">
                    <a:lumMod val="50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시킬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 수 있음</a:t>
            </a:r>
            <a:endParaRPr lang="ko-KR" altLang="en-US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90A5BE1F-C234-4969-BDA6-EF7402CDAADC}"/>
              </a:ext>
            </a:extLst>
          </p:cNvPr>
          <p:cNvGrpSpPr/>
          <p:nvPr/>
        </p:nvGrpSpPr>
        <p:grpSpPr>
          <a:xfrm>
            <a:off x="1803739" y="4299118"/>
            <a:ext cx="8584522" cy="1977563"/>
            <a:chOff x="1803739" y="4299118"/>
            <a:chExt cx="8584522" cy="1977563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2AE04C6F-0489-4826-87C9-D8A88142845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93802" y="4299118"/>
              <a:ext cx="577881" cy="1947313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A41B12FA-B091-4FE0-8A1E-2679191F7B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66549" y="5262570"/>
              <a:ext cx="577881" cy="983861"/>
            </a:xfrm>
            <a:prstGeom prst="rect">
              <a:avLst/>
            </a:prstGeom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26AAD6F5-9891-4F71-A22B-F2A4909D2D16}"/>
                </a:ext>
              </a:extLst>
            </p:cNvPr>
            <p:cNvSpPr/>
            <p:nvPr/>
          </p:nvSpPr>
          <p:spPr>
            <a:xfrm>
              <a:off x="1803739" y="5043962"/>
              <a:ext cx="2013625" cy="1232719"/>
            </a:xfrm>
            <a:prstGeom prst="rect">
              <a:avLst/>
            </a:prstGeom>
            <a:noFill/>
            <a:ln w="15875">
              <a:solidFill>
                <a:srgbClr val="6C584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tIns="36000" rtlCol="0" anchor="ctr"/>
            <a:lstStyle/>
            <a:p>
              <a:pPr algn="ctr"/>
              <a:r>
                <a:rPr lang="en-US" altLang="ko-KR" sz="1400" dirty="0">
                  <a:solidFill>
                    <a:schemeClr val="bg2">
                      <a:lumMod val="50000"/>
                    </a:schemeClr>
                  </a:solidFill>
                </a:rPr>
                <a:t>&lt;</a:t>
              </a:r>
              <a:r>
                <a:rPr lang="ko-KR" altLang="en-US" sz="1400" dirty="0">
                  <a:solidFill>
                    <a:schemeClr val="bg2">
                      <a:lumMod val="50000"/>
                    </a:schemeClr>
                  </a:solidFill>
                </a:rPr>
                <a:t>원</a:t>
              </a:r>
              <a:r>
                <a:rPr lang="en-US" altLang="ko-KR" sz="1400" dirty="0">
                  <a:solidFill>
                    <a:schemeClr val="bg2">
                      <a:lumMod val="50000"/>
                    </a:schemeClr>
                  </a:solidFill>
                </a:rPr>
                <a:t>-</a:t>
              </a:r>
              <a:r>
                <a:rPr lang="ko-KR" altLang="en-US" sz="1400" dirty="0">
                  <a:solidFill>
                    <a:schemeClr val="bg2">
                      <a:lumMod val="50000"/>
                    </a:schemeClr>
                  </a:solidFill>
                </a:rPr>
                <a:t>핫 단어 벡터</a:t>
              </a:r>
              <a:r>
                <a:rPr lang="en-US" altLang="ko-KR" sz="1400" dirty="0">
                  <a:solidFill>
                    <a:schemeClr val="bg2">
                      <a:lumMod val="50000"/>
                    </a:schemeClr>
                  </a:solidFill>
                </a:rPr>
                <a:t>&gt;</a:t>
              </a:r>
            </a:p>
            <a:p>
              <a:r>
                <a:rPr lang="en-US" altLang="ko-KR" sz="1400" dirty="0">
                  <a:solidFill>
                    <a:schemeClr val="bg2">
                      <a:lumMod val="50000"/>
                    </a:schemeClr>
                  </a:solidFill>
                </a:rPr>
                <a:t>-</a:t>
              </a:r>
              <a:r>
                <a:rPr lang="ko-KR" altLang="en-US" sz="1400" dirty="0">
                  <a:solidFill>
                    <a:schemeClr val="bg2">
                      <a:lumMod val="50000"/>
                    </a:schemeClr>
                  </a:solidFill>
                </a:rPr>
                <a:t>희소</a:t>
              </a:r>
              <a:endParaRPr lang="en-US" altLang="ko-KR" sz="1400" dirty="0">
                <a:solidFill>
                  <a:schemeClr val="bg2">
                    <a:lumMod val="50000"/>
                  </a:schemeClr>
                </a:solidFill>
              </a:endParaRPr>
            </a:p>
            <a:p>
              <a:r>
                <a:rPr lang="en-US" altLang="ko-KR" sz="1400" dirty="0">
                  <a:solidFill>
                    <a:schemeClr val="bg2">
                      <a:lumMod val="50000"/>
                    </a:schemeClr>
                  </a:solidFill>
                </a:rPr>
                <a:t>-</a:t>
              </a:r>
              <a:r>
                <a:rPr lang="ko-KR" altLang="en-US" sz="1400" dirty="0">
                  <a:solidFill>
                    <a:schemeClr val="bg2">
                      <a:lumMod val="50000"/>
                    </a:schemeClr>
                  </a:solidFill>
                </a:rPr>
                <a:t>고차원</a:t>
              </a:r>
              <a:endParaRPr lang="en-US" altLang="ko-KR" sz="1400" dirty="0">
                <a:solidFill>
                  <a:schemeClr val="bg2">
                    <a:lumMod val="50000"/>
                  </a:schemeClr>
                </a:solidFill>
              </a:endParaRPr>
            </a:p>
            <a:p>
              <a:r>
                <a:rPr lang="en-US" altLang="ko-KR" sz="1400" dirty="0">
                  <a:solidFill>
                    <a:schemeClr val="bg2">
                      <a:lumMod val="50000"/>
                    </a:schemeClr>
                  </a:solidFill>
                </a:rPr>
                <a:t>-</a:t>
              </a:r>
              <a:r>
                <a:rPr lang="ko-KR" altLang="en-US" sz="1400" dirty="0">
                  <a:solidFill>
                    <a:schemeClr val="bg2">
                      <a:lumMod val="50000"/>
                    </a:schemeClr>
                  </a:solidFill>
                </a:rPr>
                <a:t>수동 인코딩</a:t>
              </a: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FA36AAF7-E2C4-4ADB-9FB2-D9CCA02C2018}"/>
                </a:ext>
              </a:extLst>
            </p:cNvPr>
            <p:cNvSpPr/>
            <p:nvPr/>
          </p:nvSpPr>
          <p:spPr>
            <a:xfrm>
              <a:off x="8374636" y="5043962"/>
              <a:ext cx="2013625" cy="1232719"/>
            </a:xfrm>
            <a:prstGeom prst="rect">
              <a:avLst/>
            </a:prstGeom>
            <a:noFill/>
            <a:ln w="15875">
              <a:solidFill>
                <a:srgbClr val="6C584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tIns="36000" rtlCol="0" anchor="ctr"/>
            <a:lstStyle/>
            <a:p>
              <a:pPr algn="ctr"/>
              <a:r>
                <a:rPr lang="en-US" altLang="ko-KR" sz="1400" dirty="0">
                  <a:solidFill>
                    <a:schemeClr val="bg2">
                      <a:lumMod val="50000"/>
                    </a:schemeClr>
                  </a:solidFill>
                </a:rPr>
                <a:t>&lt;</a:t>
              </a:r>
              <a:r>
                <a:rPr lang="ko-KR" altLang="en-US" sz="1400" dirty="0">
                  <a:solidFill>
                    <a:schemeClr val="bg2">
                      <a:lumMod val="50000"/>
                    </a:schemeClr>
                  </a:solidFill>
                </a:rPr>
                <a:t>단어 </a:t>
              </a:r>
              <a:r>
                <a:rPr lang="ko-KR" altLang="en-US" sz="1400" dirty="0" err="1">
                  <a:solidFill>
                    <a:schemeClr val="bg2">
                      <a:lumMod val="50000"/>
                    </a:schemeClr>
                  </a:solidFill>
                </a:rPr>
                <a:t>임베딩</a:t>
              </a:r>
              <a:r>
                <a:rPr lang="en-US" altLang="ko-KR" sz="1400" dirty="0">
                  <a:solidFill>
                    <a:schemeClr val="bg2">
                      <a:lumMod val="50000"/>
                    </a:schemeClr>
                  </a:solidFill>
                </a:rPr>
                <a:t>&gt;</a:t>
              </a:r>
            </a:p>
            <a:p>
              <a:r>
                <a:rPr lang="en-US" altLang="ko-KR" sz="1400" dirty="0">
                  <a:solidFill>
                    <a:schemeClr val="bg2">
                      <a:lumMod val="50000"/>
                    </a:schemeClr>
                  </a:solidFill>
                </a:rPr>
                <a:t>-</a:t>
              </a:r>
              <a:r>
                <a:rPr lang="ko-KR" altLang="en-US" sz="1400" dirty="0">
                  <a:solidFill>
                    <a:schemeClr val="bg2">
                      <a:lumMod val="50000"/>
                    </a:schemeClr>
                  </a:solidFill>
                </a:rPr>
                <a:t>밀집</a:t>
              </a:r>
              <a:endParaRPr lang="en-US" altLang="ko-KR" sz="1400" dirty="0">
                <a:solidFill>
                  <a:schemeClr val="bg2">
                    <a:lumMod val="50000"/>
                  </a:schemeClr>
                </a:solidFill>
              </a:endParaRPr>
            </a:p>
            <a:p>
              <a:r>
                <a:rPr lang="en-US" altLang="ko-KR" sz="1400" dirty="0">
                  <a:solidFill>
                    <a:schemeClr val="bg2">
                      <a:lumMod val="50000"/>
                    </a:schemeClr>
                  </a:solidFill>
                </a:rPr>
                <a:t>-</a:t>
              </a:r>
              <a:r>
                <a:rPr lang="ko-KR" altLang="en-US" sz="1400" dirty="0" err="1">
                  <a:solidFill>
                    <a:schemeClr val="bg2">
                      <a:lumMod val="50000"/>
                    </a:schemeClr>
                  </a:solidFill>
                </a:rPr>
                <a:t>저차원</a:t>
              </a:r>
              <a:endParaRPr lang="en-US" altLang="ko-KR" sz="1400" dirty="0">
                <a:solidFill>
                  <a:schemeClr val="bg2">
                    <a:lumMod val="50000"/>
                  </a:schemeClr>
                </a:solidFill>
              </a:endParaRPr>
            </a:p>
            <a:p>
              <a:r>
                <a:rPr lang="en-US" altLang="ko-KR" sz="1400" dirty="0">
                  <a:solidFill>
                    <a:schemeClr val="bg2">
                      <a:lumMod val="50000"/>
                    </a:schemeClr>
                  </a:solidFill>
                </a:rPr>
                <a:t>-</a:t>
              </a:r>
              <a:r>
                <a:rPr lang="ko-KR" altLang="en-US" sz="1400" dirty="0">
                  <a:solidFill>
                    <a:schemeClr val="bg2">
                      <a:lumMod val="50000"/>
                    </a:schemeClr>
                  </a:solidFill>
                </a:rPr>
                <a:t>데이터로 부터 학습</a:t>
              </a:r>
            </a:p>
          </p:txBody>
        </p: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2AA801C2-9C57-425F-9537-7D0FC6F37CBE}"/>
                </a:ext>
              </a:extLst>
            </p:cNvPr>
            <p:cNvCxnSpPr>
              <a:stCxn id="10" idx="3"/>
            </p:cNvCxnSpPr>
            <p:nvPr/>
          </p:nvCxnSpPr>
          <p:spPr>
            <a:xfrm flipV="1">
              <a:off x="3817364" y="5660321"/>
              <a:ext cx="594616" cy="1"/>
            </a:xfrm>
            <a:prstGeom prst="line">
              <a:avLst/>
            </a:prstGeom>
            <a:ln>
              <a:solidFill>
                <a:srgbClr val="6C584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6187081F-01BA-421F-B4C3-F9E233C647B0}"/>
                </a:ext>
              </a:extLst>
            </p:cNvPr>
            <p:cNvCxnSpPr/>
            <p:nvPr/>
          </p:nvCxnSpPr>
          <p:spPr>
            <a:xfrm flipV="1">
              <a:off x="7788399" y="5659114"/>
              <a:ext cx="594616" cy="1"/>
            </a:xfrm>
            <a:prstGeom prst="line">
              <a:avLst/>
            </a:prstGeom>
            <a:ln>
              <a:solidFill>
                <a:srgbClr val="6C584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왼쪽 중괄호 18">
              <a:extLst>
                <a:ext uri="{FF2B5EF4-FFF2-40B4-BE49-F238E27FC236}">
                  <a16:creationId xmlns:a16="http://schemas.microsoft.com/office/drawing/2014/main" id="{7DB6708E-E3ED-40BC-9EB3-8537146C05A8}"/>
                </a:ext>
              </a:extLst>
            </p:cNvPr>
            <p:cNvSpPr/>
            <p:nvPr/>
          </p:nvSpPr>
          <p:spPr>
            <a:xfrm>
              <a:off x="6420992" y="5272774"/>
              <a:ext cx="326478" cy="973657"/>
            </a:xfrm>
            <a:prstGeom prst="leftBrace">
              <a:avLst>
                <a:gd name="adj1" fmla="val 0"/>
                <a:gd name="adj2" fmla="val 45304"/>
              </a:avLst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오른쪽 중괄호 19">
              <a:extLst>
                <a:ext uri="{FF2B5EF4-FFF2-40B4-BE49-F238E27FC236}">
                  <a16:creationId xmlns:a16="http://schemas.microsoft.com/office/drawing/2014/main" id="{1C370095-F3DD-4735-A4E1-B3DCDF118C38}"/>
                </a:ext>
              </a:extLst>
            </p:cNvPr>
            <p:cNvSpPr/>
            <p:nvPr/>
          </p:nvSpPr>
          <p:spPr>
            <a:xfrm>
              <a:off x="5325452" y="4299118"/>
              <a:ext cx="457701" cy="1947313"/>
            </a:xfrm>
            <a:prstGeom prst="rightBrace">
              <a:avLst>
                <a:gd name="adj1" fmla="val 0"/>
                <a:gd name="adj2" fmla="val 72305"/>
              </a:avLst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0ABDD40-4D5F-46DD-B913-19CEFAA5AA42}"/>
                </a:ext>
              </a:extLst>
            </p:cNvPr>
            <p:cNvSpPr txBox="1"/>
            <p:nvPr/>
          </p:nvSpPr>
          <p:spPr>
            <a:xfrm>
              <a:off x="5762649" y="5539515"/>
              <a:ext cx="69493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b="1"/>
                <a:t>차원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5594171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5044764B-66B6-4BCB-992D-D10423C929EF}"/>
              </a:ext>
            </a:extLst>
          </p:cNvPr>
          <p:cNvGrpSpPr/>
          <p:nvPr/>
        </p:nvGrpSpPr>
        <p:grpSpPr>
          <a:xfrm>
            <a:off x="240632" y="-239110"/>
            <a:ext cx="4286408" cy="1015663"/>
            <a:chOff x="240632" y="-239110"/>
            <a:chExt cx="4286408" cy="1015663"/>
          </a:xfrm>
        </p:grpSpPr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443E19FE-7A42-466A-9F13-74E26D09578E}"/>
                </a:ext>
              </a:extLst>
            </p:cNvPr>
            <p:cNvCxnSpPr>
              <a:cxnSpLocks/>
            </p:cNvCxnSpPr>
            <p:nvPr/>
          </p:nvCxnSpPr>
          <p:spPr>
            <a:xfrm>
              <a:off x="240632" y="637671"/>
              <a:ext cx="4034684" cy="0"/>
            </a:xfrm>
            <a:prstGeom prst="line">
              <a:avLst/>
            </a:prstGeom>
            <a:ln w="158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A09041A-2CEF-4C43-A8F4-795B75BCD6D1}"/>
                </a:ext>
              </a:extLst>
            </p:cNvPr>
            <p:cNvSpPr txBox="1"/>
            <p:nvPr/>
          </p:nvSpPr>
          <p:spPr>
            <a:xfrm>
              <a:off x="1114805" y="133697"/>
              <a:ext cx="341223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latin typeface="Abadi" panose="020B0604020104020204" pitchFamily="34" charset="0"/>
                </a:rPr>
                <a:t>텍스트 데이터 다루기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A336B5F6-6A0B-44B5-A261-082C1A15983F}"/>
                </a:ext>
              </a:extLst>
            </p:cNvPr>
            <p:cNvSpPr txBox="1"/>
            <p:nvPr/>
          </p:nvSpPr>
          <p:spPr>
            <a:xfrm>
              <a:off x="240632" y="-239110"/>
              <a:ext cx="109930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000" b="1" dirty="0">
                  <a:solidFill>
                    <a:schemeClr val="tx1">
                      <a:alpha val="67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6.1</a:t>
              </a:r>
              <a:endParaRPr lang="ko-KR" altLang="en-US" sz="6000" b="1" dirty="0">
                <a:solidFill>
                  <a:schemeClr val="tx1">
                    <a:alpha val="67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23B2B6E-654C-40B0-B88F-2DDB8D25446C}"/>
              </a:ext>
            </a:extLst>
          </p:cNvPr>
          <p:cNvSpPr/>
          <p:nvPr/>
        </p:nvSpPr>
        <p:spPr>
          <a:xfrm>
            <a:off x="0" y="0"/>
            <a:ext cx="240632" cy="6858000"/>
          </a:xfrm>
          <a:prstGeom prst="rect">
            <a:avLst/>
          </a:prstGeom>
          <a:solidFill>
            <a:srgbClr val="434B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C5023D70-FB70-4B9E-AA8A-446B19916DFA}"/>
              </a:ext>
            </a:extLst>
          </p:cNvPr>
          <p:cNvGrpSpPr/>
          <p:nvPr/>
        </p:nvGrpSpPr>
        <p:grpSpPr>
          <a:xfrm>
            <a:off x="368176" y="701124"/>
            <a:ext cx="3806259" cy="517486"/>
            <a:chOff x="368176" y="701124"/>
            <a:chExt cx="3806259" cy="517486"/>
          </a:xfrm>
        </p:grpSpPr>
        <p:sp>
          <p:nvSpPr>
            <p:cNvPr id="31" name="자유형: 도형 30">
              <a:extLst>
                <a:ext uri="{FF2B5EF4-FFF2-40B4-BE49-F238E27FC236}">
                  <a16:creationId xmlns:a16="http://schemas.microsoft.com/office/drawing/2014/main" id="{68C543D8-A3D0-46EF-910B-23FFE4635CE9}"/>
                </a:ext>
              </a:extLst>
            </p:cNvPr>
            <p:cNvSpPr/>
            <p:nvPr/>
          </p:nvSpPr>
          <p:spPr>
            <a:xfrm rot="21193953">
              <a:off x="368176" y="701124"/>
              <a:ext cx="1337864" cy="450461"/>
            </a:xfrm>
            <a:custGeom>
              <a:avLst/>
              <a:gdLst>
                <a:gd name="connsiteX0" fmla="*/ 156410 w 783666"/>
                <a:gd name="connsiteY0" fmla="*/ 0 h 264695"/>
                <a:gd name="connsiteX1" fmla="*/ 156410 w 783666"/>
                <a:gd name="connsiteY1" fmla="*/ 0 h 264695"/>
                <a:gd name="connsiteX2" fmla="*/ 48126 w 783666"/>
                <a:gd name="connsiteY2" fmla="*/ 12032 h 264695"/>
                <a:gd name="connsiteX3" fmla="*/ 24063 w 783666"/>
                <a:gd name="connsiteY3" fmla="*/ 48126 h 264695"/>
                <a:gd name="connsiteX4" fmla="*/ 0 w 783666"/>
                <a:gd name="connsiteY4" fmla="*/ 72190 h 264695"/>
                <a:gd name="connsiteX5" fmla="*/ 12031 w 783666"/>
                <a:gd name="connsiteY5" fmla="*/ 156411 h 264695"/>
                <a:gd name="connsiteX6" fmla="*/ 24063 w 783666"/>
                <a:gd name="connsiteY6" fmla="*/ 192505 h 264695"/>
                <a:gd name="connsiteX7" fmla="*/ 60158 w 783666"/>
                <a:gd name="connsiteY7" fmla="*/ 204537 h 264695"/>
                <a:gd name="connsiteX8" fmla="*/ 216568 w 783666"/>
                <a:gd name="connsiteY8" fmla="*/ 216569 h 264695"/>
                <a:gd name="connsiteX9" fmla="*/ 252663 w 783666"/>
                <a:gd name="connsiteY9" fmla="*/ 228600 h 264695"/>
                <a:gd name="connsiteX10" fmla="*/ 360947 w 783666"/>
                <a:gd name="connsiteY10" fmla="*/ 252663 h 264695"/>
                <a:gd name="connsiteX11" fmla="*/ 409073 w 783666"/>
                <a:gd name="connsiteY11" fmla="*/ 264695 h 264695"/>
                <a:gd name="connsiteX12" fmla="*/ 589547 w 783666"/>
                <a:gd name="connsiteY12" fmla="*/ 252663 h 264695"/>
                <a:gd name="connsiteX13" fmla="*/ 661736 w 783666"/>
                <a:gd name="connsiteY13" fmla="*/ 228600 h 264695"/>
                <a:gd name="connsiteX14" fmla="*/ 685800 w 783666"/>
                <a:gd name="connsiteY14" fmla="*/ 204537 h 264695"/>
                <a:gd name="connsiteX15" fmla="*/ 757989 w 783666"/>
                <a:gd name="connsiteY15" fmla="*/ 180474 h 264695"/>
                <a:gd name="connsiteX16" fmla="*/ 782052 w 783666"/>
                <a:gd name="connsiteY16" fmla="*/ 108284 h 264695"/>
                <a:gd name="connsiteX17" fmla="*/ 770021 w 783666"/>
                <a:gd name="connsiteY17" fmla="*/ 72190 h 264695"/>
                <a:gd name="connsiteX18" fmla="*/ 733926 w 783666"/>
                <a:gd name="connsiteY18" fmla="*/ 60158 h 264695"/>
                <a:gd name="connsiteX19" fmla="*/ 529389 w 783666"/>
                <a:gd name="connsiteY19" fmla="*/ 48126 h 264695"/>
                <a:gd name="connsiteX20" fmla="*/ 433136 w 783666"/>
                <a:gd name="connsiteY20" fmla="*/ 36095 h 264695"/>
                <a:gd name="connsiteX21" fmla="*/ 312821 w 783666"/>
                <a:gd name="connsiteY21" fmla="*/ 12032 h 264695"/>
                <a:gd name="connsiteX22" fmla="*/ 156410 w 783666"/>
                <a:gd name="connsiteY22" fmla="*/ 0 h 264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83666" h="264695">
                  <a:moveTo>
                    <a:pt x="156410" y="0"/>
                  </a:moveTo>
                  <a:lnTo>
                    <a:pt x="156410" y="0"/>
                  </a:lnTo>
                  <a:cubicBezTo>
                    <a:pt x="120315" y="4011"/>
                    <a:pt x="82256" y="-379"/>
                    <a:pt x="48126" y="12032"/>
                  </a:cubicBezTo>
                  <a:cubicBezTo>
                    <a:pt x="34537" y="16974"/>
                    <a:pt x="33096" y="36835"/>
                    <a:pt x="24063" y="48126"/>
                  </a:cubicBezTo>
                  <a:cubicBezTo>
                    <a:pt x="16977" y="56984"/>
                    <a:pt x="8021" y="64169"/>
                    <a:pt x="0" y="72190"/>
                  </a:cubicBezTo>
                  <a:cubicBezTo>
                    <a:pt x="4010" y="100264"/>
                    <a:pt x="6469" y="128603"/>
                    <a:pt x="12031" y="156411"/>
                  </a:cubicBezTo>
                  <a:cubicBezTo>
                    <a:pt x="14518" y="168847"/>
                    <a:pt x="15095" y="183537"/>
                    <a:pt x="24063" y="192505"/>
                  </a:cubicBezTo>
                  <a:cubicBezTo>
                    <a:pt x="33031" y="201473"/>
                    <a:pt x="47573" y="202964"/>
                    <a:pt x="60158" y="204537"/>
                  </a:cubicBezTo>
                  <a:cubicBezTo>
                    <a:pt x="112045" y="211023"/>
                    <a:pt x="164431" y="212558"/>
                    <a:pt x="216568" y="216569"/>
                  </a:cubicBezTo>
                  <a:cubicBezTo>
                    <a:pt x="228600" y="220579"/>
                    <a:pt x="240469" y="225116"/>
                    <a:pt x="252663" y="228600"/>
                  </a:cubicBezTo>
                  <a:cubicBezTo>
                    <a:pt x="304034" y="243277"/>
                    <a:pt x="305097" y="240252"/>
                    <a:pt x="360947" y="252663"/>
                  </a:cubicBezTo>
                  <a:cubicBezTo>
                    <a:pt x="377089" y="256250"/>
                    <a:pt x="393031" y="260684"/>
                    <a:pt x="409073" y="264695"/>
                  </a:cubicBezTo>
                  <a:cubicBezTo>
                    <a:pt x="469231" y="260684"/>
                    <a:pt x="529861" y="261190"/>
                    <a:pt x="589547" y="252663"/>
                  </a:cubicBezTo>
                  <a:cubicBezTo>
                    <a:pt x="614657" y="249076"/>
                    <a:pt x="661736" y="228600"/>
                    <a:pt x="661736" y="228600"/>
                  </a:cubicBezTo>
                  <a:cubicBezTo>
                    <a:pt x="669757" y="220579"/>
                    <a:pt x="675654" y="209610"/>
                    <a:pt x="685800" y="204537"/>
                  </a:cubicBezTo>
                  <a:cubicBezTo>
                    <a:pt x="708487" y="193194"/>
                    <a:pt x="757989" y="180474"/>
                    <a:pt x="757989" y="180474"/>
                  </a:cubicBezTo>
                  <a:cubicBezTo>
                    <a:pt x="766010" y="156411"/>
                    <a:pt x="790073" y="132347"/>
                    <a:pt x="782052" y="108284"/>
                  </a:cubicBezTo>
                  <a:cubicBezTo>
                    <a:pt x="778042" y="96253"/>
                    <a:pt x="778989" y="81158"/>
                    <a:pt x="770021" y="72190"/>
                  </a:cubicBezTo>
                  <a:cubicBezTo>
                    <a:pt x="761053" y="63222"/>
                    <a:pt x="746546" y="61420"/>
                    <a:pt x="733926" y="60158"/>
                  </a:cubicBezTo>
                  <a:cubicBezTo>
                    <a:pt x="665968" y="53362"/>
                    <a:pt x="597568" y="52137"/>
                    <a:pt x="529389" y="48126"/>
                  </a:cubicBezTo>
                  <a:cubicBezTo>
                    <a:pt x="497305" y="44116"/>
                    <a:pt x="465030" y="41411"/>
                    <a:pt x="433136" y="36095"/>
                  </a:cubicBezTo>
                  <a:cubicBezTo>
                    <a:pt x="370042" y="25579"/>
                    <a:pt x="388488" y="15815"/>
                    <a:pt x="312821" y="12032"/>
                  </a:cubicBezTo>
                  <a:cubicBezTo>
                    <a:pt x="256744" y="9228"/>
                    <a:pt x="182478" y="2005"/>
                    <a:pt x="156410" y="0"/>
                  </a:cubicBezTo>
                  <a:close/>
                </a:path>
              </a:pathLst>
            </a:custGeom>
            <a:solidFill>
              <a:srgbClr val="E0E0D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자유형: 도형 32">
              <a:extLst>
                <a:ext uri="{FF2B5EF4-FFF2-40B4-BE49-F238E27FC236}">
                  <a16:creationId xmlns:a16="http://schemas.microsoft.com/office/drawing/2014/main" id="{0AB68E47-A46D-40ED-8567-841279B54AF4}"/>
                </a:ext>
              </a:extLst>
            </p:cNvPr>
            <p:cNvSpPr/>
            <p:nvPr/>
          </p:nvSpPr>
          <p:spPr>
            <a:xfrm rot="384535">
              <a:off x="624379" y="819850"/>
              <a:ext cx="1160731" cy="398760"/>
            </a:xfrm>
            <a:custGeom>
              <a:avLst/>
              <a:gdLst>
                <a:gd name="connsiteX0" fmla="*/ 314435 w 723509"/>
                <a:gd name="connsiteY0" fmla="*/ 12031 h 240631"/>
                <a:gd name="connsiteX1" fmla="*/ 314435 w 723509"/>
                <a:gd name="connsiteY1" fmla="*/ 12031 h 240631"/>
                <a:gd name="connsiteX2" fmla="*/ 133961 w 723509"/>
                <a:gd name="connsiteY2" fmla="*/ 48126 h 240631"/>
                <a:gd name="connsiteX3" fmla="*/ 61772 w 723509"/>
                <a:gd name="connsiteY3" fmla="*/ 72189 h 240631"/>
                <a:gd name="connsiteX4" fmla="*/ 25677 w 723509"/>
                <a:gd name="connsiteY4" fmla="*/ 84221 h 240631"/>
                <a:gd name="connsiteX5" fmla="*/ 1614 w 723509"/>
                <a:gd name="connsiteY5" fmla="*/ 156410 h 240631"/>
                <a:gd name="connsiteX6" fmla="*/ 13645 w 723509"/>
                <a:gd name="connsiteY6" fmla="*/ 192505 h 240631"/>
                <a:gd name="connsiteX7" fmla="*/ 37709 w 723509"/>
                <a:gd name="connsiteY7" fmla="*/ 216568 h 240631"/>
                <a:gd name="connsiteX8" fmla="*/ 194119 w 723509"/>
                <a:gd name="connsiteY8" fmla="*/ 240631 h 240631"/>
                <a:gd name="connsiteX9" fmla="*/ 494909 w 723509"/>
                <a:gd name="connsiteY9" fmla="*/ 228600 h 240631"/>
                <a:gd name="connsiteX10" fmla="*/ 567098 w 723509"/>
                <a:gd name="connsiteY10" fmla="*/ 216568 h 240631"/>
                <a:gd name="connsiteX11" fmla="*/ 675382 w 723509"/>
                <a:gd name="connsiteY11" fmla="*/ 204537 h 240631"/>
                <a:gd name="connsiteX12" fmla="*/ 699445 w 723509"/>
                <a:gd name="connsiteY12" fmla="*/ 180473 h 240631"/>
                <a:gd name="connsiteX13" fmla="*/ 723509 w 723509"/>
                <a:gd name="connsiteY13" fmla="*/ 108284 h 240631"/>
                <a:gd name="connsiteX14" fmla="*/ 711477 w 723509"/>
                <a:gd name="connsiteY14" fmla="*/ 48126 h 240631"/>
                <a:gd name="connsiteX15" fmla="*/ 639288 w 723509"/>
                <a:gd name="connsiteY15" fmla="*/ 24063 h 240631"/>
                <a:gd name="connsiteX16" fmla="*/ 458814 w 723509"/>
                <a:gd name="connsiteY16" fmla="*/ 0 h 240631"/>
                <a:gd name="connsiteX17" fmla="*/ 314435 w 723509"/>
                <a:gd name="connsiteY17" fmla="*/ 12031 h 240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23509" h="240631">
                  <a:moveTo>
                    <a:pt x="314435" y="12031"/>
                  </a:moveTo>
                  <a:lnTo>
                    <a:pt x="314435" y="12031"/>
                  </a:lnTo>
                  <a:cubicBezTo>
                    <a:pt x="180944" y="26864"/>
                    <a:pt x="240602" y="12579"/>
                    <a:pt x="133961" y="48126"/>
                  </a:cubicBezTo>
                  <a:lnTo>
                    <a:pt x="61772" y="72189"/>
                  </a:lnTo>
                  <a:lnTo>
                    <a:pt x="25677" y="84221"/>
                  </a:lnTo>
                  <a:cubicBezTo>
                    <a:pt x="17656" y="108284"/>
                    <a:pt x="-6407" y="132347"/>
                    <a:pt x="1614" y="156410"/>
                  </a:cubicBezTo>
                  <a:cubicBezTo>
                    <a:pt x="5624" y="168442"/>
                    <a:pt x="7120" y="181630"/>
                    <a:pt x="13645" y="192505"/>
                  </a:cubicBezTo>
                  <a:cubicBezTo>
                    <a:pt x="19481" y="202232"/>
                    <a:pt x="27982" y="210732"/>
                    <a:pt x="37709" y="216568"/>
                  </a:cubicBezTo>
                  <a:cubicBezTo>
                    <a:pt x="72400" y="237382"/>
                    <a:pt x="187164" y="239936"/>
                    <a:pt x="194119" y="240631"/>
                  </a:cubicBezTo>
                  <a:cubicBezTo>
                    <a:pt x="294382" y="236621"/>
                    <a:pt x="394774" y="235060"/>
                    <a:pt x="494909" y="228600"/>
                  </a:cubicBezTo>
                  <a:cubicBezTo>
                    <a:pt x="519253" y="227029"/>
                    <a:pt x="542917" y="219792"/>
                    <a:pt x="567098" y="216568"/>
                  </a:cubicBezTo>
                  <a:cubicBezTo>
                    <a:pt x="603096" y="211768"/>
                    <a:pt x="639287" y="208547"/>
                    <a:pt x="675382" y="204537"/>
                  </a:cubicBezTo>
                  <a:cubicBezTo>
                    <a:pt x="683403" y="196516"/>
                    <a:pt x="694372" y="190619"/>
                    <a:pt x="699445" y="180473"/>
                  </a:cubicBezTo>
                  <a:cubicBezTo>
                    <a:pt x="710789" y="157786"/>
                    <a:pt x="723509" y="108284"/>
                    <a:pt x="723509" y="108284"/>
                  </a:cubicBezTo>
                  <a:cubicBezTo>
                    <a:pt x="719498" y="88231"/>
                    <a:pt x="725937" y="62586"/>
                    <a:pt x="711477" y="48126"/>
                  </a:cubicBezTo>
                  <a:cubicBezTo>
                    <a:pt x="693541" y="30190"/>
                    <a:pt x="663351" y="32084"/>
                    <a:pt x="639288" y="24063"/>
                  </a:cubicBezTo>
                  <a:cubicBezTo>
                    <a:pt x="557376" y="-3241"/>
                    <a:pt x="615839" y="13085"/>
                    <a:pt x="458814" y="0"/>
                  </a:cubicBezTo>
                  <a:cubicBezTo>
                    <a:pt x="330517" y="12829"/>
                    <a:pt x="338498" y="10026"/>
                    <a:pt x="314435" y="12031"/>
                  </a:cubicBezTo>
                  <a:close/>
                </a:path>
              </a:pathLst>
            </a:custGeom>
            <a:solidFill>
              <a:srgbClr val="C8C2B6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93429DE-F5C7-4814-A2D4-79927DD77D4B}"/>
                </a:ext>
              </a:extLst>
            </p:cNvPr>
            <p:cNvSpPr txBox="1"/>
            <p:nvPr/>
          </p:nvSpPr>
          <p:spPr>
            <a:xfrm>
              <a:off x="558358" y="762052"/>
              <a:ext cx="3616077" cy="4140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600" b="1" kern="1300" dirty="0"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6.1.2</a:t>
              </a:r>
              <a:r>
                <a:rPr lang="en-US" altLang="ko-KR" sz="1600" kern="1300" dirty="0"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 </a:t>
              </a:r>
              <a:r>
                <a:rPr lang="ko-KR" altLang="en-US" sz="1600" kern="1300" dirty="0"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단어 </a:t>
              </a:r>
              <a:r>
                <a:rPr lang="ko-KR" altLang="en-US" sz="1600" kern="1300" dirty="0" err="1"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임베딩</a:t>
              </a:r>
              <a:r>
                <a:rPr lang="ko-KR" altLang="en-US" sz="1600" kern="1300" dirty="0"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 사용하기</a:t>
              </a:r>
              <a:endParaRPr lang="en-US" altLang="ko-KR" sz="1600" kern="13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endParaRPr>
            </a:p>
          </p:txBody>
        </p:sp>
      </p:grpSp>
      <p:graphicFrame>
        <p:nvGraphicFramePr>
          <p:cNvPr id="2" name="표 9">
            <a:extLst>
              <a:ext uri="{FF2B5EF4-FFF2-40B4-BE49-F238E27FC236}">
                <a16:creationId xmlns:a16="http://schemas.microsoft.com/office/drawing/2014/main" id="{D17FC289-72D3-41C8-8CC7-C937F5C1602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410566" y="1749001"/>
          <a:ext cx="419055" cy="33599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9055">
                  <a:extLst>
                    <a:ext uri="{9D8B030D-6E8A-4147-A177-3AD203B41FA5}">
                      <a16:colId xmlns:a16="http://schemas.microsoft.com/office/drawing/2014/main" val="1341933401"/>
                    </a:ext>
                  </a:extLst>
                </a:gridCol>
              </a:tblGrid>
              <a:tr h="37333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6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1784160"/>
                  </a:ext>
                </a:extLst>
              </a:tr>
              <a:tr h="37333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D8A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4132769"/>
                  </a:ext>
                </a:extLst>
              </a:tr>
              <a:tr h="37333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CAC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7529949"/>
                  </a:ext>
                </a:extLst>
              </a:tr>
              <a:tr h="37333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5D8A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2513999"/>
                  </a:ext>
                </a:extLst>
              </a:tr>
              <a:tr h="37333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C9C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7834510"/>
                  </a:ext>
                </a:extLst>
              </a:tr>
              <a:tr h="37333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4167247"/>
                  </a:ext>
                </a:extLst>
              </a:tr>
              <a:tr h="37333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CAC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9472558"/>
                  </a:ext>
                </a:extLst>
              </a:tr>
              <a:tr h="37333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6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4875633"/>
                  </a:ext>
                </a:extLst>
              </a:tr>
              <a:tr h="37333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5B9A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4584559"/>
                  </a:ext>
                </a:extLst>
              </a:tr>
            </a:tbl>
          </a:graphicData>
        </a:graphic>
      </p:graphicFrame>
      <p:graphicFrame>
        <p:nvGraphicFramePr>
          <p:cNvPr id="35" name="표 9">
            <a:extLst>
              <a:ext uri="{FF2B5EF4-FFF2-40B4-BE49-F238E27FC236}">
                <a16:creationId xmlns:a16="http://schemas.microsoft.com/office/drawing/2014/main" id="{411E9A86-995F-44B0-A689-4088E22F243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008081" y="1749001"/>
          <a:ext cx="419055" cy="33599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9055">
                  <a:extLst>
                    <a:ext uri="{9D8B030D-6E8A-4147-A177-3AD203B41FA5}">
                      <a16:colId xmlns:a16="http://schemas.microsoft.com/office/drawing/2014/main" val="1341933401"/>
                    </a:ext>
                  </a:extLst>
                </a:gridCol>
              </a:tblGrid>
              <a:tr h="37333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C9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1784160"/>
                  </a:ext>
                </a:extLst>
              </a:tr>
              <a:tr h="37333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E6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4132769"/>
                  </a:ext>
                </a:extLst>
              </a:tr>
              <a:tr h="37333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CAC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7529949"/>
                  </a:ext>
                </a:extLst>
              </a:tr>
              <a:tr h="37333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2513999"/>
                  </a:ext>
                </a:extLst>
              </a:tr>
              <a:tr h="37333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D9A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7834510"/>
                  </a:ext>
                </a:extLst>
              </a:tr>
              <a:tr h="37333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CA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4167247"/>
                  </a:ext>
                </a:extLst>
              </a:tr>
              <a:tr h="37333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D9A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9472558"/>
                  </a:ext>
                </a:extLst>
              </a:tr>
              <a:tr h="37333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4875633"/>
                  </a:ext>
                </a:extLst>
              </a:tr>
              <a:tr h="37333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CB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4584559"/>
                  </a:ext>
                </a:extLst>
              </a:tr>
            </a:tbl>
          </a:graphicData>
        </a:graphic>
      </p:graphicFrame>
      <p:graphicFrame>
        <p:nvGraphicFramePr>
          <p:cNvPr id="38" name="표 9">
            <a:extLst>
              <a:ext uri="{FF2B5EF4-FFF2-40B4-BE49-F238E27FC236}">
                <a16:creationId xmlns:a16="http://schemas.microsoft.com/office/drawing/2014/main" id="{9C9FDF44-5A66-498F-965B-FF3ABFA5163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600597" y="1749001"/>
          <a:ext cx="419055" cy="33599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9055">
                  <a:extLst>
                    <a:ext uri="{9D8B030D-6E8A-4147-A177-3AD203B41FA5}">
                      <a16:colId xmlns:a16="http://schemas.microsoft.com/office/drawing/2014/main" val="1341933401"/>
                    </a:ext>
                  </a:extLst>
                </a:gridCol>
              </a:tblGrid>
              <a:tr h="37333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C9C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1784160"/>
                  </a:ext>
                </a:extLst>
              </a:tr>
              <a:tr h="37333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6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4132769"/>
                  </a:ext>
                </a:extLst>
              </a:tr>
              <a:tr h="37333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CAC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7529949"/>
                  </a:ext>
                </a:extLst>
              </a:tr>
              <a:tr h="37333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DA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2513999"/>
                  </a:ext>
                </a:extLst>
              </a:tr>
              <a:tr h="37333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6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7834510"/>
                  </a:ext>
                </a:extLst>
              </a:tr>
              <a:tr h="37333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6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4167247"/>
                  </a:ext>
                </a:extLst>
              </a:tr>
              <a:tr h="37333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CAC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9472558"/>
                  </a:ext>
                </a:extLst>
              </a:tr>
              <a:tr h="37333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6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4875633"/>
                  </a:ext>
                </a:extLst>
              </a:tr>
              <a:tr h="37333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C9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4584559"/>
                  </a:ext>
                </a:extLst>
              </a:tr>
            </a:tbl>
          </a:graphicData>
        </a:graphic>
      </p:graphicFrame>
      <p:graphicFrame>
        <p:nvGraphicFramePr>
          <p:cNvPr id="39" name="표 9">
            <a:extLst>
              <a:ext uri="{FF2B5EF4-FFF2-40B4-BE49-F238E27FC236}">
                <a16:creationId xmlns:a16="http://schemas.microsoft.com/office/drawing/2014/main" id="{EEC5B68E-D13E-46CA-ADE9-A5BA0B4A14D6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198113" y="1749001"/>
          <a:ext cx="419055" cy="33599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9055">
                  <a:extLst>
                    <a:ext uri="{9D8B030D-6E8A-4147-A177-3AD203B41FA5}">
                      <a16:colId xmlns:a16="http://schemas.microsoft.com/office/drawing/2014/main" val="1341933401"/>
                    </a:ext>
                  </a:extLst>
                </a:gridCol>
              </a:tblGrid>
              <a:tr h="37333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6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1784160"/>
                  </a:ext>
                </a:extLst>
              </a:tr>
              <a:tr h="37333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D9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4132769"/>
                  </a:ext>
                </a:extLst>
              </a:tr>
              <a:tr h="37333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CAC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7529949"/>
                  </a:ext>
                </a:extLst>
              </a:tr>
              <a:tr h="37333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E7B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2513999"/>
                  </a:ext>
                </a:extLst>
              </a:tr>
              <a:tr h="37333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C9C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7834510"/>
                  </a:ext>
                </a:extLst>
              </a:tr>
              <a:tr h="37333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E7B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4167247"/>
                  </a:ext>
                </a:extLst>
              </a:tr>
              <a:tr h="37333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CAC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9472558"/>
                  </a:ext>
                </a:extLst>
              </a:tr>
              <a:tr h="37333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6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4875633"/>
                  </a:ext>
                </a:extLst>
              </a:tr>
              <a:tr h="37333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D7A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4584559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D6507A8F-8C45-40B9-A435-928885B96E37}"/>
              </a:ext>
            </a:extLst>
          </p:cNvPr>
          <p:cNvSpPr txBox="1"/>
          <p:nvPr/>
        </p:nvSpPr>
        <p:spPr>
          <a:xfrm>
            <a:off x="2258154" y="5219534"/>
            <a:ext cx="723877" cy="308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단어</a:t>
            </a:r>
            <a:r>
              <a:rPr lang="en-US" altLang="ko-KR" sz="1400" dirty="0"/>
              <a:t>1</a:t>
            </a:r>
            <a:endParaRPr lang="ko-KR" altLang="en-US" sz="14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9B6232B-6BB4-45C9-9A88-E8347F04E7BC}"/>
              </a:ext>
            </a:extLst>
          </p:cNvPr>
          <p:cNvSpPr txBox="1"/>
          <p:nvPr/>
        </p:nvSpPr>
        <p:spPr>
          <a:xfrm>
            <a:off x="2855669" y="5219534"/>
            <a:ext cx="723877" cy="308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단어</a:t>
            </a:r>
            <a:r>
              <a:rPr lang="en-US" altLang="ko-KR" sz="1400" dirty="0"/>
              <a:t>2</a:t>
            </a:r>
            <a:endParaRPr lang="ko-KR" altLang="en-US" sz="14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56339E5-D2A5-4951-B4CB-4B9CD5BDB5F0}"/>
              </a:ext>
            </a:extLst>
          </p:cNvPr>
          <p:cNvSpPr txBox="1"/>
          <p:nvPr/>
        </p:nvSpPr>
        <p:spPr>
          <a:xfrm>
            <a:off x="3448185" y="5219534"/>
            <a:ext cx="723877" cy="308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단어</a:t>
            </a:r>
            <a:r>
              <a:rPr lang="en-US" altLang="ko-KR" sz="1400" dirty="0"/>
              <a:t>3</a:t>
            </a:r>
            <a:endParaRPr lang="ko-KR" altLang="en-US" sz="14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5B188F5-FAFC-45DC-87D2-42A7B0F572A8}"/>
              </a:ext>
            </a:extLst>
          </p:cNvPr>
          <p:cNvSpPr txBox="1"/>
          <p:nvPr/>
        </p:nvSpPr>
        <p:spPr>
          <a:xfrm>
            <a:off x="4047401" y="5219534"/>
            <a:ext cx="723877" cy="308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단어</a:t>
            </a:r>
            <a:r>
              <a:rPr lang="en-US" altLang="ko-KR" sz="1400" dirty="0"/>
              <a:t>4</a:t>
            </a:r>
            <a:endParaRPr lang="ko-KR" altLang="en-US" sz="1400" dirty="0"/>
          </a:p>
        </p:txBody>
      </p:sp>
      <p:sp>
        <p:nvSpPr>
          <p:cNvPr id="19" name="왼쪽 중괄호 18">
            <a:extLst>
              <a:ext uri="{FF2B5EF4-FFF2-40B4-BE49-F238E27FC236}">
                <a16:creationId xmlns:a16="http://schemas.microsoft.com/office/drawing/2014/main" id="{CE0D13EC-0EFD-4944-90DC-862B465850A1}"/>
              </a:ext>
            </a:extLst>
          </p:cNvPr>
          <p:cNvSpPr/>
          <p:nvPr/>
        </p:nvSpPr>
        <p:spPr>
          <a:xfrm>
            <a:off x="1534277" y="1749001"/>
            <a:ext cx="723877" cy="3359997"/>
          </a:xfrm>
          <a:prstGeom prst="leftBrace">
            <a:avLst>
              <a:gd name="adj1" fmla="val 8333"/>
              <a:gd name="adj2" fmla="val 46258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C607B60-D5FC-46E8-893F-5B47EA132FFA}"/>
              </a:ext>
            </a:extLst>
          </p:cNvPr>
          <p:cNvSpPr txBox="1"/>
          <p:nvPr/>
        </p:nvSpPr>
        <p:spPr>
          <a:xfrm>
            <a:off x="417623" y="3167389"/>
            <a:ext cx="11979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차원</a:t>
            </a:r>
            <a:endParaRPr lang="en-US" altLang="ko-KR" sz="1400" dirty="0"/>
          </a:p>
          <a:p>
            <a:pPr algn="ctr"/>
            <a:r>
              <a:rPr lang="en-US" altLang="ko-KR" sz="1400" dirty="0"/>
              <a:t>(9</a:t>
            </a:r>
            <a:r>
              <a:rPr lang="ko-KR" altLang="en-US" sz="1400" dirty="0"/>
              <a:t>차원 벡터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702AFC3-5A5F-48D2-9F6F-048B9E541548}"/>
              </a:ext>
            </a:extLst>
          </p:cNvPr>
          <p:cNvCxnSpPr/>
          <p:nvPr/>
        </p:nvCxnSpPr>
        <p:spPr>
          <a:xfrm>
            <a:off x="4617168" y="1908810"/>
            <a:ext cx="629202" cy="0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160DF2BE-D651-4DCC-AE98-7F8E60440C75}"/>
              </a:ext>
            </a:extLst>
          </p:cNvPr>
          <p:cNvCxnSpPr>
            <a:cxnSpLocks/>
          </p:cNvCxnSpPr>
          <p:nvPr/>
        </p:nvCxnSpPr>
        <p:spPr>
          <a:xfrm flipV="1">
            <a:off x="4617168" y="2125980"/>
            <a:ext cx="629202" cy="186690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4CA4EE99-08DF-411D-9D2D-26DD4E979DAC}"/>
              </a:ext>
            </a:extLst>
          </p:cNvPr>
          <p:cNvSpPr txBox="1"/>
          <p:nvPr/>
        </p:nvSpPr>
        <p:spPr>
          <a:xfrm>
            <a:off x="5036223" y="1802814"/>
            <a:ext cx="142494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특성</a:t>
            </a:r>
            <a:endParaRPr lang="en-US" altLang="ko-KR" sz="1400" dirty="0"/>
          </a:p>
          <a:p>
            <a:pPr algn="ctr"/>
            <a:r>
              <a:rPr lang="en-US" altLang="ko-KR" sz="1100" dirty="0"/>
              <a:t>(</a:t>
            </a:r>
            <a:r>
              <a:rPr lang="ko-KR" altLang="en-US" sz="1100" dirty="0"/>
              <a:t>의미</a:t>
            </a:r>
            <a:r>
              <a:rPr lang="en-US" altLang="ko-KR" sz="1100" dirty="0"/>
              <a:t>,</a:t>
            </a:r>
            <a:r>
              <a:rPr lang="ko-KR" altLang="en-US" sz="1100" dirty="0"/>
              <a:t>카테고리</a:t>
            </a:r>
            <a:r>
              <a:rPr lang="en-US" altLang="ko-KR" sz="1100" dirty="0"/>
              <a:t>)</a:t>
            </a:r>
            <a:endParaRPr lang="ko-KR" altLang="en-US" sz="1100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99E35D0-A10D-4FE2-8ECD-5CB48C33C00A}"/>
              </a:ext>
            </a:extLst>
          </p:cNvPr>
          <p:cNvSpPr/>
          <p:nvPr/>
        </p:nvSpPr>
        <p:spPr>
          <a:xfrm>
            <a:off x="2319238" y="2871182"/>
            <a:ext cx="2372030" cy="382536"/>
          </a:xfrm>
          <a:prstGeom prst="rect">
            <a:avLst/>
          </a:prstGeom>
          <a:noFill/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842A6486-F238-40F4-8425-542784E5F3D0}"/>
              </a:ext>
            </a:extLst>
          </p:cNvPr>
          <p:cNvCxnSpPr>
            <a:cxnSpLocks/>
          </p:cNvCxnSpPr>
          <p:nvPr/>
        </p:nvCxnSpPr>
        <p:spPr>
          <a:xfrm>
            <a:off x="4683051" y="3062450"/>
            <a:ext cx="563319" cy="0"/>
          </a:xfrm>
          <a:prstGeom prst="straightConnector1">
            <a:avLst/>
          </a:prstGeom>
          <a:ln w="22225">
            <a:solidFill>
              <a:schemeClr val="tx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1A97E076-B5C2-42D9-87D2-D55796080C28}"/>
              </a:ext>
            </a:extLst>
          </p:cNvPr>
          <p:cNvSpPr txBox="1"/>
          <p:nvPr/>
        </p:nvSpPr>
        <p:spPr>
          <a:xfrm>
            <a:off x="5246371" y="2908561"/>
            <a:ext cx="9664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특성 벡터</a:t>
            </a:r>
          </a:p>
        </p:txBody>
      </p: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B042ABD2-4146-44BD-BEE2-FCD092E30B8F}"/>
              </a:ext>
            </a:extLst>
          </p:cNvPr>
          <p:cNvGrpSpPr/>
          <p:nvPr/>
        </p:nvGrpSpPr>
        <p:grpSpPr>
          <a:xfrm>
            <a:off x="6557971" y="433399"/>
            <a:ext cx="5287734" cy="5991200"/>
            <a:chOff x="6488988" y="615385"/>
            <a:chExt cx="5287734" cy="5991200"/>
          </a:xfrm>
        </p:grpSpPr>
        <p:pic>
          <p:nvPicPr>
            <p:cNvPr id="2050" name="Picture 2" descr="Word embedding PA1">
              <a:extLst>
                <a:ext uri="{FF2B5EF4-FFF2-40B4-BE49-F238E27FC236}">
                  <a16:creationId xmlns:a16="http://schemas.microsoft.com/office/drawing/2014/main" id="{82A32D50-04AE-43F5-AF32-14557235677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88988" y="615385"/>
              <a:ext cx="5287733" cy="29242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3AC723B0-BD7C-49EF-8DAD-A792486F2E6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19460" y="3985597"/>
              <a:ext cx="3338263" cy="2467873"/>
            </a:xfrm>
            <a:prstGeom prst="rect">
              <a:avLst/>
            </a:prstGeom>
          </p:spPr>
        </p:pic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D3D8CEA7-2973-472B-9AB8-36325D424010}"/>
                </a:ext>
              </a:extLst>
            </p:cNvPr>
            <p:cNvSpPr/>
            <p:nvPr/>
          </p:nvSpPr>
          <p:spPr>
            <a:xfrm>
              <a:off x="10411995" y="4457699"/>
              <a:ext cx="106669" cy="108000"/>
            </a:xfrm>
            <a:prstGeom prst="ellipse">
              <a:avLst/>
            </a:prstGeom>
            <a:solidFill>
              <a:srgbClr val="00A69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513C2BD8-31CE-4FDE-A67A-260953928C86}"/>
                </a:ext>
              </a:extLst>
            </p:cNvPr>
            <p:cNvSpPr/>
            <p:nvPr/>
          </p:nvSpPr>
          <p:spPr>
            <a:xfrm>
              <a:off x="10411995" y="5949949"/>
              <a:ext cx="106669" cy="108000"/>
            </a:xfrm>
            <a:prstGeom prst="ellipse">
              <a:avLst/>
            </a:prstGeom>
            <a:solidFill>
              <a:srgbClr val="00A69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5D13F1D-F94B-46BA-A912-D07A70487C9F}"/>
                </a:ext>
              </a:extLst>
            </p:cNvPr>
            <p:cNvSpPr txBox="1"/>
            <p:nvPr/>
          </p:nvSpPr>
          <p:spPr>
            <a:xfrm>
              <a:off x="7596534" y="3970981"/>
              <a:ext cx="61153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rgbClr val="00A694"/>
                  </a:solidFill>
                </a:rPr>
                <a:t>King</a:t>
              </a:r>
              <a:endParaRPr lang="ko-KR" altLang="en-US" sz="1400" dirty="0">
                <a:solidFill>
                  <a:srgbClr val="00A694"/>
                </a:solidFill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4F85F437-1A19-47D7-88CB-74B6D2C1EEA5}"/>
                </a:ext>
              </a:extLst>
            </p:cNvPr>
            <p:cNvSpPr txBox="1"/>
            <p:nvPr/>
          </p:nvSpPr>
          <p:spPr>
            <a:xfrm>
              <a:off x="10420087" y="4233437"/>
              <a:ext cx="87715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rgbClr val="00A694"/>
                  </a:solidFill>
                </a:rPr>
                <a:t>Queen</a:t>
              </a:r>
              <a:endParaRPr lang="ko-KR" altLang="en-US" sz="1400" dirty="0">
                <a:solidFill>
                  <a:srgbClr val="00A694"/>
                </a:solidFill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70CDA293-9771-444C-A572-A720048D5ECF}"/>
                </a:ext>
              </a:extLst>
            </p:cNvPr>
            <p:cNvSpPr txBox="1"/>
            <p:nvPr/>
          </p:nvSpPr>
          <p:spPr>
            <a:xfrm>
              <a:off x="7006078" y="5480125"/>
              <a:ext cx="5061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rgbClr val="00A694"/>
                  </a:solidFill>
                </a:rPr>
                <a:t>Boy</a:t>
              </a:r>
              <a:endParaRPr lang="ko-KR" altLang="en-US" sz="1400" dirty="0">
                <a:solidFill>
                  <a:srgbClr val="00A694"/>
                </a:solidFill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876A24A5-84BE-42D3-B136-4B534E8FD089}"/>
                </a:ext>
              </a:extLst>
            </p:cNvPr>
            <p:cNvSpPr txBox="1"/>
            <p:nvPr/>
          </p:nvSpPr>
          <p:spPr>
            <a:xfrm>
              <a:off x="10490319" y="5850060"/>
              <a:ext cx="96157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rgbClr val="00A694"/>
                  </a:solidFill>
                </a:rPr>
                <a:t>Princess</a:t>
              </a:r>
              <a:endParaRPr lang="ko-KR" altLang="en-US" sz="1400" dirty="0">
                <a:solidFill>
                  <a:srgbClr val="00A694"/>
                </a:solidFill>
              </a:endParaRPr>
            </a:p>
          </p:txBody>
        </p:sp>
        <p:cxnSp>
          <p:nvCxnSpPr>
            <p:cNvPr id="44" name="직선 화살표 연결선 43">
              <a:extLst>
                <a:ext uri="{FF2B5EF4-FFF2-40B4-BE49-F238E27FC236}">
                  <a16:creationId xmlns:a16="http://schemas.microsoft.com/office/drawing/2014/main" id="{BAA03E1B-B450-4D38-9FAD-C84C8C1A88F3}"/>
                </a:ext>
              </a:extLst>
            </p:cNvPr>
            <p:cNvCxnSpPr/>
            <p:nvPr/>
          </p:nvCxnSpPr>
          <p:spPr>
            <a:xfrm>
              <a:off x="7319460" y="6305550"/>
              <a:ext cx="3338263" cy="0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화살표 연결선 64">
              <a:extLst>
                <a:ext uri="{FF2B5EF4-FFF2-40B4-BE49-F238E27FC236}">
                  <a16:creationId xmlns:a16="http://schemas.microsoft.com/office/drawing/2014/main" id="{0EE292DA-EB26-4351-A344-470E73D825E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81173" y="3787263"/>
              <a:ext cx="0" cy="2643469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90EBAE54-1021-4686-9A2C-46DEB8EEC411}"/>
                </a:ext>
              </a:extLst>
            </p:cNvPr>
            <p:cNvSpPr/>
            <p:nvPr/>
          </p:nvSpPr>
          <p:spPr>
            <a:xfrm>
              <a:off x="7458908" y="5649588"/>
              <a:ext cx="106669" cy="108000"/>
            </a:xfrm>
            <a:prstGeom prst="ellipse">
              <a:avLst/>
            </a:prstGeom>
            <a:solidFill>
              <a:srgbClr val="00A69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9DFB65AD-6893-46E2-935F-03EB6BF34B54}"/>
                </a:ext>
              </a:extLst>
            </p:cNvPr>
            <p:cNvSpPr/>
            <p:nvPr/>
          </p:nvSpPr>
          <p:spPr>
            <a:xfrm>
              <a:off x="7489865" y="4146549"/>
              <a:ext cx="106669" cy="108000"/>
            </a:xfrm>
            <a:prstGeom prst="ellipse">
              <a:avLst/>
            </a:prstGeom>
            <a:solidFill>
              <a:srgbClr val="00A69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B5E4CF22-4816-4982-BE39-BCF0B843D6FE}"/>
                </a:ext>
              </a:extLst>
            </p:cNvPr>
            <p:cNvSpPr txBox="1"/>
            <p:nvPr/>
          </p:nvSpPr>
          <p:spPr>
            <a:xfrm>
              <a:off x="8668603" y="6329586"/>
              <a:ext cx="8771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/>
                <a:t>Female</a:t>
              </a:r>
              <a:endParaRPr lang="ko-KR" altLang="en-US" sz="1200" b="1" dirty="0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245DCEA0-68B3-484E-A102-ADB3FA257AF2}"/>
                </a:ext>
              </a:extLst>
            </p:cNvPr>
            <p:cNvSpPr txBox="1"/>
            <p:nvPr/>
          </p:nvSpPr>
          <p:spPr>
            <a:xfrm>
              <a:off x="6943941" y="4928366"/>
              <a:ext cx="5061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/>
                <a:t>Age</a:t>
              </a:r>
              <a:endParaRPr lang="ko-KR" altLang="en-US" sz="1200" b="1" dirty="0"/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74D324BB-3F25-42B3-94F6-55F4A929B53A}"/>
                </a:ext>
              </a:extLst>
            </p:cNvPr>
            <p:cNvSpPr/>
            <p:nvPr/>
          </p:nvSpPr>
          <p:spPr>
            <a:xfrm>
              <a:off x="6488988" y="1901536"/>
              <a:ext cx="5287734" cy="1012163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146DAC42-A557-4551-A190-6522C47847EA}"/>
                </a:ext>
              </a:extLst>
            </p:cNvPr>
            <p:cNvSpPr txBox="1"/>
            <p:nvPr/>
          </p:nvSpPr>
          <p:spPr>
            <a:xfrm>
              <a:off x="6897919" y="2983787"/>
              <a:ext cx="16782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rgbClr val="C00000"/>
                  </a:solidFill>
                </a:rPr>
                <a:t>2</a:t>
              </a:r>
              <a:r>
                <a:rPr lang="ko-KR" altLang="en-US" sz="1200" b="1" dirty="0">
                  <a:solidFill>
                    <a:srgbClr val="C00000"/>
                  </a:solidFill>
                </a:rPr>
                <a:t>개의 특성 벡터 비교</a:t>
              </a:r>
            </a:p>
          </p:txBody>
        </p:sp>
        <p:cxnSp>
          <p:nvCxnSpPr>
            <p:cNvPr id="74" name="직선 화살표 연결선 73">
              <a:extLst>
                <a:ext uri="{FF2B5EF4-FFF2-40B4-BE49-F238E27FC236}">
                  <a16:creationId xmlns:a16="http://schemas.microsoft.com/office/drawing/2014/main" id="{DE07ABA4-A746-4367-BF6D-45A6E13C7214}"/>
                </a:ext>
              </a:extLst>
            </p:cNvPr>
            <p:cNvCxnSpPr>
              <a:cxnSpLocks/>
            </p:cNvCxnSpPr>
            <p:nvPr/>
          </p:nvCxnSpPr>
          <p:spPr>
            <a:xfrm>
              <a:off x="8112385" y="3276127"/>
              <a:ext cx="138101" cy="670819"/>
            </a:xfrm>
            <a:prstGeom prst="straightConnector1">
              <a:avLst/>
            </a:prstGeom>
            <a:ln w="22225">
              <a:solidFill>
                <a:srgbClr val="C00000"/>
              </a:solidFill>
              <a:headEnd w="med" len="sm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200802AE-0F37-4C35-9AA4-6EBF8C8624AE}"/>
                </a:ext>
              </a:extLst>
            </p:cNvPr>
            <p:cNvSpPr txBox="1"/>
            <p:nvPr/>
          </p:nvSpPr>
          <p:spPr>
            <a:xfrm>
              <a:off x="8188203" y="3469625"/>
              <a:ext cx="128736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rgbClr val="C00000"/>
                  </a:solidFill>
                </a:rPr>
                <a:t>2</a:t>
              </a:r>
              <a:r>
                <a:rPr lang="ko-KR" altLang="en-US" sz="1200" b="1" dirty="0">
                  <a:solidFill>
                    <a:srgbClr val="C00000"/>
                  </a:solidFill>
                </a:rPr>
                <a:t>차원 그래프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88824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5044764B-66B6-4BCB-992D-D10423C929EF}"/>
              </a:ext>
            </a:extLst>
          </p:cNvPr>
          <p:cNvGrpSpPr/>
          <p:nvPr/>
        </p:nvGrpSpPr>
        <p:grpSpPr>
          <a:xfrm>
            <a:off x="240632" y="-239110"/>
            <a:ext cx="4286408" cy="1015663"/>
            <a:chOff x="240632" y="-239110"/>
            <a:chExt cx="4286408" cy="1015663"/>
          </a:xfrm>
        </p:grpSpPr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443E19FE-7A42-466A-9F13-74E26D09578E}"/>
                </a:ext>
              </a:extLst>
            </p:cNvPr>
            <p:cNvCxnSpPr>
              <a:cxnSpLocks/>
            </p:cNvCxnSpPr>
            <p:nvPr/>
          </p:nvCxnSpPr>
          <p:spPr>
            <a:xfrm>
              <a:off x="240632" y="637671"/>
              <a:ext cx="4034684" cy="0"/>
            </a:xfrm>
            <a:prstGeom prst="line">
              <a:avLst/>
            </a:prstGeom>
            <a:ln w="158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A09041A-2CEF-4C43-A8F4-795B75BCD6D1}"/>
                </a:ext>
              </a:extLst>
            </p:cNvPr>
            <p:cNvSpPr txBox="1"/>
            <p:nvPr/>
          </p:nvSpPr>
          <p:spPr>
            <a:xfrm>
              <a:off x="1114805" y="133697"/>
              <a:ext cx="341223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latin typeface="Abadi" panose="020B0604020104020204" pitchFamily="34" charset="0"/>
                </a:rPr>
                <a:t>텍스트 데이터 다루기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A336B5F6-6A0B-44B5-A261-082C1A15983F}"/>
                </a:ext>
              </a:extLst>
            </p:cNvPr>
            <p:cNvSpPr txBox="1"/>
            <p:nvPr/>
          </p:nvSpPr>
          <p:spPr>
            <a:xfrm>
              <a:off x="240632" y="-239110"/>
              <a:ext cx="109930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000" b="1" dirty="0">
                  <a:solidFill>
                    <a:schemeClr val="tx1">
                      <a:alpha val="67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6.1</a:t>
              </a:r>
              <a:endParaRPr lang="ko-KR" altLang="en-US" sz="6000" b="1" dirty="0">
                <a:solidFill>
                  <a:schemeClr val="tx1">
                    <a:alpha val="67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23B2B6E-654C-40B0-B88F-2DDB8D25446C}"/>
              </a:ext>
            </a:extLst>
          </p:cNvPr>
          <p:cNvSpPr/>
          <p:nvPr/>
        </p:nvSpPr>
        <p:spPr>
          <a:xfrm>
            <a:off x="0" y="0"/>
            <a:ext cx="240632" cy="6858000"/>
          </a:xfrm>
          <a:prstGeom prst="rect">
            <a:avLst/>
          </a:prstGeom>
          <a:solidFill>
            <a:srgbClr val="434B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C5023D70-FB70-4B9E-AA8A-446B19916DFA}"/>
              </a:ext>
            </a:extLst>
          </p:cNvPr>
          <p:cNvGrpSpPr/>
          <p:nvPr/>
        </p:nvGrpSpPr>
        <p:grpSpPr>
          <a:xfrm>
            <a:off x="368176" y="701124"/>
            <a:ext cx="3806259" cy="517486"/>
            <a:chOff x="368176" y="701124"/>
            <a:chExt cx="3806259" cy="517486"/>
          </a:xfrm>
        </p:grpSpPr>
        <p:sp>
          <p:nvSpPr>
            <p:cNvPr id="31" name="자유형: 도형 30">
              <a:extLst>
                <a:ext uri="{FF2B5EF4-FFF2-40B4-BE49-F238E27FC236}">
                  <a16:creationId xmlns:a16="http://schemas.microsoft.com/office/drawing/2014/main" id="{68C543D8-A3D0-46EF-910B-23FFE4635CE9}"/>
                </a:ext>
              </a:extLst>
            </p:cNvPr>
            <p:cNvSpPr/>
            <p:nvPr/>
          </p:nvSpPr>
          <p:spPr>
            <a:xfrm rot="21193953">
              <a:off x="368176" y="701124"/>
              <a:ext cx="1337864" cy="450461"/>
            </a:xfrm>
            <a:custGeom>
              <a:avLst/>
              <a:gdLst>
                <a:gd name="connsiteX0" fmla="*/ 156410 w 783666"/>
                <a:gd name="connsiteY0" fmla="*/ 0 h 264695"/>
                <a:gd name="connsiteX1" fmla="*/ 156410 w 783666"/>
                <a:gd name="connsiteY1" fmla="*/ 0 h 264695"/>
                <a:gd name="connsiteX2" fmla="*/ 48126 w 783666"/>
                <a:gd name="connsiteY2" fmla="*/ 12032 h 264695"/>
                <a:gd name="connsiteX3" fmla="*/ 24063 w 783666"/>
                <a:gd name="connsiteY3" fmla="*/ 48126 h 264695"/>
                <a:gd name="connsiteX4" fmla="*/ 0 w 783666"/>
                <a:gd name="connsiteY4" fmla="*/ 72190 h 264695"/>
                <a:gd name="connsiteX5" fmla="*/ 12031 w 783666"/>
                <a:gd name="connsiteY5" fmla="*/ 156411 h 264695"/>
                <a:gd name="connsiteX6" fmla="*/ 24063 w 783666"/>
                <a:gd name="connsiteY6" fmla="*/ 192505 h 264695"/>
                <a:gd name="connsiteX7" fmla="*/ 60158 w 783666"/>
                <a:gd name="connsiteY7" fmla="*/ 204537 h 264695"/>
                <a:gd name="connsiteX8" fmla="*/ 216568 w 783666"/>
                <a:gd name="connsiteY8" fmla="*/ 216569 h 264695"/>
                <a:gd name="connsiteX9" fmla="*/ 252663 w 783666"/>
                <a:gd name="connsiteY9" fmla="*/ 228600 h 264695"/>
                <a:gd name="connsiteX10" fmla="*/ 360947 w 783666"/>
                <a:gd name="connsiteY10" fmla="*/ 252663 h 264695"/>
                <a:gd name="connsiteX11" fmla="*/ 409073 w 783666"/>
                <a:gd name="connsiteY11" fmla="*/ 264695 h 264695"/>
                <a:gd name="connsiteX12" fmla="*/ 589547 w 783666"/>
                <a:gd name="connsiteY12" fmla="*/ 252663 h 264695"/>
                <a:gd name="connsiteX13" fmla="*/ 661736 w 783666"/>
                <a:gd name="connsiteY13" fmla="*/ 228600 h 264695"/>
                <a:gd name="connsiteX14" fmla="*/ 685800 w 783666"/>
                <a:gd name="connsiteY14" fmla="*/ 204537 h 264695"/>
                <a:gd name="connsiteX15" fmla="*/ 757989 w 783666"/>
                <a:gd name="connsiteY15" fmla="*/ 180474 h 264695"/>
                <a:gd name="connsiteX16" fmla="*/ 782052 w 783666"/>
                <a:gd name="connsiteY16" fmla="*/ 108284 h 264695"/>
                <a:gd name="connsiteX17" fmla="*/ 770021 w 783666"/>
                <a:gd name="connsiteY17" fmla="*/ 72190 h 264695"/>
                <a:gd name="connsiteX18" fmla="*/ 733926 w 783666"/>
                <a:gd name="connsiteY18" fmla="*/ 60158 h 264695"/>
                <a:gd name="connsiteX19" fmla="*/ 529389 w 783666"/>
                <a:gd name="connsiteY19" fmla="*/ 48126 h 264695"/>
                <a:gd name="connsiteX20" fmla="*/ 433136 w 783666"/>
                <a:gd name="connsiteY20" fmla="*/ 36095 h 264695"/>
                <a:gd name="connsiteX21" fmla="*/ 312821 w 783666"/>
                <a:gd name="connsiteY21" fmla="*/ 12032 h 264695"/>
                <a:gd name="connsiteX22" fmla="*/ 156410 w 783666"/>
                <a:gd name="connsiteY22" fmla="*/ 0 h 264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83666" h="264695">
                  <a:moveTo>
                    <a:pt x="156410" y="0"/>
                  </a:moveTo>
                  <a:lnTo>
                    <a:pt x="156410" y="0"/>
                  </a:lnTo>
                  <a:cubicBezTo>
                    <a:pt x="120315" y="4011"/>
                    <a:pt x="82256" y="-379"/>
                    <a:pt x="48126" y="12032"/>
                  </a:cubicBezTo>
                  <a:cubicBezTo>
                    <a:pt x="34537" y="16974"/>
                    <a:pt x="33096" y="36835"/>
                    <a:pt x="24063" y="48126"/>
                  </a:cubicBezTo>
                  <a:cubicBezTo>
                    <a:pt x="16977" y="56984"/>
                    <a:pt x="8021" y="64169"/>
                    <a:pt x="0" y="72190"/>
                  </a:cubicBezTo>
                  <a:cubicBezTo>
                    <a:pt x="4010" y="100264"/>
                    <a:pt x="6469" y="128603"/>
                    <a:pt x="12031" y="156411"/>
                  </a:cubicBezTo>
                  <a:cubicBezTo>
                    <a:pt x="14518" y="168847"/>
                    <a:pt x="15095" y="183537"/>
                    <a:pt x="24063" y="192505"/>
                  </a:cubicBezTo>
                  <a:cubicBezTo>
                    <a:pt x="33031" y="201473"/>
                    <a:pt x="47573" y="202964"/>
                    <a:pt x="60158" y="204537"/>
                  </a:cubicBezTo>
                  <a:cubicBezTo>
                    <a:pt x="112045" y="211023"/>
                    <a:pt x="164431" y="212558"/>
                    <a:pt x="216568" y="216569"/>
                  </a:cubicBezTo>
                  <a:cubicBezTo>
                    <a:pt x="228600" y="220579"/>
                    <a:pt x="240469" y="225116"/>
                    <a:pt x="252663" y="228600"/>
                  </a:cubicBezTo>
                  <a:cubicBezTo>
                    <a:pt x="304034" y="243277"/>
                    <a:pt x="305097" y="240252"/>
                    <a:pt x="360947" y="252663"/>
                  </a:cubicBezTo>
                  <a:cubicBezTo>
                    <a:pt x="377089" y="256250"/>
                    <a:pt x="393031" y="260684"/>
                    <a:pt x="409073" y="264695"/>
                  </a:cubicBezTo>
                  <a:cubicBezTo>
                    <a:pt x="469231" y="260684"/>
                    <a:pt x="529861" y="261190"/>
                    <a:pt x="589547" y="252663"/>
                  </a:cubicBezTo>
                  <a:cubicBezTo>
                    <a:pt x="614657" y="249076"/>
                    <a:pt x="661736" y="228600"/>
                    <a:pt x="661736" y="228600"/>
                  </a:cubicBezTo>
                  <a:cubicBezTo>
                    <a:pt x="669757" y="220579"/>
                    <a:pt x="675654" y="209610"/>
                    <a:pt x="685800" y="204537"/>
                  </a:cubicBezTo>
                  <a:cubicBezTo>
                    <a:pt x="708487" y="193194"/>
                    <a:pt x="757989" y="180474"/>
                    <a:pt x="757989" y="180474"/>
                  </a:cubicBezTo>
                  <a:cubicBezTo>
                    <a:pt x="766010" y="156411"/>
                    <a:pt x="790073" y="132347"/>
                    <a:pt x="782052" y="108284"/>
                  </a:cubicBezTo>
                  <a:cubicBezTo>
                    <a:pt x="778042" y="96253"/>
                    <a:pt x="778989" y="81158"/>
                    <a:pt x="770021" y="72190"/>
                  </a:cubicBezTo>
                  <a:cubicBezTo>
                    <a:pt x="761053" y="63222"/>
                    <a:pt x="746546" y="61420"/>
                    <a:pt x="733926" y="60158"/>
                  </a:cubicBezTo>
                  <a:cubicBezTo>
                    <a:pt x="665968" y="53362"/>
                    <a:pt x="597568" y="52137"/>
                    <a:pt x="529389" y="48126"/>
                  </a:cubicBezTo>
                  <a:cubicBezTo>
                    <a:pt x="497305" y="44116"/>
                    <a:pt x="465030" y="41411"/>
                    <a:pt x="433136" y="36095"/>
                  </a:cubicBezTo>
                  <a:cubicBezTo>
                    <a:pt x="370042" y="25579"/>
                    <a:pt x="388488" y="15815"/>
                    <a:pt x="312821" y="12032"/>
                  </a:cubicBezTo>
                  <a:cubicBezTo>
                    <a:pt x="256744" y="9228"/>
                    <a:pt x="182478" y="2005"/>
                    <a:pt x="156410" y="0"/>
                  </a:cubicBezTo>
                  <a:close/>
                </a:path>
              </a:pathLst>
            </a:custGeom>
            <a:solidFill>
              <a:srgbClr val="E0E0D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자유형: 도형 32">
              <a:extLst>
                <a:ext uri="{FF2B5EF4-FFF2-40B4-BE49-F238E27FC236}">
                  <a16:creationId xmlns:a16="http://schemas.microsoft.com/office/drawing/2014/main" id="{0AB68E47-A46D-40ED-8567-841279B54AF4}"/>
                </a:ext>
              </a:extLst>
            </p:cNvPr>
            <p:cNvSpPr/>
            <p:nvPr/>
          </p:nvSpPr>
          <p:spPr>
            <a:xfrm rot="384535">
              <a:off x="624379" y="819850"/>
              <a:ext cx="1160731" cy="398760"/>
            </a:xfrm>
            <a:custGeom>
              <a:avLst/>
              <a:gdLst>
                <a:gd name="connsiteX0" fmla="*/ 314435 w 723509"/>
                <a:gd name="connsiteY0" fmla="*/ 12031 h 240631"/>
                <a:gd name="connsiteX1" fmla="*/ 314435 w 723509"/>
                <a:gd name="connsiteY1" fmla="*/ 12031 h 240631"/>
                <a:gd name="connsiteX2" fmla="*/ 133961 w 723509"/>
                <a:gd name="connsiteY2" fmla="*/ 48126 h 240631"/>
                <a:gd name="connsiteX3" fmla="*/ 61772 w 723509"/>
                <a:gd name="connsiteY3" fmla="*/ 72189 h 240631"/>
                <a:gd name="connsiteX4" fmla="*/ 25677 w 723509"/>
                <a:gd name="connsiteY4" fmla="*/ 84221 h 240631"/>
                <a:gd name="connsiteX5" fmla="*/ 1614 w 723509"/>
                <a:gd name="connsiteY5" fmla="*/ 156410 h 240631"/>
                <a:gd name="connsiteX6" fmla="*/ 13645 w 723509"/>
                <a:gd name="connsiteY6" fmla="*/ 192505 h 240631"/>
                <a:gd name="connsiteX7" fmla="*/ 37709 w 723509"/>
                <a:gd name="connsiteY7" fmla="*/ 216568 h 240631"/>
                <a:gd name="connsiteX8" fmla="*/ 194119 w 723509"/>
                <a:gd name="connsiteY8" fmla="*/ 240631 h 240631"/>
                <a:gd name="connsiteX9" fmla="*/ 494909 w 723509"/>
                <a:gd name="connsiteY9" fmla="*/ 228600 h 240631"/>
                <a:gd name="connsiteX10" fmla="*/ 567098 w 723509"/>
                <a:gd name="connsiteY10" fmla="*/ 216568 h 240631"/>
                <a:gd name="connsiteX11" fmla="*/ 675382 w 723509"/>
                <a:gd name="connsiteY11" fmla="*/ 204537 h 240631"/>
                <a:gd name="connsiteX12" fmla="*/ 699445 w 723509"/>
                <a:gd name="connsiteY12" fmla="*/ 180473 h 240631"/>
                <a:gd name="connsiteX13" fmla="*/ 723509 w 723509"/>
                <a:gd name="connsiteY13" fmla="*/ 108284 h 240631"/>
                <a:gd name="connsiteX14" fmla="*/ 711477 w 723509"/>
                <a:gd name="connsiteY14" fmla="*/ 48126 h 240631"/>
                <a:gd name="connsiteX15" fmla="*/ 639288 w 723509"/>
                <a:gd name="connsiteY15" fmla="*/ 24063 h 240631"/>
                <a:gd name="connsiteX16" fmla="*/ 458814 w 723509"/>
                <a:gd name="connsiteY16" fmla="*/ 0 h 240631"/>
                <a:gd name="connsiteX17" fmla="*/ 314435 w 723509"/>
                <a:gd name="connsiteY17" fmla="*/ 12031 h 240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23509" h="240631">
                  <a:moveTo>
                    <a:pt x="314435" y="12031"/>
                  </a:moveTo>
                  <a:lnTo>
                    <a:pt x="314435" y="12031"/>
                  </a:lnTo>
                  <a:cubicBezTo>
                    <a:pt x="180944" y="26864"/>
                    <a:pt x="240602" y="12579"/>
                    <a:pt x="133961" y="48126"/>
                  </a:cubicBezTo>
                  <a:lnTo>
                    <a:pt x="61772" y="72189"/>
                  </a:lnTo>
                  <a:lnTo>
                    <a:pt x="25677" y="84221"/>
                  </a:lnTo>
                  <a:cubicBezTo>
                    <a:pt x="17656" y="108284"/>
                    <a:pt x="-6407" y="132347"/>
                    <a:pt x="1614" y="156410"/>
                  </a:cubicBezTo>
                  <a:cubicBezTo>
                    <a:pt x="5624" y="168442"/>
                    <a:pt x="7120" y="181630"/>
                    <a:pt x="13645" y="192505"/>
                  </a:cubicBezTo>
                  <a:cubicBezTo>
                    <a:pt x="19481" y="202232"/>
                    <a:pt x="27982" y="210732"/>
                    <a:pt x="37709" y="216568"/>
                  </a:cubicBezTo>
                  <a:cubicBezTo>
                    <a:pt x="72400" y="237382"/>
                    <a:pt x="187164" y="239936"/>
                    <a:pt x="194119" y="240631"/>
                  </a:cubicBezTo>
                  <a:cubicBezTo>
                    <a:pt x="294382" y="236621"/>
                    <a:pt x="394774" y="235060"/>
                    <a:pt x="494909" y="228600"/>
                  </a:cubicBezTo>
                  <a:cubicBezTo>
                    <a:pt x="519253" y="227029"/>
                    <a:pt x="542917" y="219792"/>
                    <a:pt x="567098" y="216568"/>
                  </a:cubicBezTo>
                  <a:cubicBezTo>
                    <a:pt x="603096" y="211768"/>
                    <a:pt x="639287" y="208547"/>
                    <a:pt x="675382" y="204537"/>
                  </a:cubicBezTo>
                  <a:cubicBezTo>
                    <a:pt x="683403" y="196516"/>
                    <a:pt x="694372" y="190619"/>
                    <a:pt x="699445" y="180473"/>
                  </a:cubicBezTo>
                  <a:cubicBezTo>
                    <a:pt x="710789" y="157786"/>
                    <a:pt x="723509" y="108284"/>
                    <a:pt x="723509" y="108284"/>
                  </a:cubicBezTo>
                  <a:cubicBezTo>
                    <a:pt x="719498" y="88231"/>
                    <a:pt x="725937" y="62586"/>
                    <a:pt x="711477" y="48126"/>
                  </a:cubicBezTo>
                  <a:cubicBezTo>
                    <a:pt x="693541" y="30190"/>
                    <a:pt x="663351" y="32084"/>
                    <a:pt x="639288" y="24063"/>
                  </a:cubicBezTo>
                  <a:cubicBezTo>
                    <a:pt x="557376" y="-3241"/>
                    <a:pt x="615839" y="13085"/>
                    <a:pt x="458814" y="0"/>
                  </a:cubicBezTo>
                  <a:cubicBezTo>
                    <a:pt x="330517" y="12829"/>
                    <a:pt x="338498" y="10026"/>
                    <a:pt x="314435" y="12031"/>
                  </a:cubicBezTo>
                  <a:close/>
                </a:path>
              </a:pathLst>
            </a:custGeom>
            <a:solidFill>
              <a:srgbClr val="C8C2B6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93429DE-F5C7-4814-A2D4-79927DD77D4B}"/>
                </a:ext>
              </a:extLst>
            </p:cNvPr>
            <p:cNvSpPr txBox="1"/>
            <p:nvPr/>
          </p:nvSpPr>
          <p:spPr>
            <a:xfrm>
              <a:off x="558358" y="762052"/>
              <a:ext cx="3616077" cy="4140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600" b="1" kern="1300" dirty="0"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6.1.2</a:t>
              </a:r>
              <a:r>
                <a:rPr lang="en-US" altLang="ko-KR" sz="1600" kern="1300" dirty="0"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 </a:t>
              </a:r>
              <a:r>
                <a:rPr lang="ko-KR" altLang="en-US" sz="1600" kern="1300" dirty="0"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단어 </a:t>
              </a:r>
              <a:r>
                <a:rPr lang="ko-KR" altLang="en-US" sz="1600" kern="1300" dirty="0" err="1"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임베딩</a:t>
              </a:r>
              <a:r>
                <a:rPr lang="ko-KR" altLang="en-US" sz="1600" kern="1300" dirty="0"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 사용하기</a:t>
              </a:r>
              <a:endParaRPr lang="en-US" altLang="ko-KR" sz="1600" kern="13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B3E297ED-ED23-4DC4-A06D-26A50BE0833D}"/>
              </a:ext>
            </a:extLst>
          </p:cNvPr>
          <p:cNvGrpSpPr/>
          <p:nvPr/>
        </p:nvGrpSpPr>
        <p:grpSpPr>
          <a:xfrm>
            <a:off x="2052065" y="2744299"/>
            <a:ext cx="7601924" cy="1369401"/>
            <a:chOff x="1114805" y="1367890"/>
            <a:chExt cx="7601924" cy="136940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95EC29F-9646-422C-98BE-1F0B83E54B45}"/>
                </a:ext>
              </a:extLst>
            </p:cNvPr>
            <p:cNvSpPr txBox="1"/>
            <p:nvPr/>
          </p:nvSpPr>
          <p:spPr>
            <a:xfrm>
              <a:off x="1114805" y="1866514"/>
              <a:ext cx="22637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/>
                <a:t>단어 </a:t>
              </a:r>
              <a:r>
                <a:rPr lang="ko-KR" altLang="en-US" sz="1600" dirty="0" err="1"/>
                <a:t>임베딩</a:t>
              </a:r>
              <a:r>
                <a:rPr lang="ko-KR" altLang="en-US" sz="1600" dirty="0"/>
                <a:t> 만들기</a:t>
              </a:r>
            </a:p>
          </p:txBody>
        </p:sp>
        <p:sp>
          <p:nvSpPr>
            <p:cNvPr id="47" name="왼쪽 대괄호 46">
              <a:extLst>
                <a:ext uri="{FF2B5EF4-FFF2-40B4-BE49-F238E27FC236}">
                  <a16:creationId xmlns:a16="http://schemas.microsoft.com/office/drawing/2014/main" id="{8F318EB7-2CB4-4344-8A73-F8F2683E8279}"/>
                </a:ext>
              </a:extLst>
            </p:cNvPr>
            <p:cNvSpPr/>
            <p:nvPr/>
          </p:nvSpPr>
          <p:spPr>
            <a:xfrm>
              <a:off x="3378602" y="1534345"/>
              <a:ext cx="240632" cy="1033669"/>
            </a:xfrm>
            <a:prstGeom prst="leftBracket">
              <a:avLst/>
            </a:prstGeom>
            <a:ln w="15875">
              <a:solidFill>
                <a:srgbClr val="434B5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F067AFAB-72CA-4394-9AB7-53B7B2353624}"/>
                </a:ext>
              </a:extLst>
            </p:cNvPr>
            <p:cNvSpPr txBox="1"/>
            <p:nvPr/>
          </p:nvSpPr>
          <p:spPr>
            <a:xfrm>
              <a:off x="3646232" y="1367890"/>
              <a:ext cx="44735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/>
                <a:t>풀려는 문제와 함께 </a:t>
              </a:r>
              <a:r>
                <a:rPr lang="ko-KR" altLang="en-US" sz="1600" b="1" dirty="0"/>
                <a:t>단어 </a:t>
              </a:r>
              <a:r>
                <a:rPr lang="ko-KR" altLang="en-US" sz="1600" b="1" dirty="0" err="1"/>
                <a:t>임베딩</a:t>
              </a:r>
              <a:r>
                <a:rPr lang="ko-KR" altLang="en-US" sz="1600" b="1" dirty="0"/>
                <a:t> 학습</a:t>
              </a:r>
              <a:endParaRPr lang="ko-KR" altLang="en-US" b="1" dirty="0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7C033F16-C5B9-4EF8-AA1E-EE9003A4EE47}"/>
                </a:ext>
              </a:extLst>
            </p:cNvPr>
            <p:cNvSpPr txBox="1"/>
            <p:nvPr/>
          </p:nvSpPr>
          <p:spPr>
            <a:xfrm>
              <a:off x="3646232" y="2398737"/>
              <a:ext cx="50704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/>
                <a:t>풀려는 문제와 상관없이 </a:t>
              </a:r>
              <a:r>
                <a:rPr lang="ko-KR" altLang="en-US" sz="1600" b="1" dirty="0"/>
                <a:t>사전 훈련된 단어 </a:t>
              </a:r>
              <a:r>
                <a:rPr lang="ko-KR" altLang="en-US" sz="1600" b="1" dirty="0" err="1"/>
                <a:t>임베딩</a:t>
              </a:r>
              <a:r>
                <a:rPr lang="ko-KR" altLang="en-US" sz="1600" b="1" dirty="0"/>
                <a:t> 사용</a:t>
              </a:r>
              <a:endParaRPr lang="ko-KR" alt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59414898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5044764B-66B6-4BCB-992D-D10423C929EF}"/>
              </a:ext>
            </a:extLst>
          </p:cNvPr>
          <p:cNvGrpSpPr/>
          <p:nvPr/>
        </p:nvGrpSpPr>
        <p:grpSpPr>
          <a:xfrm>
            <a:off x="240632" y="-239110"/>
            <a:ext cx="4286408" cy="1015663"/>
            <a:chOff x="240632" y="-239110"/>
            <a:chExt cx="4286408" cy="1015663"/>
          </a:xfrm>
        </p:grpSpPr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443E19FE-7A42-466A-9F13-74E26D09578E}"/>
                </a:ext>
              </a:extLst>
            </p:cNvPr>
            <p:cNvCxnSpPr>
              <a:cxnSpLocks/>
            </p:cNvCxnSpPr>
            <p:nvPr/>
          </p:nvCxnSpPr>
          <p:spPr>
            <a:xfrm>
              <a:off x="240632" y="637671"/>
              <a:ext cx="4034684" cy="0"/>
            </a:xfrm>
            <a:prstGeom prst="line">
              <a:avLst/>
            </a:prstGeom>
            <a:ln w="158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A09041A-2CEF-4C43-A8F4-795B75BCD6D1}"/>
                </a:ext>
              </a:extLst>
            </p:cNvPr>
            <p:cNvSpPr txBox="1"/>
            <p:nvPr/>
          </p:nvSpPr>
          <p:spPr>
            <a:xfrm>
              <a:off x="1114805" y="133697"/>
              <a:ext cx="341223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latin typeface="Abadi" panose="020B0604020104020204" pitchFamily="34" charset="0"/>
                </a:rPr>
                <a:t>텍스트 데이터 다루기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A336B5F6-6A0B-44B5-A261-082C1A15983F}"/>
                </a:ext>
              </a:extLst>
            </p:cNvPr>
            <p:cNvSpPr txBox="1"/>
            <p:nvPr/>
          </p:nvSpPr>
          <p:spPr>
            <a:xfrm>
              <a:off x="240632" y="-239110"/>
              <a:ext cx="109930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000" b="1" dirty="0">
                  <a:solidFill>
                    <a:schemeClr val="tx1">
                      <a:alpha val="67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6.1</a:t>
              </a:r>
              <a:endParaRPr lang="ko-KR" altLang="en-US" sz="6000" b="1" dirty="0">
                <a:solidFill>
                  <a:schemeClr val="tx1">
                    <a:alpha val="67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23B2B6E-654C-40B0-B88F-2DDB8D25446C}"/>
              </a:ext>
            </a:extLst>
          </p:cNvPr>
          <p:cNvSpPr/>
          <p:nvPr/>
        </p:nvSpPr>
        <p:spPr>
          <a:xfrm>
            <a:off x="0" y="0"/>
            <a:ext cx="240632" cy="6858000"/>
          </a:xfrm>
          <a:prstGeom prst="rect">
            <a:avLst/>
          </a:prstGeom>
          <a:solidFill>
            <a:srgbClr val="434B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C5023D70-FB70-4B9E-AA8A-446B19916DFA}"/>
              </a:ext>
            </a:extLst>
          </p:cNvPr>
          <p:cNvGrpSpPr/>
          <p:nvPr/>
        </p:nvGrpSpPr>
        <p:grpSpPr>
          <a:xfrm>
            <a:off x="368176" y="701124"/>
            <a:ext cx="3806259" cy="517486"/>
            <a:chOff x="368176" y="701124"/>
            <a:chExt cx="3806259" cy="517486"/>
          </a:xfrm>
        </p:grpSpPr>
        <p:sp>
          <p:nvSpPr>
            <p:cNvPr id="31" name="자유형: 도형 30">
              <a:extLst>
                <a:ext uri="{FF2B5EF4-FFF2-40B4-BE49-F238E27FC236}">
                  <a16:creationId xmlns:a16="http://schemas.microsoft.com/office/drawing/2014/main" id="{68C543D8-A3D0-46EF-910B-23FFE4635CE9}"/>
                </a:ext>
              </a:extLst>
            </p:cNvPr>
            <p:cNvSpPr/>
            <p:nvPr/>
          </p:nvSpPr>
          <p:spPr>
            <a:xfrm rot="21193953">
              <a:off x="368176" y="701124"/>
              <a:ext cx="1337864" cy="450461"/>
            </a:xfrm>
            <a:custGeom>
              <a:avLst/>
              <a:gdLst>
                <a:gd name="connsiteX0" fmla="*/ 156410 w 783666"/>
                <a:gd name="connsiteY0" fmla="*/ 0 h 264695"/>
                <a:gd name="connsiteX1" fmla="*/ 156410 w 783666"/>
                <a:gd name="connsiteY1" fmla="*/ 0 h 264695"/>
                <a:gd name="connsiteX2" fmla="*/ 48126 w 783666"/>
                <a:gd name="connsiteY2" fmla="*/ 12032 h 264695"/>
                <a:gd name="connsiteX3" fmla="*/ 24063 w 783666"/>
                <a:gd name="connsiteY3" fmla="*/ 48126 h 264695"/>
                <a:gd name="connsiteX4" fmla="*/ 0 w 783666"/>
                <a:gd name="connsiteY4" fmla="*/ 72190 h 264695"/>
                <a:gd name="connsiteX5" fmla="*/ 12031 w 783666"/>
                <a:gd name="connsiteY5" fmla="*/ 156411 h 264695"/>
                <a:gd name="connsiteX6" fmla="*/ 24063 w 783666"/>
                <a:gd name="connsiteY6" fmla="*/ 192505 h 264695"/>
                <a:gd name="connsiteX7" fmla="*/ 60158 w 783666"/>
                <a:gd name="connsiteY7" fmla="*/ 204537 h 264695"/>
                <a:gd name="connsiteX8" fmla="*/ 216568 w 783666"/>
                <a:gd name="connsiteY8" fmla="*/ 216569 h 264695"/>
                <a:gd name="connsiteX9" fmla="*/ 252663 w 783666"/>
                <a:gd name="connsiteY9" fmla="*/ 228600 h 264695"/>
                <a:gd name="connsiteX10" fmla="*/ 360947 w 783666"/>
                <a:gd name="connsiteY10" fmla="*/ 252663 h 264695"/>
                <a:gd name="connsiteX11" fmla="*/ 409073 w 783666"/>
                <a:gd name="connsiteY11" fmla="*/ 264695 h 264695"/>
                <a:gd name="connsiteX12" fmla="*/ 589547 w 783666"/>
                <a:gd name="connsiteY12" fmla="*/ 252663 h 264695"/>
                <a:gd name="connsiteX13" fmla="*/ 661736 w 783666"/>
                <a:gd name="connsiteY13" fmla="*/ 228600 h 264695"/>
                <a:gd name="connsiteX14" fmla="*/ 685800 w 783666"/>
                <a:gd name="connsiteY14" fmla="*/ 204537 h 264695"/>
                <a:gd name="connsiteX15" fmla="*/ 757989 w 783666"/>
                <a:gd name="connsiteY15" fmla="*/ 180474 h 264695"/>
                <a:gd name="connsiteX16" fmla="*/ 782052 w 783666"/>
                <a:gd name="connsiteY16" fmla="*/ 108284 h 264695"/>
                <a:gd name="connsiteX17" fmla="*/ 770021 w 783666"/>
                <a:gd name="connsiteY17" fmla="*/ 72190 h 264695"/>
                <a:gd name="connsiteX18" fmla="*/ 733926 w 783666"/>
                <a:gd name="connsiteY18" fmla="*/ 60158 h 264695"/>
                <a:gd name="connsiteX19" fmla="*/ 529389 w 783666"/>
                <a:gd name="connsiteY19" fmla="*/ 48126 h 264695"/>
                <a:gd name="connsiteX20" fmla="*/ 433136 w 783666"/>
                <a:gd name="connsiteY20" fmla="*/ 36095 h 264695"/>
                <a:gd name="connsiteX21" fmla="*/ 312821 w 783666"/>
                <a:gd name="connsiteY21" fmla="*/ 12032 h 264695"/>
                <a:gd name="connsiteX22" fmla="*/ 156410 w 783666"/>
                <a:gd name="connsiteY22" fmla="*/ 0 h 264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83666" h="264695">
                  <a:moveTo>
                    <a:pt x="156410" y="0"/>
                  </a:moveTo>
                  <a:lnTo>
                    <a:pt x="156410" y="0"/>
                  </a:lnTo>
                  <a:cubicBezTo>
                    <a:pt x="120315" y="4011"/>
                    <a:pt x="82256" y="-379"/>
                    <a:pt x="48126" y="12032"/>
                  </a:cubicBezTo>
                  <a:cubicBezTo>
                    <a:pt x="34537" y="16974"/>
                    <a:pt x="33096" y="36835"/>
                    <a:pt x="24063" y="48126"/>
                  </a:cubicBezTo>
                  <a:cubicBezTo>
                    <a:pt x="16977" y="56984"/>
                    <a:pt x="8021" y="64169"/>
                    <a:pt x="0" y="72190"/>
                  </a:cubicBezTo>
                  <a:cubicBezTo>
                    <a:pt x="4010" y="100264"/>
                    <a:pt x="6469" y="128603"/>
                    <a:pt x="12031" y="156411"/>
                  </a:cubicBezTo>
                  <a:cubicBezTo>
                    <a:pt x="14518" y="168847"/>
                    <a:pt x="15095" y="183537"/>
                    <a:pt x="24063" y="192505"/>
                  </a:cubicBezTo>
                  <a:cubicBezTo>
                    <a:pt x="33031" y="201473"/>
                    <a:pt x="47573" y="202964"/>
                    <a:pt x="60158" y="204537"/>
                  </a:cubicBezTo>
                  <a:cubicBezTo>
                    <a:pt x="112045" y="211023"/>
                    <a:pt x="164431" y="212558"/>
                    <a:pt x="216568" y="216569"/>
                  </a:cubicBezTo>
                  <a:cubicBezTo>
                    <a:pt x="228600" y="220579"/>
                    <a:pt x="240469" y="225116"/>
                    <a:pt x="252663" y="228600"/>
                  </a:cubicBezTo>
                  <a:cubicBezTo>
                    <a:pt x="304034" y="243277"/>
                    <a:pt x="305097" y="240252"/>
                    <a:pt x="360947" y="252663"/>
                  </a:cubicBezTo>
                  <a:cubicBezTo>
                    <a:pt x="377089" y="256250"/>
                    <a:pt x="393031" y="260684"/>
                    <a:pt x="409073" y="264695"/>
                  </a:cubicBezTo>
                  <a:cubicBezTo>
                    <a:pt x="469231" y="260684"/>
                    <a:pt x="529861" y="261190"/>
                    <a:pt x="589547" y="252663"/>
                  </a:cubicBezTo>
                  <a:cubicBezTo>
                    <a:pt x="614657" y="249076"/>
                    <a:pt x="661736" y="228600"/>
                    <a:pt x="661736" y="228600"/>
                  </a:cubicBezTo>
                  <a:cubicBezTo>
                    <a:pt x="669757" y="220579"/>
                    <a:pt x="675654" y="209610"/>
                    <a:pt x="685800" y="204537"/>
                  </a:cubicBezTo>
                  <a:cubicBezTo>
                    <a:pt x="708487" y="193194"/>
                    <a:pt x="757989" y="180474"/>
                    <a:pt x="757989" y="180474"/>
                  </a:cubicBezTo>
                  <a:cubicBezTo>
                    <a:pt x="766010" y="156411"/>
                    <a:pt x="790073" y="132347"/>
                    <a:pt x="782052" y="108284"/>
                  </a:cubicBezTo>
                  <a:cubicBezTo>
                    <a:pt x="778042" y="96253"/>
                    <a:pt x="778989" y="81158"/>
                    <a:pt x="770021" y="72190"/>
                  </a:cubicBezTo>
                  <a:cubicBezTo>
                    <a:pt x="761053" y="63222"/>
                    <a:pt x="746546" y="61420"/>
                    <a:pt x="733926" y="60158"/>
                  </a:cubicBezTo>
                  <a:cubicBezTo>
                    <a:pt x="665968" y="53362"/>
                    <a:pt x="597568" y="52137"/>
                    <a:pt x="529389" y="48126"/>
                  </a:cubicBezTo>
                  <a:cubicBezTo>
                    <a:pt x="497305" y="44116"/>
                    <a:pt x="465030" y="41411"/>
                    <a:pt x="433136" y="36095"/>
                  </a:cubicBezTo>
                  <a:cubicBezTo>
                    <a:pt x="370042" y="25579"/>
                    <a:pt x="388488" y="15815"/>
                    <a:pt x="312821" y="12032"/>
                  </a:cubicBezTo>
                  <a:cubicBezTo>
                    <a:pt x="256744" y="9228"/>
                    <a:pt x="182478" y="2005"/>
                    <a:pt x="156410" y="0"/>
                  </a:cubicBezTo>
                  <a:close/>
                </a:path>
              </a:pathLst>
            </a:custGeom>
            <a:solidFill>
              <a:srgbClr val="E0E0D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자유형: 도형 32">
              <a:extLst>
                <a:ext uri="{FF2B5EF4-FFF2-40B4-BE49-F238E27FC236}">
                  <a16:creationId xmlns:a16="http://schemas.microsoft.com/office/drawing/2014/main" id="{0AB68E47-A46D-40ED-8567-841279B54AF4}"/>
                </a:ext>
              </a:extLst>
            </p:cNvPr>
            <p:cNvSpPr/>
            <p:nvPr/>
          </p:nvSpPr>
          <p:spPr>
            <a:xfrm rot="384535">
              <a:off x="624379" y="819850"/>
              <a:ext cx="1160731" cy="398760"/>
            </a:xfrm>
            <a:custGeom>
              <a:avLst/>
              <a:gdLst>
                <a:gd name="connsiteX0" fmla="*/ 314435 w 723509"/>
                <a:gd name="connsiteY0" fmla="*/ 12031 h 240631"/>
                <a:gd name="connsiteX1" fmla="*/ 314435 w 723509"/>
                <a:gd name="connsiteY1" fmla="*/ 12031 h 240631"/>
                <a:gd name="connsiteX2" fmla="*/ 133961 w 723509"/>
                <a:gd name="connsiteY2" fmla="*/ 48126 h 240631"/>
                <a:gd name="connsiteX3" fmla="*/ 61772 w 723509"/>
                <a:gd name="connsiteY3" fmla="*/ 72189 h 240631"/>
                <a:gd name="connsiteX4" fmla="*/ 25677 w 723509"/>
                <a:gd name="connsiteY4" fmla="*/ 84221 h 240631"/>
                <a:gd name="connsiteX5" fmla="*/ 1614 w 723509"/>
                <a:gd name="connsiteY5" fmla="*/ 156410 h 240631"/>
                <a:gd name="connsiteX6" fmla="*/ 13645 w 723509"/>
                <a:gd name="connsiteY6" fmla="*/ 192505 h 240631"/>
                <a:gd name="connsiteX7" fmla="*/ 37709 w 723509"/>
                <a:gd name="connsiteY7" fmla="*/ 216568 h 240631"/>
                <a:gd name="connsiteX8" fmla="*/ 194119 w 723509"/>
                <a:gd name="connsiteY8" fmla="*/ 240631 h 240631"/>
                <a:gd name="connsiteX9" fmla="*/ 494909 w 723509"/>
                <a:gd name="connsiteY9" fmla="*/ 228600 h 240631"/>
                <a:gd name="connsiteX10" fmla="*/ 567098 w 723509"/>
                <a:gd name="connsiteY10" fmla="*/ 216568 h 240631"/>
                <a:gd name="connsiteX11" fmla="*/ 675382 w 723509"/>
                <a:gd name="connsiteY11" fmla="*/ 204537 h 240631"/>
                <a:gd name="connsiteX12" fmla="*/ 699445 w 723509"/>
                <a:gd name="connsiteY12" fmla="*/ 180473 h 240631"/>
                <a:gd name="connsiteX13" fmla="*/ 723509 w 723509"/>
                <a:gd name="connsiteY13" fmla="*/ 108284 h 240631"/>
                <a:gd name="connsiteX14" fmla="*/ 711477 w 723509"/>
                <a:gd name="connsiteY14" fmla="*/ 48126 h 240631"/>
                <a:gd name="connsiteX15" fmla="*/ 639288 w 723509"/>
                <a:gd name="connsiteY15" fmla="*/ 24063 h 240631"/>
                <a:gd name="connsiteX16" fmla="*/ 458814 w 723509"/>
                <a:gd name="connsiteY16" fmla="*/ 0 h 240631"/>
                <a:gd name="connsiteX17" fmla="*/ 314435 w 723509"/>
                <a:gd name="connsiteY17" fmla="*/ 12031 h 240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23509" h="240631">
                  <a:moveTo>
                    <a:pt x="314435" y="12031"/>
                  </a:moveTo>
                  <a:lnTo>
                    <a:pt x="314435" y="12031"/>
                  </a:lnTo>
                  <a:cubicBezTo>
                    <a:pt x="180944" y="26864"/>
                    <a:pt x="240602" y="12579"/>
                    <a:pt x="133961" y="48126"/>
                  </a:cubicBezTo>
                  <a:lnTo>
                    <a:pt x="61772" y="72189"/>
                  </a:lnTo>
                  <a:lnTo>
                    <a:pt x="25677" y="84221"/>
                  </a:lnTo>
                  <a:cubicBezTo>
                    <a:pt x="17656" y="108284"/>
                    <a:pt x="-6407" y="132347"/>
                    <a:pt x="1614" y="156410"/>
                  </a:cubicBezTo>
                  <a:cubicBezTo>
                    <a:pt x="5624" y="168442"/>
                    <a:pt x="7120" y="181630"/>
                    <a:pt x="13645" y="192505"/>
                  </a:cubicBezTo>
                  <a:cubicBezTo>
                    <a:pt x="19481" y="202232"/>
                    <a:pt x="27982" y="210732"/>
                    <a:pt x="37709" y="216568"/>
                  </a:cubicBezTo>
                  <a:cubicBezTo>
                    <a:pt x="72400" y="237382"/>
                    <a:pt x="187164" y="239936"/>
                    <a:pt x="194119" y="240631"/>
                  </a:cubicBezTo>
                  <a:cubicBezTo>
                    <a:pt x="294382" y="236621"/>
                    <a:pt x="394774" y="235060"/>
                    <a:pt x="494909" y="228600"/>
                  </a:cubicBezTo>
                  <a:cubicBezTo>
                    <a:pt x="519253" y="227029"/>
                    <a:pt x="542917" y="219792"/>
                    <a:pt x="567098" y="216568"/>
                  </a:cubicBezTo>
                  <a:cubicBezTo>
                    <a:pt x="603096" y="211768"/>
                    <a:pt x="639287" y="208547"/>
                    <a:pt x="675382" y="204537"/>
                  </a:cubicBezTo>
                  <a:cubicBezTo>
                    <a:pt x="683403" y="196516"/>
                    <a:pt x="694372" y="190619"/>
                    <a:pt x="699445" y="180473"/>
                  </a:cubicBezTo>
                  <a:cubicBezTo>
                    <a:pt x="710789" y="157786"/>
                    <a:pt x="723509" y="108284"/>
                    <a:pt x="723509" y="108284"/>
                  </a:cubicBezTo>
                  <a:cubicBezTo>
                    <a:pt x="719498" y="88231"/>
                    <a:pt x="725937" y="62586"/>
                    <a:pt x="711477" y="48126"/>
                  </a:cubicBezTo>
                  <a:cubicBezTo>
                    <a:pt x="693541" y="30190"/>
                    <a:pt x="663351" y="32084"/>
                    <a:pt x="639288" y="24063"/>
                  </a:cubicBezTo>
                  <a:cubicBezTo>
                    <a:pt x="557376" y="-3241"/>
                    <a:pt x="615839" y="13085"/>
                    <a:pt x="458814" y="0"/>
                  </a:cubicBezTo>
                  <a:cubicBezTo>
                    <a:pt x="330517" y="12829"/>
                    <a:pt x="338498" y="10026"/>
                    <a:pt x="314435" y="12031"/>
                  </a:cubicBezTo>
                  <a:close/>
                </a:path>
              </a:pathLst>
            </a:custGeom>
            <a:solidFill>
              <a:srgbClr val="C8C2B6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93429DE-F5C7-4814-A2D4-79927DD77D4B}"/>
                </a:ext>
              </a:extLst>
            </p:cNvPr>
            <p:cNvSpPr txBox="1"/>
            <p:nvPr/>
          </p:nvSpPr>
          <p:spPr>
            <a:xfrm>
              <a:off x="558358" y="762052"/>
              <a:ext cx="3616077" cy="4140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600" b="1" kern="1300" dirty="0"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6.1.2</a:t>
              </a:r>
              <a:r>
                <a:rPr lang="en-US" altLang="ko-KR" sz="1600" kern="1300" dirty="0"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 </a:t>
              </a:r>
              <a:r>
                <a:rPr lang="ko-KR" altLang="en-US" sz="1600" kern="1300" dirty="0"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단어 </a:t>
              </a:r>
              <a:r>
                <a:rPr lang="ko-KR" altLang="en-US" sz="1600" kern="1300" dirty="0" err="1"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임베딩</a:t>
              </a:r>
              <a:r>
                <a:rPr lang="ko-KR" altLang="en-US" sz="1600" kern="1300" dirty="0"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 사용하기</a:t>
              </a:r>
              <a:endParaRPr lang="en-US" altLang="ko-KR" sz="1600" kern="13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endParaRPr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F067AFAB-72CA-4394-9AB7-53B7B2353624}"/>
              </a:ext>
            </a:extLst>
          </p:cNvPr>
          <p:cNvSpPr txBox="1"/>
          <p:nvPr/>
        </p:nvSpPr>
        <p:spPr>
          <a:xfrm>
            <a:off x="649340" y="1449745"/>
            <a:ext cx="23087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단어 </a:t>
            </a:r>
            <a:r>
              <a:rPr lang="ko-KR" altLang="en-US" sz="1600" b="1" dirty="0" err="1"/>
              <a:t>임베딩</a:t>
            </a:r>
            <a:r>
              <a:rPr lang="ko-KR" altLang="en-US" sz="1600" b="1" dirty="0"/>
              <a:t> 학습</a:t>
            </a:r>
            <a:endParaRPr lang="ko-KR" altLang="en-US" b="1" dirty="0"/>
          </a:p>
        </p:txBody>
      </p:sp>
      <p:pic>
        <p:nvPicPr>
          <p:cNvPr id="3074" name="Picture 2" descr="Word2Vec">
            <a:extLst>
              <a:ext uri="{FF2B5EF4-FFF2-40B4-BE49-F238E27FC236}">
                <a16:creationId xmlns:a16="http://schemas.microsoft.com/office/drawing/2014/main" id="{CCE6C9CB-1AF6-45DE-A544-8C1E75C5D6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58" t="13349" r="16765" b="13883"/>
          <a:stretch/>
        </p:blipFill>
        <p:spPr bwMode="auto">
          <a:xfrm>
            <a:off x="2494449" y="2061968"/>
            <a:ext cx="7546001" cy="3265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3C8F910-4CBB-41F9-BCA7-5CF4AFBA5ABB}"/>
              </a:ext>
            </a:extLst>
          </p:cNvPr>
          <p:cNvSpPr txBox="1"/>
          <p:nvPr/>
        </p:nvSpPr>
        <p:spPr>
          <a:xfrm>
            <a:off x="3398520" y="5498010"/>
            <a:ext cx="53949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/>
              <a:t>Embedding</a:t>
            </a:r>
            <a:r>
              <a:rPr lang="ko-KR" altLang="en-US" sz="1600" b="1" dirty="0"/>
              <a:t>층 </a:t>
            </a:r>
            <a:endParaRPr lang="en-US" altLang="ko-KR" sz="1600" b="1" dirty="0"/>
          </a:p>
          <a:p>
            <a:pPr algn="ctr"/>
            <a:r>
              <a:rPr lang="ko-KR" altLang="en-US" sz="1600" dirty="0"/>
              <a:t>특정 단어를 나타내는 정수 인덱스를 밀집 벡터로 </a:t>
            </a:r>
            <a:endParaRPr lang="en-US" altLang="ko-KR" sz="1600" dirty="0"/>
          </a:p>
          <a:p>
            <a:pPr algn="ctr"/>
            <a:r>
              <a:rPr lang="ko-KR" altLang="en-US" sz="1600" dirty="0"/>
              <a:t>매핑하는 </a:t>
            </a:r>
            <a:r>
              <a:rPr lang="ko-KR" altLang="en-US" sz="1600" dirty="0" err="1"/>
              <a:t>딕셔너리라고</a:t>
            </a:r>
            <a:r>
              <a:rPr lang="ko-KR" altLang="en-US" sz="1600" dirty="0"/>
              <a:t> 생각</a:t>
            </a:r>
            <a:r>
              <a:rPr lang="en-US" altLang="ko-KR" sz="1600" dirty="0"/>
              <a:t>!</a:t>
            </a:r>
            <a:endParaRPr lang="ko-KR" altLang="en-US" sz="1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7ADC54-3422-4D76-A466-C570820D6885}"/>
              </a:ext>
            </a:extLst>
          </p:cNvPr>
          <p:cNvSpPr txBox="1"/>
          <p:nvPr/>
        </p:nvSpPr>
        <p:spPr>
          <a:xfrm>
            <a:off x="563971" y="3167390"/>
            <a:ext cx="19304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Input = </a:t>
            </a:r>
          </a:p>
          <a:p>
            <a:r>
              <a:rPr lang="en-US" altLang="ko-KR" sz="1400" dirty="0"/>
              <a:t>(</a:t>
            </a:r>
            <a:r>
              <a:rPr lang="ko-KR" altLang="en-US" sz="1400" dirty="0"/>
              <a:t>단어 수</a:t>
            </a:r>
            <a:r>
              <a:rPr lang="en-US" altLang="ko-KR" sz="1400" dirty="0"/>
              <a:t>*</a:t>
            </a:r>
            <a:r>
              <a:rPr lang="ko-KR" altLang="en-US" sz="1400" dirty="0"/>
              <a:t>시퀀스 길이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B084B7E2-378A-4D35-8909-7514319EBAB4}"/>
              </a:ext>
            </a:extLst>
          </p:cNvPr>
          <p:cNvCxnSpPr/>
          <p:nvPr/>
        </p:nvCxnSpPr>
        <p:spPr>
          <a:xfrm flipH="1">
            <a:off x="1727921" y="2480310"/>
            <a:ext cx="1230217" cy="73228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5BF34E13-461A-49D1-9A3D-70D87FD7EAE7}"/>
              </a:ext>
            </a:extLst>
          </p:cNvPr>
          <p:cNvCxnSpPr/>
          <p:nvPr/>
        </p:nvCxnSpPr>
        <p:spPr>
          <a:xfrm flipV="1">
            <a:off x="6686550" y="2148840"/>
            <a:ext cx="1554480" cy="106375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817F892-E60A-4516-B58A-476B4F374BB1}"/>
              </a:ext>
            </a:extLst>
          </p:cNvPr>
          <p:cNvSpPr txBox="1"/>
          <p:nvPr/>
        </p:nvSpPr>
        <p:spPr>
          <a:xfrm>
            <a:off x="7995135" y="1509635"/>
            <a:ext cx="35475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Embedding</a:t>
            </a:r>
            <a:r>
              <a:rPr lang="ko-KR" altLang="en-US" sz="1600" dirty="0"/>
              <a:t>층의 가중치는 </a:t>
            </a:r>
            <a:endParaRPr lang="en-US" altLang="ko-KR" sz="1600" dirty="0"/>
          </a:p>
          <a:p>
            <a:pPr algn="ctr"/>
            <a:r>
              <a:rPr lang="ko-KR" altLang="en-US" sz="1600" dirty="0"/>
              <a:t>랜덤하게 초기화 됐다가</a:t>
            </a:r>
            <a:r>
              <a:rPr lang="en-US" altLang="ko-KR" sz="1600" dirty="0"/>
              <a:t>, </a:t>
            </a:r>
          </a:p>
          <a:p>
            <a:pPr algn="ctr"/>
            <a:r>
              <a:rPr lang="ko-KR" altLang="en-US" sz="1600" dirty="0"/>
              <a:t>훈련하면서 점차 조정</a:t>
            </a:r>
          </a:p>
        </p:txBody>
      </p:sp>
    </p:spTree>
    <p:extLst>
      <p:ext uri="{BB962C8B-B14F-4D97-AF65-F5344CB8AC3E}">
        <p14:creationId xmlns:p14="http://schemas.microsoft.com/office/powerpoint/2010/main" val="23786078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5044764B-66B6-4BCB-992D-D10423C929EF}"/>
              </a:ext>
            </a:extLst>
          </p:cNvPr>
          <p:cNvGrpSpPr/>
          <p:nvPr/>
        </p:nvGrpSpPr>
        <p:grpSpPr>
          <a:xfrm>
            <a:off x="240632" y="-239110"/>
            <a:ext cx="4286408" cy="1015663"/>
            <a:chOff x="240632" y="-239110"/>
            <a:chExt cx="4286408" cy="1015663"/>
          </a:xfrm>
        </p:grpSpPr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443E19FE-7A42-466A-9F13-74E26D09578E}"/>
                </a:ext>
              </a:extLst>
            </p:cNvPr>
            <p:cNvCxnSpPr>
              <a:cxnSpLocks/>
            </p:cNvCxnSpPr>
            <p:nvPr/>
          </p:nvCxnSpPr>
          <p:spPr>
            <a:xfrm>
              <a:off x="240632" y="637671"/>
              <a:ext cx="4034684" cy="0"/>
            </a:xfrm>
            <a:prstGeom prst="line">
              <a:avLst/>
            </a:prstGeom>
            <a:ln w="158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A09041A-2CEF-4C43-A8F4-795B75BCD6D1}"/>
                </a:ext>
              </a:extLst>
            </p:cNvPr>
            <p:cNvSpPr txBox="1"/>
            <p:nvPr/>
          </p:nvSpPr>
          <p:spPr>
            <a:xfrm>
              <a:off x="1114805" y="133697"/>
              <a:ext cx="341223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latin typeface="Abadi" panose="020B0604020104020204" pitchFamily="34" charset="0"/>
                </a:rPr>
                <a:t>텍스트 데이터 다루기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A336B5F6-6A0B-44B5-A261-082C1A15983F}"/>
                </a:ext>
              </a:extLst>
            </p:cNvPr>
            <p:cNvSpPr txBox="1"/>
            <p:nvPr/>
          </p:nvSpPr>
          <p:spPr>
            <a:xfrm>
              <a:off x="240632" y="-239110"/>
              <a:ext cx="109930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000" b="1" dirty="0">
                  <a:solidFill>
                    <a:schemeClr val="tx1">
                      <a:alpha val="67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6.1</a:t>
              </a:r>
              <a:endParaRPr lang="ko-KR" altLang="en-US" sz="6000" b="1" dirty="0">
                <a:solidFill>
                  <a:schemeClr val="tx1">
                    <a:alpha val="67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23B2B6E-654C-40B0-B88F-2DDB8D25446C}"/>
              </a:ext>
            </a:extLst>
          </p:cNvPr>
          <p:cNvSpPr/>
          <p:nvPr/>
        </p:nvSpPr>
        <p:spPr>
          <a:xfrm>
            <a:off x="0" y="0"/>
            <a:ext cx="240632" cy="6858000"/>
          </a:xfrm>
          <a:prstGeom prst="rect">
            <a:avLst/>
          </a:prstGeom>
          <a:solidFill>
            <a:srgbClr val="434B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C5023D70-FB70-4B9E-AA8A-446B19916DFA}"/>
              </a:ext>
            </a:extLst>
          </p:cNvPr>
          <p:cNvGrpSpPr/>
          <p:nvPr/>
        </p:nvGrpSpPr>
        <p:grpSpPr>
          <a:xfrm>
            <a:off x="368176" y="701124"/>
            <a:ext cx="3806259" cy="517486"/>
            <a:chOff x="368176" y="701124"/>
            <a:chExt cx="3806259" cy="517486"/>
          </a:xfrm>
        </p:grpSpPr>
        <p:sp>
          <p:nvSpPr>
            <p:cNvPr id="31" name="자유형: 도형 30">
              <a:extLst>
                <a:ext uri="{FF2B5EF4-FFF2-40B4-BE49-F238E27FC236}">
                  <a16:creationId xmlns:a16="http://schemas.microsoft.com/office/drawing/2014/main" id="{68C543D8-A3D0-46EF-910B-23FFE4635CE9}"/>
                </a:ext>
              </a:extLst>
            </p:cNvPr>
            <p:cNvSpPr/>
            <p:nvPr/>
          </p:nvSpPr>
          <p:spPr>
            <a:xfrm rot="21193953">
              <a:off x="368176" y="701124"/>
              <a:ext cx="1337864" cy="450461"/>
            </a:xfrm>
            <a:custGeom>
              <a:avLst/>
              <a:gdLst>
                <a:gd name="connsiteX0" fmla="*/ 156410 w 783666"/>
                <a:gd name="connsiteY0" fmla="*/ 0 h 264695"/>
                <a:gd name="connsiteX1" fmla="*/ 156410 w 783666"/>
                <a:gd name="connsiteY1" fmla="*/ 0 h 264695"/>
                <a:gd name="connsiteX2" fmla="*/ 48126 w 783666"/>
                <a:gd name="connsiteY2" fmla="*/ 12032 h 264695"/>
                <a:gd name="connsiteX3" fmla="*/ 24063 w 783666"/>
                <a:gd name="connsiteY3" fmla="*/ 48126 h 264695"/>
                <a:gd name="connsiteX4" fmla="*/ 0 w 783666"/>
                <a:gd name="connsiteY4" fmla="*/ 72190 h 264695"/>
                <a:gd name="connsiteX5" fmla="*/ 12031 w 783666"/>
                <a:gd name="connsiteY5" fmla="*/ 156411 h 264695"/>
                <a:gd name="connsiteX6" fmla="*/ 24063 w 783666"/>
                <a:gd name="connsiteY6" fmla="*/ 192505 h 264695"/>
                <a:gd name="connsiteX7" fmla="*/ 60158 w 783666"/>
                <a:gd name="connsiteY7" fmla="*/ 204537 h 264695"/>
                <a:gd name="connsiteX8" fmla="*/ 216568 w 783666"/>
                <a:gd name="connsiteY8" fmla="*/ 216569 h 264695"/>
                <a:gd name="connsiteX9" fmla="*/ 252663 w 783666"/>
                <a:gd name="connsiteY9" fmla="*/ 228600 h 264695"/>
                <a:gd name="connsiteX10" fmla="*/ 360947 w 783666"/>
                <a:gd name="connsiteY10" fmla="*/ 252663 h 264695"/>
                <a:gd name="connsiteX11" fmla="*/ 409073 w 783666"/>
                <a:gd name="connsiteY11" fmla="*/ 264695 h 264695"/>
                <a:gd name="connsiteX12" fmla="*/ 589547 w 783666"/>
                <a:gd name="connsiteY12" fmla="*/ 252663 h 264695"/>
                <a:gd name="connsiteX13" fmla="*/ 661736 w 783666"/>
                <a:gd name="connsiteY13" fmla="*/ 228600 h 264695"/>
                <a:gd name="connsiteX14" fmla="*/ 685800 w 783666"/>
                <a:gd name="connsiteY14" fmla="*/ 204537 h 264695"/>
                <a:gd name="connsiteX15" fmla="*/ 757989 w 783666"/>
                <a:gd name="connsiteY15" fmla="*/ 180474 h 264695"/>
                <a:gd name="connsiteX16" fmla="*/ 782052 w 783666"/>
                <a:gd name="connsiteY16" fmla="*/ 108284 h 264695"/>
                <a:gd name="connsiteX17" fmla="*/ 770021 w 783666"/>
                <a:gd name="connsiteY17" fmla="*/ 72190 h 264695"/>
                <a:gd name="connsiteX18" fmla="*/ 733926 w 783666"/>
                <a:gd name="connsiteY18" fmla="*/ 60158 h 264695"/>
                <a:gd name="connsiteX19" fmla="*/ 529389 w 783666"/>
                <a:gd name="connsiteY19" fmla="*/ 48126 h 264695"/>
                <a:gd name="connsiteX20" fmla="*/ 433136 w 783666"/>
                <a:gd name="connsiteY20" fmla="*/ 36095 h 264695"/>
                <a:gd name="connsiteX21" fmla="*/ 312821 w 783666"/>
                <a:gd name="connsiteY21" fmla="*/ 12032 h 264695"/>
                <a:gd name="connsiteX22" fmla="*/ 156410 w 783666"/>
                <a:gd name="connsiteY22" fmla="*/ 0 h 264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83666" h="264695">
                  <a:moveTo>
                    <a:pt x="156410" y="0"/>
                  </a:moveTo>
                  <a:lnTo>
                    <a:pt x="156410" y="0"/>
                  </a:lnTo>
                  <a:cubicBezTo>
                    <a:pt x="120315" y="4011"/>
                    <a:pt x="82256" y="-379"/>
                    <a:pt x="48126" y="12032"/>
                  </a:cubicBezTo>
                  <a:cubicBezTo>
                    <a:pt x="34537" y="16974"/>
                    <a:pt x="33096" y="36835"/>
                    <a:pt x="24063" y="48126"/>
                  </a:cubicBezTo>
                  <a:cubicBezTo>
                    <a:pt x="16977" y="56984"/>
                    <a:pt x="8021" y="64169"/>
                    <a:pt x="0" y="72190"/>
                  </a:cubicBezTo>
                  <a:cubicBezTo>
                    <a:pt x="4010" y="100264"/>
                    <a:pt x="6469" y="128603"/>
                    <a:pt x="12031" y="156411"/>
                  </a:cubicBezTo>
                  <a:cubicBezTo>
                    <a:pt x="14518" y="168847"/>
                    <a:pt x="15095" y="183537"/>
                    <a:pt x="24063" y="192505"/>
                  </a:cubicBezTo>
                  <a:cubicBezTo>
                    <a:pt x="33031" y="201473"/>
                    <a:pt x="47573" y="202964"/>
                    <a:pt x="60158" y="204537"/>
                  </a:cubicBezTo>
                  <a:cubicBezTo>
                    <a:pt x="112045" y="211023"/>
                    <a:pt x="164431" y="212558"/>
                    <a:pt x="216568" y="216569"/>
                  </a:cubicBezTo>
                  <a:cubicBezTo>
                    <a:pt x="228600" y="220579"/>
                    <a:pt x="240469" y="225116"/>
                    <a:pt x="252663" y="228600"/>
                  </a:cubicBezTo>
                  <a:cubicBezTo>
                    <a:pt x="304034" y="243277"/>
                    <a:pt x="305097" y="240252"/>
                    <a:pt x="360947" y="252663"/>
                  </a:cubicBezTo>
                  <a:cubicBezTo>
                    <a:pt x="377089" y="256250"/>
                    <a:pt x="393031" y="260684"/>
                    <a:pt x="409073" y="264695"/>
                  </a:cubicBezTo>
                  <a:cubicBezTo>
                    <a:pt x="469231" y="260684"/>
                    <a:pt x="529861" y="261190"/>
                    <a:pt x="589547" y="252663"/>
                  </a:cubicBezTo>
                  <a:cubicBezTo>
                    <a:pt x="614657" y="249076"/>
                    <a:pt x="661736" y="228600"/>
                    <a:pt x="661736" y="228600"/>
                  </a:cubicBezTo>
                  <a:cubicBezTo>
                    <a:pt x="669757" y="220579"/>
                    <a:pt x="675654" y="209610"/>
                    <a:pt x="685800" y="204537"/>
                  </a:cubicBezTo>
                  <a:cubicBezTo>
                    <a:pt x="708487" y="193194"/>
                    <a:pt x="757989" y="180474"/>
                    <a:pt x="757989" y="180474"/>
                  </a:cubicBezTo>
                  <a:cubicBezTo>
                    <a:pt x="766010" y="156411"/>
                    <a:pt x="790073" y="132347"/>
                    <a:pt x="782052" y="108284"/>
                  </a:cubicBezTo>
                  <a:cubicBezTo>
                    <a:pt x="778042" y="96253"/>
                    <a:pt x="778989" y="81158"/>
                    <a:pt x="770021" y="72190"/>
                  </a:cubicBezTo>
                  <a:cubicBezTo>
                    <a:pt x="761053" y="63222"/>
                    <a:pt x="746546" y="61420"/>
                    <a:pt x="733926" y="60158"/>
                  </a:cubicBezTo>
                  <a:cubicBezTo>
                    <a:pt x="665968" y="53362"/>
                    <a:pt x="597568" y="52137"/>
                    <a:pt x="529389" y="48126"/>
                  </a:cubicBezTo>
                  <a:cubicBezTo>
                    <a:pt x="497305" y="44116"/>
                    <a:pt x="465030" y="41411"/>
                    <a:pt x="433136" y="36095"/>
                  </a:cubicBezTo>
                  <a:cubicBezTo>
                    <a:pt x="370042" y="25579"/>
                    <a:pt x="388488" y="15815"/>
                    <a:pt x="312821" y="12032"/>
                  </a:cubicBezTo>
                  <a:cubicBezTo>
                    <a:pt x="256744" y="9228"/>
                    <a:pt x="182478" y="2005"/>
                    <a:pt x="156410" y="0"/>
                  </a:cubicBezTo>
                  <a:close/>
                </a:path>
              </a:pathLst>
            </a:custGeom>
            <a:solidFill>
              <a:srgbClr val="E0E0D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자유형: 도형 32">
              <a:extLst>
                <a:ext uri="{FF2B5EF4-FFF2-40B4-BE49-F238E27FC236}">
                  <a16:creationId xmlns:a16="http://schemas.microsoft.com/office/drawing/2014/main" id="{0AB68E47-A46D-40ED-8567-841279B54AF4}"/>
                </a:ext>
              </a:extLst>
            </p:cNvPr>
            <p:cNvSpPr/>
            <p:nvPr/>
          </p:nvSpPr>
          <p:spPr>
            <a:xfrm rot="384535">
              <a:off x="624379" y="819850"/>
              <a:ext cx="1160731" cy="398760"/>
            </a:xfrm>
            <a:custGeom>
              <a:avLst/>
              <a:gdLst>
                <a:gd name="connsiteX0" fmla="*/ 314435 w 723509"/>
                <a:gd name="connsiteY0" fmla="*/ 12031 h 240631"/>
                <a:gd name="connsiteX1" fmla="*/ 314435 w 723509"/>
                <a:gd name="connsiteY1" fmla="*/ 12031 h 240631"/>
                <a:gd name="connsiteX2" fmla="*/ 133961 w 723509"/>
                <a:gd name="connsiteY2" fmla="*/ 48126 h 240631"/>
                <a:gd name="connsiteX3" fmla="*/ 61772 w 723509"/>
                <a:gd name="connsiteY3" fmla="*/ 72189 h 240631"/>
                <a:gd name="connsiteX4" fmla="*/ 25677 w 723509"/>
                <a:gd name="connsiteY4" fmla="*/ 84221 h 240631"/>
                <a:gd name="connsiteX5" fmla="*/ 1614 w 723509"/>
                <a:gd name="connsiteY5" fmla="*/ 156410 h 240631"/>
                <a:gd name="connsiteX6" fmla="*/ 13645 w 723509"/>
                <a:gd name="connsiteY6" fmla="*/ 192505 h 240631"/>
                <a:gd name="connsiteX7" fmla="*/ 37709 w 723509"/>
                <a:gd name="connsiteY7" fmla="*/ 216568 h 240631"/>
                <a:gd name="connsiteX8" fmla="*/ 194119 w 723509"/>
                <a:gd name="connsiteY8" fmla="*/ 240631 h 240631"/>
                <a:gd name="connsiteX9" fmla="*/ 494909 w 723509"/>
                <a:gd name="connsiteY9" fmla="*/ 228600 h 240631"/>
                <a:gd name="connsiteX10" fmla="*/ 567098 w 723509"/>
                <a:gd name="connsiteY10" fmla="*/ 216568 h 240631"/>
                <a:gd name="connsiteX11" fmla="*/ 675382 w 723509"/>
                <a:gd name="connsiteY11" fmla="*/ 204537 h 240631"/>
                <a:gd name="connsiteX12" fmla="*/ 699445 w 723509"/>
                <a:gd name="connsiteY12" fmla="*/ 180473 h 240631"/>
                <a:gd name="connsiteX13" fmla="*/ 723509 w 723509"/>
                <a:gd name="connsiteY13" fmla="*/ 108284 h 240631"/>
                <a:gd name="connsiteX14" fmla="*/ 711477 w 723509"/>
                <a:gd name="connsiteY14" fmla="*/ 48126 h 240631"/>
                <a:gd name="connsiteX15" fmla="*/ 639288 w 723509"/>
                <a:gd name="connsiteY15" fmla="*/ 24063 h 240631"/>
                <a:gd name="connsiteX16" fmla="*/ 458814 w 723509"/>
                <a:gd name="connsiteY16" fmla="*/ 0 h 240631"/>
                <a:gd name="connsiteX17" fmla="*/ 314435 w 723509"/>
                <a:gd name="connsiteY17" fmla="*/ 12031 h 240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23509" h="240631">
                  <a:moveTo>
                    <a:pt x="314435" y="12031"/>
                  </a:moveTo>
                  <a:lnTo>
                    <a:pt x="314435" y="12031"/>
                  </a:lnTo>
                  <a:cubicBezTo>
                    <a:pt x="180944" y="26864"/>
                    <a:pt x="240602" y="12579"/>
                    <a:pt x="133961" y="48126"/>
                  </a:cubicBezTo>
                  <a:lnTo>
                    <a:pt x="61772" y="72189"/>
                  </a:lnTo>
                  <a:lnTo>
                    <a:pt x="25677" y="84221"/>
                  </a:lnTo>
                  <a:cubicBezTo>
                    <a:pt x="17656" y="108284"/>
                    <a:pt x="-6407" y="132347"/>
                    <a:pt x="1614" y="156410"/>
                  </a:cubicBezTo>
                  <a:cubicBezTo>
                    <a:pt x="5624" y="168442"/>
                    <a:pt x="7120" y="181630"/>
                    <a:pt x="13645" y="192505"/>
                  </a:cubicBezTo>
                  <a:cubicBezTo>
                    <a:pt x="19481" y="202232"/>
                    <a:pt x="27982" y="210732"/>
                    <a:pt x="37709" y="216568"/>
                  </a:cubicBezTo>
                  <a:cubicBezTo>
                    <a:pt x="72400" y="237382"/>
                    <a:pt x="187164" y="239936"/>
                    <a:pt x="194119" y="240631"/>
                  </a:cubicBezTo>
                  <a:cubicBezTo>
                    <a:pt x="294382" y="236621"/>
                    <a:pt x="394774" y="235060"/>
                    <a:pt x="494909" y="228600"/>
                  </a:cubicBezTo>
                  <a:cubicBezTo>
                    <a:pt x="519253" y="227029"/>
                    <a:pt x="542917" y="219792"/>
                    <a:pt x="567098" y="216568"/>
                  </a:cubicBezTo>
                  <a:cubicBezTo>
                    <a:pt x="603096" y="211768"/>
                    <a:pt x="639287" y="208547"/>
                    <a:pt x="675382" y="204537"/>
                  </a:cubicBezTo>
                  <a:cubicBezTo>
                    <a:pt x="683403" y="196516"/>
                    <a:pt x="694372" y="190619"/>
                    <a:pt x="699445" y="180473"/>
                  </a:cubicBezTo>
                  <a:cubicBezTo>
                    <a:pt x="710789" y="157786"/>
                    <a:pt x="723509" y="108284"/>
                    <a:pt x="723509" y="108284"/>
                  </a:cubicBezTo>
                  <a:cubicBezTo>
                    <a:pt x="719498" y="88231"/>
                    <a:pt x="725937" y="62586"/>
                    <a:pt x="711477" y="48126"/>
                  </a:cubicBezTo>
                  <a:cubicBezTo>
                    <a:pt x="693541" y="30190"/>
                    <a:pt x="663351" y="32084"/>
                    <a:pt x="639288" y="24063"/>
                  </a:cubicBezTo>
                  <a:cubicBezTo>
                    <a:pt x="557376" y="-3241"/>
                    <a:pt x="615839" y="13085"/>
                    <a:pt x="458814" y="0"/>
                  </a:cubicBezTo>
                  <a:cubicBezTo>
                    <a:pt x="330517" y="12829"/>
                    <a:pt x="338498" y="10026"/>
                    <a:pt x="314435" y="12031"/>
                  </a:cubicBezTo>
                  <a:close/>
                </a:path>
              </a:pathLst>
            </a:custGeom>
            <a:solidFill>
              <a:srgbClr val="C8C2B6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93429DE-F5C7-4814-A2D4-79927DD77D4B}"/>
                </a:ext>
              </a:extLst>
            </p:cNvPr>
            <p:cNvSpPr txBox="1"/>
            <p:nvPr/>
          </p:nvSpPr>
          <p:spPr>
            <a:xfrm>
              <a:off x="558358" y="762052"/>
              <a:ext cx="3616077" cy="4140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600" b="1" kern="1300" dirty="0"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6.1.2</a:t>
              </a:r>
              <a:r>
                <a:rPr lang="en-US" altLang="ko-KR" sz="1600" kern="1300" dirty="0"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 </a:t>
              </a:r>
              <a:r>
                <a:rPr lang="ko-KR" altLang="en-US" sz="1600" kern="1300" dirty="0"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단어 </a:t>
              </a:r>
              <a:r>
                <a:rPr lang="ko-KR" altLang="en-US" sz="1600" kern="1300" dirty="0" err="1"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임베딩</a:t>
              </a:r>
              <a:r>
                <a:rPr lang="ko-KR" altLang="en-US" sz="1600" kern="1300" dirty="0"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 사용하기</a:t>
              </a:r>
              <a:endParaRPr lang="en-US" altLang="ko-KR" sz="1600" kern="13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endParaRPr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F067AFAB-72CA-4394-9AB7-53B7B2353624}"/>
              </a:ext>
            </a:extLst>
          </p:cNvPr>
          <p:cNvSpPr txBox="1"/>
          <p:nvPr/>
        </p:nvSpPr>
        <p:spPr>
          <a:xfrm>
            <a:off x="649340" y="1449745"/>
            <a:ext cx="30196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사전 훈련된 단어 </a:t>
            </a:r>
            <a:r>
              <a:rPr lang="ko-KR" altLang="en-US" sz="1600" b="1" dirty="0" err="1"/>
              <a:t>임베딩</a:t>
            </a:r>
            <a:r>
              <a:rPr lang="ko-KR" altLang="en-US" sz="1600" b="1" dirty="0"/>
              <a:t> 사용</a:t>
            </a:r>
            <a:endParaRPr lang="ko-KR" alt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7ADC54-3422-4D76-A466-C570820D6885}"/>
              </a:ext>
            </a:extLst>
          </p:cNvPr>
          <p:cNvSpPr txBox="1"/>
          <p:nvPr/>
        </p:nvSpPr>
        <p:spPr>
          <a:xfrm>
            <a:off x="649340" y="2153565"/>
            <a:ext cx="6768730" cy="30609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ko-KR" altLang="en-US" sz="1600" dirty="0"/>
              <a:t>단어 </a:t>
            </a:r>
            <a:r>
              <a:rPr lang="ko-KR" altLang="en-US" sz="1600" dirty="0" err="1"/>
              <a:t>임베딩</a:t>
            </a:r>
            <a:r>
              <a:rPr lang="ko-KR" altLang="en-US" sz="1600" dirty="0"/>
              <a:t> 학습하기에 훈련 데이터 부족할 때 사용</a:t>
            </a:r>
            <a:endParaRPr lang="en-US" altLang="ko-KR" sz="1600" dirty="0"/>
          </a:p>
          <a:p>
            <a:pPr>
              <a:lnSpc>
                <a:spcPct val="250000"/>
              </a:lnSpc>
            </a:pPr>
            <a:r>
              <a:rPr lang="ko-KR" altLang="en-US" sz="1600" dirty="0"/>
              <a:t>미리 계산된 </a:t>
            </a:r>
            <a:r>
              <a:rPr lang="ko-KR" altLang="en-US" sz="1600" dirty="0" err="1"/>
              <a:t>임베딩</a:t>
            </a:r>
            <a:r>
              <a:rPr lang="ko-KR" altLang="en-US" sz="1600" dirty="0"/>
              <a:t> 공간에서 </a:t>
            </a:r>
            <a:r>
              <a:rPr lang="ko-KR" altLang="en-US" sz="1600" dirty="0" err="1"/>
              <a:t>임베딩</a:t>
            </a:r>
            <a:r>
              <a:rPr lang="ko-KR" altLang="en-US" sz="1600" dirty="0"/>
              <a:t> 벡터 로드</a:t>
            </a:r>
            <a:endParaRPr lang="en-US" altLang="ko-KR" sz="1600" dirty="0"/>
          </a:p>
          <a:p>
            <a:pPr>
              <a:lnSpc>
                <a:spcPct val="250000"/>
              </a:lnSpc>
            </a:pPr>
            <a:r>
              <a:rPr lang="ko-KR" altLang="en-US" sz="1600" dirty="0"/>
              <a:t>언어 구조의 일반적인 측면 잡아낼 수 있음</a:t>
            </a:r>
            <a:endParaRPr lang="en-US" altLang="ko-KR" sz="1600" dirty="0"/>
          </a:p>
          <a:p>
            <a:pPr>
              <a:lnSpc>
                <a:spcPct val="250000"/>
              </a:lnSpc>
            </a:pPr>
            <a:endParaRPr lang="en-US" altLang="ko-KR" sz="1600" dirty="0"/>
          </a:p>
          <a:p>
            <a:pPr>
              <a:lnSpc>
                <a:spcPct val="250000"/>
              </a:lnSpc>
            </a:pPr>
            <a:r>
              <a:rPr lang="en-US" altLang="ko-KR" sz="1600" dirty="0"/>
              <a:t>ex) Word2vec, </a:t>
            </a:r>
            <a:r>
              <a:rPr lang="en-US" altLang="ko-KR" sz="1600" dirty="0" err="1"/>
              <a:t>GloVe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89767933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423B2B6E-654C-40B0-B88F-2DDB8D25446C}"/>
              </a:ext>
            </a:extLst>
          </p:cNvPr>
          <p:cNvSpPr/>
          <p:nvPr/>
        </p:nvSpPr>
        <p:spPr>
          <a:xfrm>
            <a:off x="0" y="0"/>
            <a:ext cx="240632" cy="6858000"/>
          </a:xfrm>
          <a:prstGeom prst="rect">
            <a:avLst/>
          </a:prstGeom>
          <a:solidFill>
            <a:srgbClr val="434B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443E19FE-7A42-466A-9F13-74E26D09578E}"/>
              </a:ext>
            </a:extLst>
          </p:cNvPr>
          <p:cNvCxnSpPr>
            <a:cxnSpLocks/>
          </p:cNvCxnSpPr>
          <p:nvPr/>
        </p:nvCxnSpPr>
        <p:spPr>
          <a:xfrm>
            <a:off x="240632" y="637671"/>
            <a:ext cx="3097372" cy="0"/>
          </a:xfrm>
          <a:prstGeom prst="line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F456E255-83C2-4DC5-AB58-0D33F0139CFE}"/>
              </a:ext>
            </a:extLst>
          </p:cNvPr>
          <p:cNvSpPr txBox="1"/>
          <p:nvPr/>
        </p:nvSpPr>
        <p:spPr>
          <a:xfrm>
            <a:off x="240632" y="88003"/>
            <a:ext cx="34122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>
                <a:latin typeface="Abadi" panose="020B0604020104020204" pitchFamily="34" charset="0"/>
              </a:rPr>
              <a:t>개인화 음성합성 기술</a:t>
            </a:r>
            <a:endParaRPr lang="ko-KR" altLang="en-US" sz="2400" dirty="0">
              <a:latin typeface="Abadi" panose="020B0604020104020204" pitchFamily="34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B38761B-D15C-4112-BB90-8E3AB10D6AC6}"/>
              </a:ext>
            </a:extLst>
          </p:cNvPr>
          <p:cNvSpPr/>
          <p:nvPr/>
        </p:nvSpPr>
        <p:spPr>
          <a:xfrm>
            <a:off x="2194130" y="1476945"/>
            <a:ext cx="78037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b="1" dirty="0">
                <a:solidFill>
                  <a:srgbClr val="333333"/>
                </a:solidFill>
                <a:latin typeface="Noto Sans KR"/>
              </a:rPr>
              <a:t> 음성합성 기술    </a:t>
            </a:r>
            <a:r>
              <a:rPr lang="ko-KR" altLang="en-US" dirty="0">
                <a:solidFill>
                  <a:srgbClr val="333333"/>
                </a:solidFill>
                <a:latin typeface="Noto Sans KR"/>
              </a:rPr>
              <a:t>텍스트 문자열을 입력하면</a:t>
            </a:r>
            <a:r>
              <a:rPr lang="en-US" altLang="ko-KR" dirty="0">
                <a:solidFill>
                  <a:srgbClr val="333333"/>
                </a:solidFill>
                <a:latin typeface="Noto Sans KR"/>
              </a:rPr>
              <a:t>, </a:t>
            </a:r>
            <a:r>
              <a:rPr lang="ko-KR" altLang="en-US" dirty="0">
                <a:solidFill>
                  <a:srgbClr val="333333"/>
                </a:solidFill>
                <a:latin typeface="Noto Sans KR"/>
              </a:rPr>
              <a:t>사람의 목소리로 출력해주는 것</a:t>
            </a:r>
            <a:endParaRPr lang="ko-KR" altLang="en-US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F5C6639-39A3-4B15-9E68-D6502E4CD38A}"/>
              </a:ext>
            </a:extLst>
          </p:cNvPr>
          <p:cNvGrpSpPr/>
          <p:nvPr/>
        </p:nvGrpSpPr>
        <p:grpSpPr>
          <a:xfrm>
            <a:off x="595177" y="2467389"/>
            <a:ext cx="4657455" cy="3082943"/>
            <a:chOff x="595177" y="2467389"/>
            <a:chExt cx="4657455" cy="3082943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8F789FC-9B23-4978-9833-82281EB55518}"/>
                </a:ext>
              </a:extLst>
            </p:cNvPr>
            <p:cNvSpPr txBox="1"/>
            <p:nvPr/>
          </p:nvSpPr>
          <p:spPr>
            <a:xfrm>
              <a:off x="1889244" y="2906066"/>
              <a:ext cx="2057125" cy="2116285"/>
            </a:xfrm>
            <a:prstGeom prst="rect">
              <a:avLst/>
            </a:prstGeom>
            <a:noFill/>
            <a:ln w="19050">
              <a:solidFill>
                <a:srgbClr val="A59C91"/>
              </a:solidFill>
            </a:ln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dirty="0"/>
                <a:t>텍스트 </a:t>
              </a:r>
              <a:r>
                <a:rPr lang="ko-KR" altLang="en-US" dirty="0" err="1"/>
                <a:t>전처리</a:t>
              </a:r>
              <a:endParaRPr lang="en-US" altLang="ko-KR" dirty="0"/>
            </a:p>
            <a:p>
              <a:pPr algn="ctr">
                <a:lnSpc>
                  <a:spcPct val="150000"/>
                </a:lnSpc>
              </a:pPr>
              <a:r>
                <a:rPr lang="ko-KR" altLang="en-US" dirty="0"/>
                <a:t>발음 기호 변환</a:t>
              </a:r>
              <a:endParaRPr lang="en-US" altLang="ko-KR" dirty="0"/>
            </a:p>
            <a:p>
              <a:pPr algn="ctr">
                <a:lnSpc>
                  <a:spcPct val="150000"/>
                </a:lnSpc>
              </a:pPr>
              <a:r>
                <a:rPr lang="ko-KR" altLang="en-US" dirty="0"/>
                <a:t>운율 예측</a:t>
              </a:r>
              <a:endParaRPr lang="en-US" altLang="ko-KR" dirty="0"/>
            </a:p>
            <a:p>
              <a:pPr algn="ctr">
                <a:lnSpc>
                  <a:spcPct val="150000"/>
                </a:lnSpc>
              </a:pPr>
              <a:r>
                <a:rPr lang="ko-KR" altLang="en-US" dirty="0"/>
                <a:t>음향 모델링</a:t>
              </a:r>
              <a:endParaRPr lang="en-US" altLang="ko-KR" dirty="0"/>
            </a:p>
            <a:p>
              <a:pPr algn="ctr">
                <a:lnSpc>
                  <a:spcPct val="150000"/>
                </a:lnSpc>
              </a:pPr>
              <a:r>
                <a:rPr lang="ko-KR" altLang="en-US" dirty="0"/>
                <a:t>신호 합성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A1D79E6-2EC2-4D6B-86F2-1EA085584C4D}"/>
                </a:ext>
              </a:extLst>
            </p:cNvPr>
            <p:cNvSpPr txBox="1"/>
            <p:nvPr/>
          </p:nvSpPr>
          <p:spPr>
            <a:xfrm>
              <a:off x="595177" y="5211778"/>
              <a:ext cx="46574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6C5848"/>
                  </a:solidFill>
                </a:rPr>
                <a:t>음성학</a:t>
              </a:r>
              <a:r>
                <a:rPr lang="en-US" altLang="ko-KR" sz="1600" dirty="0">
                  <a:solidFill>
                    <a:srgbClr val="6C5848"/>
                  </a:solidFill>
                </a:rPr>
                <a:t>/</a:t>
              </a:r>
              <a:r>
                <a:rPr lang="ko-KR" altLang="en-US" sz="1600" dirty="0">
                  <a:solidFill>
                    <a:srgbClr val="6C5848"/>
                  </a:solidFill>
                </a:rPr>
                <a:t>언어학</a:t>
              </a:r>
              <a:r>
                <a:rPr lang="en-US" altLang="ko-KR" sz="1600" dirty="0">
                  <a:solidFill>
                    <a:srgbClr val="6C5848"/>
                  </a:solidFill>
                </a:rPr>
                <a:t>/</a:t>
              </a:r>
              <a:r>
                <a:rPr lang="ko-KR" altLang="en-US" sz="1600" dirty="0">
                  <a:solidFill>
                    <a:srgbClr val="6C5848"/>
                  </a:solidFill>
                </a:rPr>
                <a:t>음성 신호 처리</a:t>
              </a:r>
              <a:r>
                <a:rPr lang="en-US" altLang="ko-KR" sz="1600" dirty="0">
                  <a:solidFill>
                    <a:srgbClr val="6C5848"/>
                  </a:solidFill>
                </a:rPr>
                <a:t>/</a:t>
              </a:r>
              <a:r>
                <a:rPr lang="ko-KR" altLang="en-US" sz="1600" dirty="0">
                  <a:solidFill>
                    <a:srgbClr val="6C5848"/>
                  </a:solidFill>
                </a:rPr>
                <a:t>전산학</a:t>
              </a:r>
              <a:r>
                <a:rPr lang="en-US" altLang="ko-KR" sz="1600" dirty="0">
                  <a:solidFill>
                    <a:srgbClr val="6C5848"/>
                  </a:solidFill>
                </a:rPr>
                <a:t>/</a:t>
              </a:r>
              <a:r>
                <a:rPr lang="ko-KR" altLang="en-US" sz="1600" dirty="0">
                  <a:solidFill>
                    <a:srgbClr val="6C5848"/>
                  </a:solidFill>
                </a:rPr>
                <a:t>통계학</a:t>
              </a:r>
              <a:r>
                <a:rPr lang="en-US" altLang="ko-KR" sz="1600" dirty="0">
                  <a:solidFill>
                    <a:srgbClr val="6C5848"/>
                  </a:solidFill>
                </a:rPr>
                <a:t>…</a:t>
              </a:r>
              <a:endParaRPr lang="ko-KR" altLang="en-US" sz="1600" dirty="0">
                <a:solidFill>
                  <a:srgbClr val="6C5848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BADBBD1-94B3-4AB4-8597-F5B8AE35AD88}"/>
                </a:ext>
              </a:extLst>
            </p:cNvPr>
            <p:cNvSpPr txBox="1"/>
            <p:nvPr/>
          </p:nvSpPr>
          <p:spPr>
            <a:xfrm>
              <a:off x="1526327" y="2467389"/>
              <a:ext cx="27829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>
                  <a:solidFill>
                    <a:srgbClr val="6C5848"/>
                  </a:solidFill>
                </a:rPr>
                <a:t>이전 음성합성 시스템</a:t>
              </a:r>
            </a:p>
          </p:txBody>
        </p:sp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5569F1D-B8E4-4BDC-AC15-60A1B8D3A4BE}"/>
              </a:ext>
            </a:extLst>
          </p:cNvPr>
          <p:cNvSpPr/>
          <p:nvPr/>
        </p:nvSpPr>
        <p:spPr>
          <a:xfrm>
            <a:off x="6228025" y="5200939"/>
            <a:ext cx="5680511" cy="338554"/>
          </a:xfrm>
          <a:prstGeom prst="rect">
            <a:avLst/>
          </a:prstGeom>
          <a:solidFill>
            <a:srgbClr val="F8F8F6"/>
          </a:solidFill>
        </p:spPr>
        <p:txBody>
          <a:bodyPr wrap="square">
            <a:spAutoFit/>
          </a:bodyPr>
          <a:lstStyle/>
          <a:p>
            <a:pPr algn="ctr" fontAlgn="base" latinLnBrk="0"/>
            <a:r>
              <a:rPr lang="ko-KR" altLang="en-US" sz="1600" dirty="0">
                <a:solidFill>
                  <a:srgbClr val="6C5848"/>
                </a:solidFill>
                <a:latin typeface="Noto Sans KR"/>
              </a:rPr>
              <a:t>세부 단계에서 필요한 기존의 지식이나 리소스가 없어도 됨</a:t>
            </a:r>
            <a:endParaRPr lang="en-US" altLang="ko-KR" sz="1600" b="0" i="0" dirty="0">
              <a:solidFill>
                <a:srgbClr val="6C5848"/>
              </a:solidFill>
              <a:effectLst/>
              <a:latin typeface="Noto Sans KR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4F69C9E9-EE53-48C5-896A-038F9B9B2211}"/>
              </a:ext>
            </a:extLst>
          </p:cNvPr>
          <p:cNvGrpSpPr/>
          <p:nvPr/>
        </p:nvGrpSpPr>
        <p:grpSpPr>
          <a:xfrm>
            <a:off x="6588468" y="2674262"/>
            <a:ext cx="4959624" cy="1698691"/>
            <a:chOff x="6957392" y="2467389"/>
            <a:chExt cx="4959624" cy="1698691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F55033CA-8163-443A-9D65-365D3B35FFBC}"/>
                </a:ext>
              </a:extLst>
            </p:cNvPr>
            <p:cNvSpPr/>
            <p:nvPr/>
          </p:nvSpPr>
          <p:spPr>
            <a:xfrm>
              <a:off x="8567530" y="3251680"/>
              <a:ext cx="1739348" cy="914400"/>
            </a:xfrm>
            <a:prstGeom prst="rect">
              <a:avLst/>
            </a:prstGeom>
            <a:noFill/>
            <a:ln w="19050">
              <a:solidFill>
                <a:srgbClr val="6C584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rgbClr val="6C5848"/>
                  </a:solidFill>
                </a:rPr>
                <a:t>함수관계 알아서 학습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A922655-5197-44F9-A780-A1E4142D25D1}"/>
                </a:ext>
              </a:extLst>
            </p:cNvPr>
            <p:cNvSpPr txBox="1"/>
            <p:nvPr/>
          </p:nvSpPr>
          <p:spPr>
            <a:xfrm>
              <a:off x="8045725" y="2467389"/>
              <a:ext cx="27829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>
                  <a:solidFill>
                    <a:srgbClr val="6C5848"/>
                  </a:solidFill>
                </a:rPr>
                <a:t>최근 </a:t>
              </a:r>
              <a:r>
                <a:rPr lang="en-US" altLang="ko-KR" b="1" dirty="0">
                  <a:solidFill>
                    <a:srgbClr val="6C5848"/>
                  </a:solidFill>
                </a:rPr>
                <a:t>AI</a:t>
              </a:r>
              <a:r>
                <a:rPr lang="ko-KR" altLang="en-US" b="1" dirty="0">
                  <a:solidFill>
                    <a:srgbClr val="6C5848"/>
                  </a:solidFill>
                </a:rPr>
                <a:t> 음성합성 시스템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1513B52-3BBA-4854-AAF2-9D90AA9B7422}"/>
                </a:ext>
              </a:extLst>
            </p:cNvPr>
            <p:cNvSpPr txBox="1"/>
            <p:nvPr/>
          </p:nvSpPr>
          <p:spPr>
            <a:xfrm>
              <a:off x="6957392" y="3524214"/>
              <a:ext cx="11926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/>
                <a:t>입력</a:t>
              </a:r>
              <a:r>
                <a:rPr lang="en-US" altLang="ko-KR" dirty="0"/>
                <a:t>data</a:t>
              </a:r>
              <a:endParaRPr lang="ko-KR" altLang="en-US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E7DE7717-CF69-4801-8FDD-9D577E1CAEE4}"/>
                </a:ext>
              </a:extLst>
            </p:cNvPr>
            <p:cNvSpPr txBox="1"/>
            <p:nvPr/>
          </p:nvSpPr>
          <p:spPr>
            <a:xfrm>
              <a:off x="10724320" y="3524298"/>
              <a:ext cx="11926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/>
                <a:t>출력</a:t>
              </a:r>
              <a:r>
                <a:rPr lang="en-US" altLang="ko-KR" dirty="0"/>
                <a:t>data</a:t>
              </a:r>
              <a:endParaRPr lang="ko-KR" altLang="en-US" dirty="0"/>
            </a:p>
          </p:txBody>
        </p:sp>
        <p:cxnSp>
          <p:nvCxnSpPr>
            <p:cNvPr id="18" name="직선 화살표 연결선 17">
              <a:extLst>
                <a:ext uri="{FF2B5EF4-FFF2-40B4-BE49-F238E27FC236}">
                  <a16:creationId xmlns:a16="http://schemas.microsoft.com/office/drawing/2014/main" id="{818CE4FD-F932-4EB9-993E-A2EA4E7730BF}"/>
                </a:ext>
              </a:extLst>
            </p:cNvPr>
            <p:cNvCxnSpPr>
              <a:stCxn id="14" idx="3"/>
              <a:endCxn id="12" idx="1"/>
            </p:cNvCxnSpPr>
            <p:nvPr/>
          </p:nvCxnSpPr>
          <p:spPr>
            <a:xfrm>
              <a:off x="8150088" y="3708880"/>
              <a:ext cx="41744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화살표 연결선 21">
              <a:extLst>
                <a:ext uri="{FF2B5EF4-FFF2-40B4-BE49-F238E27FC236}">
                  <a16:creationId xmlns:a16="http://schemas.microsoft.com/office/drawing/2014/main" id="{103CF984-1AB7-4C7F-99E8-82E456B0A3F2}"/>
                </a:ext>
              </a:extLst>
            </p:cNvPr>
            <p:cNvCxnSpPr>
              <a:stCxn id="12" idx="3"/>
              <a:endCxn id="46" idx="1"/>
            </p:cNvCxnSpPr>
            <p:nvPr/>
          </p:nvCxnSpPr>
          <p:spPr>
            <a:xfrm>
              <a:off x="10306878" y="3708880"/>
              <a:ext cx="417442" cy="8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5750786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423B2B6E-654C-40B0-B88F-2DDB8D25446C}"/>
              </a:ext>
            </a:extLst>
          </p:cNvPr>
          <p:cNvSpPr/>
          <p:nvPr/>
        </p:nvSpPr>
        <p:spPr>
          <a:xfrm>
            <a:off x="0" y="0"/>
            <a:ext cx="240632" cy="6858000"/>
          </a:xfrm>
          <a:prstGeom prst="rect">
            <a:avLst/>
          </a:prstGeom>
          <a:solidFill>
            <a:srgbClr val="434B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443E19FE-7A42-466A-9F13-74E26D09578E}"/>
              </a:ext>
            </a:extLst>
          </p:cNvPr>
          <p:cNvCxnSpPr>
            <a:cxnSpLocks/>
          </p:cNvCxnSpPr>
          <p:nvPr/>
        </p:nvCxnSpPr>
        <p:spPr>
          <a:xfrm>
            <a:off x="240632" y="637671"/>
            <a:ext cx="3097372" cy="0"/>
          </a:xfrm>
          <a:prstGeom prst="line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26" name="Picture 2" descr="End-to-End 음성합성 기술의 개념">
            <a:extLst>
              <a:ext uri="{FF2B5EF4-FFF2-40B4-BE49-F238E27FC236}">
                <a16:creationId xmlns:a16="http://schemas.microsoft.com/office/drawing/2014/main" id="{1460B679-3E51-4A8B-838B-65EE82448C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512" y="2430205"/>
            <a:ext cx="9966976" cy="3497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F456E255-83C2-4DC5-AB58-0D33F0139CFE}"/>
              </a:ext>
            </a:extLst>
          </p:cNvPr>
          <p:cNvSpPr txBox="1"/>
          <p:nvPr/>
        </p:nvSpPr>
        <p:spPr>
          <a:xfrm>
            <a:off x="240632" y="88003"/>
            <a:ext cx="34122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Abadi" panose="020B0604020104020204" pitchFamily="34" charset="0"/>
              </a:rPr>
              <a:t>개인화 음성합성 기술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B38761B-D15C-4112-BB90-8E3AB10D6AC6}"/>
              </a:ext>
            </a:extLst>
          </p:cNvPr>
          <p:cNvSpPr/>
          <p:nvPr/>
        </p:nvSpPr>
        <p:spPr>
          <a:xfrm>
            <a:off x="2194130" y="1476945"/>
            <a:ext cx="78037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b="1" dirty="0">
                <a:solidFill>
                  <a:srgbClr val="333333"/>
                </a:solidFill>
                <a:latin typeface="Noto Sans KR"/>
              </a:rPr>
              <a:t> 음성합성 기술    </a:t>
            </a:r>
            <a:r>
              <a:rPr lang="ko-KR" altLang="en-US" dirty="0">
                <a:solidFill>
                  <a:srgbClr val="333333"/>
                </a:solidFill>
                <a:latin typeface="Noto Sans KR"/>
              </a:rPr>
              <a:t>텍스트 문자열을 입력하면</a:t>
            </a:r>
            <a:r>
              <a:rPr lang="en-US" altLang="ko-KR" dirty="0">
                <a:solidFill>
                  <a:srgbClr val="333333"/>
                </a:solidFill>
                <a:latin typeface="Noto Sans KR"/>
              </a:rPr>
              <a:t>, </a:t>
            </a:r>
            <a:r>
              <a:rPr lang="ko-KR" altLang="en-US" dirty="0">
                <a:solidFill>
                  <a:srgbClr val="333333"/>
                </a:solidFill>
                <a:latin typeface="Noto Sans KR"/>
              </a:rPr>
              <a:t>사람의 목소리로 출력해주는 것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8032453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423B2B6E-654C-40B0-B88F-2DDB8D25446C}"/>
              </a:ext>
            </a:extLst>
          </p:cNvPr>
          <p:cNvSpPr/>
          <p:nvPr/>
        </p:nvSpPr>
        <p:spPr>
          <a:xfrm>
            <a:off x="0" y="0"/>
            <a:ext cx="240632" cy="6858000"/>
          </a:xfrm>
          <a:prstGeom prst="rect">
            <a:avLst/>
          </a:prstGeom>
          <a:solidFill>
            <a:srgbClr val="434B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443E19FE-7A42-466A-9F13-74E26D09578E}"/>
              </a:ext>
            </a:extLst>
          </p:cNvPr>
          <p:cNvCxnSpPr>
            <a:cxnSpLocks/>
          </p:cNvCxnSpPr>
          <p:nvPr/>
        </p:nvCxnSpPr>
        <p:spPr>
          <a:xfrm>
            <a:off x="240632" y="637671"/>
            <a:ext cx="3097372" cy="0"/>
          </a:xfrm>
          <a:prstGeom prst="line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F456E255-83C2-4DC5-AB58-0D33F0139CFE}"/>
              </a:ext>
            </a:extLst>
          </p:cNvPr>
          <p:cNvSpPr txBox="1"/>
          <p:nvPr/>
        </p:nvSpPr>
        <p:spPr>
          <a:xfrm>
            <a:off x="240632" y="88003"/>
            <a:ext cx="34122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>
                <a:latin typeface="Abadi" panose="020B0604020104020204" pitchFamily="34" charset="0"/>
              </a:rPr>
              <a:t>개인화 음성합성 기술</a:t>
            </a:r>
            <a:endParaRPr lang="ko-KR" altLang="en-US" sz="2400" dirty="0">
              <a:latin typeface="Abadi" panose="020B0604020104020204" pitchFamily="34" charset="0"/>
            </a:endParaRPr>
          </a:p>
        </p:txBody>
      </p:sp>
      <p:pic>
        <p:nvPicPr>
          <p:cNvPr id="1028" name="Picture 4" descr="엔씨소프트의 End-to-End  음성합성 방식">
            <a:extLst>
              <a:ext uri="{FF2B5EF4-FFF2-40B4-BE49-F238E27FC236}">
                <a16:creationId xmlns:a16="http://schemas.microsoft.com/office/drawing/2014/main" id="{1D1E072C-C884-428D-8DFB-A1F9734585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250" y="1385887"/>
            <a:ext cx="10477500" cy="4086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4A69FE82-3A65-4310-BDEC-62DFDD5C66CB}"/>
              </a:ext>
            </a:extLst>
          </p:cNvPr>
          <p:cNvSpPr/>
          <p:nvPr/>
        </p:nvSpPr>
        <p:spPr>
          <a:xfrm>
            <a:off x="2054088" y="5938999"/>
            <a:ext cx="50424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b="1" dirty="0">
                <a:solidFill>
                  <a:srgbClr val="333333"/>
                </a:solidFill>
                <a:latin typeface="Noto Sans KR"/>
              </a:rPr>
              <a:t>몇 시간 분량</a:t>
            </a:r>
            <a:r>
              <a:rPr lang="ko-KR" altLang="en-US" dirty="0">
                <a:solidFill>
                  <a:srgbClr val="333333"/>
                </a:solidFill>
                <a:latin typeface="Noto Sans KR"/>
              </a:rPr>
              <a:t>의 </a:t>
            </a:r>
            <a:r>
              <a:rPr lang="en-US" altLang="ko-KR" dirty="0">
                <a:solidFill>
                  <a:srgbClr val="333333"/>
                </a:solidFill>
                <a:latin typeface="Noto Sans KR"/>
              </a:rPr>
              <a:t>(</a:t>
            </a:r>
            <a:r>
              <a:rPr lang="ko-KR" altLang="en-US" dirty="0">
                <a:solidFill>
                  <a:srgbClr val="333333"/>
                </a:solidFill>
                <a:latin typeface="Noto Sans KR"/>
              </a:rPr>
              <a:t>텍스트</a:t>
            </a:r>
            <a:r>
              <a:rPr lang="en-US" altLang="ko-KR" dirty="0">
                <a:solidFill>
                  <a:srgbClr val="333333"/>
                </a:solidFill>
                <a:latin typeface="Noto Sans KR"/>
              </a:rPr>
              <a:t>, </a:t>
            </a:r>
            <a:r>
              <a:rPr lang="ko-KR" altLang="en-US" dirty="0">
                <a:solidFill>
                  <a:srgbClr val="333333"/>
                </a:solidFill>
                <a:latin typeface="Noto Sans KR"/>
              </a:rPr>
              <a:t>음성</a:t>
            </a:r>
            <a:r>
              <a:rPr lang="en-US" altLang="ko-KR" dirty="0">
                <a:solidFill>
                  <a:srgbClr val="333333"/>
                </a:solidFill>
                <a:latin typeface="Noto Sans KR"/>
              </a:rPr>
              <a:t>) </a:t>
            </a:r>
            <a:r>
              <a:rPr lang="ko-KR" altLang="en-US" dirty="0">
                <a:solidFill>
                  <a:srgbClr val="333333"/>
                </a:solidFill>
                <a:latin typeface="Noto Sans KR"/>
              </a:rPr>
              <a:t>쌍의 데이터 확보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95228EC-4210-43EA-93DC-C6CB2A0D527A}"/>
              </a:ext>
            </a:extLst>
          </p:cNvPr>
          <p:cNvSpPr/>
          <p:nvPr/>
        </p:nvSpPr>
        <p:spPr>
          <a:xfrm>
            <a:off x="8094987" y="5944337"/>
            <a:ext cx="20329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rgbClr val="333333"/>
                </a:solidFill>
                <a:latin typeface="Noto Sans KR"/>
              </a:rPr>
              <a:t>신경망 자동 학습</a:t>
            </a:r>
            <a:endParaRPr lang="ko-KR" altLang="en-US" dirty="0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14267A5A-9C5F-4A44-89B5-70C2339964F8}"/>
              </a:ext>
            </a:extLst>
          </p:cNvPr>
          <p:cNvCxnSpPr>
            <a:cxnSpLocks/>
            <a:stCxn id="3" idx="3"/>
            <a:endCxn id="9" idx="1"/>
          </p:cNvCxnSpPr>
          <p:nvPr/>
        </p:nvCxnSpPr>
        <p:spPr>
          <a:xfrm>
            <a:off x="7096540" y="6123665"/>
            <a:ext cx="998447" cy="5338"/>
          </a:xfrm>
          <a:prstGeom prst="straightConnector1">
            <a:avLst/>
          </a:prstGeom>
          <a:ln w="15875">
            <a:solidFill>
              <a:srgbClr val="434B5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3AC41521-76E5-45A3-A016-82CB8A419D74}"/>
              </a:ext>
            </a:extLst>
          </p:cNvPr>
          <p:cNvSpPr/>
          <p:nvPr/>
        </p:nvSpPr>
        <p:spPr>
          <a:xfrm>
            <a:off x="4637171" y="982042"/>
            <a:ext cx="29176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dirty="0">
                <a:solidFill>
                  <a:srgbClr val="434B56"/>
                </a:solidFill>
                <a:latin typeface="Noto Sans KR"/>
              </a:rPr>
              <a:t>End-to-End </a:t>
            </a:r>
            <a:r>
              <a:rPr lang="ko-KR" altLang="en-US" sz="1400" dirty="0" err="1">
                <a:solidFill>
                  <a:srgbClr val="434B56"/>
                </a:solidFill>
                <a:latin typeface="Noto Sans KR"/>
              </a:rPr>
              <a:t>음성합성기의</a:t>
            </a:r>
            <a:r>
              <a:rPr lang="ko-KR" altLang="en-US" sz="1400" dirty="0">
                <a:solidFill>
                  <a:srgbClr val="434B56"/>
                </a:solidFill>
                <a:latin typeface="Noto Sans KR"/>
              </a:rPr>
              <a:t> 내부 구조</a:t>
            </a:r>
            <a:endParaRPr lang="ko-KR" altLang="en-US" sz="1400" dirty="0">
              <a:solidFill>
                <a:srgbClr val="434B56"/>
              </a:solidFill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5A03CBC4-8468-4231-9740-16B8B2EC50DC}"/>
              </a:ext>
            </a:extLst>
          </p:cNvPr>
          <p:cNvGrpSpPr/>
          <p:nvPr/>
        </p:nvGrpSpPr>
        <p:grpSpPr>
          <a:xfrm>
            <a:off x="4673747" y="330489"/>
            <a:ext cx="6027781" cy="1007363"/>
            <a:chOff x="4673747" y="330489"/>
            <a:chExt cx="6027781" cy="1007363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E0DCCE89-179B-4D5A-B019-129E811CC37A}"/>
                </a:ext>
              </a:extLst>
            </p:cNvPr>
            <p:cNvSpPr/>
            <p:nvPr/>
          </p:nvSpPr>
          <p:spPr>
            <a:xfrm>
              <a:off x="4673747" y="934007"/>
              <a:ext cx="947956" cy="403845"/>
            </a:xfrm>
            <a:prstGeom prst="ellipse">
              <a:avLst/>
            </a:prstGeom>
            <a:noFill/>
            <a:ln w="2222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6" name="연결선: 구부러짐 5">
              <a:extLst>
                <a:ext uri="{FF2B5EF4-FFF2-40B4-BE49-F238E27FC236}">
                  <a16:creationId xmlns:a16="http://schemas.microsoft.com/office/drawing/2014/main" id="{318D9D4F-A19F-4584-A586-02B2E57DA227}"/>
                </a:ext>
              </a:extLst>
            </p:cNvPr>
            <p:cNvCxnSpPr>
              <a:stCxn id="4" idx="0"/>
            </p:cNvCxnSpPr>
            <p:nvPr/>
          </p:nvCxnSpPr>
          <p:spPr>
            <a:xfrm rot="5400000" flipH="1" flipV="1">
              <a:off x="5179243" y="434827"/>
              <a:ext cx="467663" cy="530699"/>
            </a:xfrm>
            <a:prstGeom prst="curvedConnector2">
              <a:avLst/>
            </a:prstGeom>
            <a:ln w="2222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2FE4AB9-DC32-4BC7-B1BC-863F51E8CE47}"/>
                </a:ext>
              </a:extLst>
            </p:cNvPr>
            <p:cNvSpPr txBox="1"/>
            <p:nvPr/>
          </p:nvSpPr>
          <p:spPr>
            <a:xfrm>
              <a:off x="5678424" y="330489"/>
              <a:ext cx="502310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rgbClr val="C00000"/>
                  </a:solidFill>
                </a:rPr>
                <a:t>입력과 정답만 입력하고 </a:t>
              </a:r>
              <a:r>
                <a:rPr lang="en-US" altLang="ko-KR" sz="1200" dirty="0">
                  <a:solidFill>
                    <a:srgbClr val="C00000"/>
                  </a:solidFill>
                </a:rPr>
                <a:t>feature</a:t>
              </a:r>
              <a:r>
                <a:rPr lang="ko-KR" altLang="en-US" sz="1200" dirty="0">
                  <a:solidFill>
                    <a:srgbClr val="C00000"/>
                  </a:solidFill>
                </a:rPr>
                <a:t>학습을 자동으로 하는 </a:t>
              </a:r>
              <a:r>
                <a:rPr lang="ko-KR" altLang="en-US" sz="1200" dirty="0" err="1">
                  <a:solidFill>
                    <a:srgbClr val="C00000"/>
                  </a:solidFill>
                </a:rPr>
                <a:t>머신러닝</a:t>
              </a:r>
              <a:r>
                <a:rPr lang="ko-KR" altLang="en-US" sz="1200" dirty="0">
                  <a:solidFill>
                    <a:srgbClr val="C00000"/>
                  </a:solidFill>
                </a:rPr>
                <a:t> 구조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0621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423B2B6E-654C-40B0-B88F-2DDB8D25446C}"/>
              </a:ext>
            </a:extLst>
          </p:cNvPr>
          <p:cNvSpPr/>
          <p:nvPr/>
        </p:nvSpPr>
        <p:spPr>
          <a:xfrm>
            <a:off x="0" y="0"/>
            <a:ext cx="240632" cy="6858000"/>
          </a:xfrm>
          <a:prstGeom prst="rect">
            <a:avLst/>
          </a:prstGeom>
          <a:solidFill>
            <a:srgbClr val="434B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443E19FE-7A42-466A-9F13-74E26D09578E}"/>
              </a:ext>
            </a:extLst>
          </p:cNvPr>
          <p:cNvCxnSpPr>
            <a:cxnSpLocks/>
          </p:cNvCxnSpPr>
          <p:nvPr/>
        </p:nvCxnSpPr>
        <p:spPr>
          <a:xfrm>
            <a:off x="240632" y="637671"/>
            <a:ext cx="3097372" cy="0"/>
          </a:xfrm>
          <a:prstGeom prst="line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F456E255-83C2-4DC5-AB58-0D33F0139CFE}"/>
              </a:ext>
            </a:extLst>
          </p:cNvPr>
          <p:cNvSpPr txBox="1"/>
          <p:nvPr/>
        </p:nvSpPr>
        <p:spPr>
          <a:xfrm>
            <a:off x="240632" y="88003"/>
            <a:ext cx="34122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>
                <a:latin typeface="Abadi" panose="020B0604020104020204" pitchFamily="34" charset="0"/>
              </a:rPr>
              <a:t>개인화 음성합성 기술</a:t>
            </a:r>
            <a:endParaRPr lang="ko-KR" altLang="en-US" sz="2400" dirty="0">
              <a:latin typeface="Abadi" panose="020B0604020104020204" pitchFamily="34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FC11816-ED69-44A4-89CB-E58BA07365CE}"/>
              </a:ext>
            </a:extLst>
          </p:cNvPr>
          <p:cNvSpPr/>
          <p:nvPr/>
        </p:nvSpPr>
        <p:spPr>
          <a:xfrm>
            <a:off x="1397117" y="1847340"/>
            <a:ext cx="1739348" cy="9144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기존 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음성합성 모델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2960C7C-FEF4-467B-9E2C-7C38505AFBE0}"/>
              </a:ext>
            </a:extLst>
          </p:cNvPr>
          <p:cNvSpPr txBox="1"/>
          <p:nvPr/>
        </p:nvSpPr>
        <p:spPr>
          <a:xfrm>
            <a:off x="3595447" y="2042930"/>
            <a:ext cx="21222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/>
              <a:t>수 천만 개 이상</a:t>
            </a:r>
            <a:r>
              <a:rPr lang="ko-KR" altLang="en-US" sz="1400" dirty="0"/>
              <a:t>의 </a:t>
            </a:r>
            <a:endParaRPr lang="en-US" altLang="ko-KR" sz="1400" dirty="0"/>
          </a:p>
          <a:p>
            <a:pPr algn="ctr"/>
            <a:r>
              <a:rPr lang="ko-KR" altLang="en-US" sz="1400" dirty="0"/>
              <a:t>변수 값 존재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972411E5-5064-43C6-B5A1-0BCEADC720ED}"/>
              </a:ext>
            </a:extLst>
          </p:cNvPr>
          <p:cNvCxnSpPr>
            <a:cxnSpLocks/>
            <a:stCxn id="17" idx="3"/>
            <a:endCxn id="20" idx="1"/>
          </p:cNvCxnSpPr>
          <p:nvPr/>
        </p:nvCxnSpPr>
        <p:spPr>
          <a:xfrm>
            <a:off x="3136465" y="2304540"/>
            <a:ext cx="45898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CE88823D-2740-4CC3-9153-356F55EF0C9F}"/>
              </a:ext>
            </a:extLst>
          </p:cNvPr>
          <p:cNvSpPr txBox="1"/>
          <p:nvPr/>
        </p:nvSpPr>
        <p:spPr>
          <a:xfrm>
            <a:off x="6176639" y="2042930"/>
            <a:ext cx="26746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변수 값 찾아내려면 </a:t>
            </a:r>
            <a:endParaRPr lang="en-US" altLang="ko-KR" sz="1400" dirty="0"/>
          </a:p>
          <a:p>
            <a:pPr algn="ctr"/>
            <a:r>
              <a:rPr lang="en-US" altLang="ko-KR" sz="1400" b="1" dirty="0"/>
              <a:t>10</a:t>
            </a:r>
            <a:r>
              <a:rPr lang="ko-KR" altLang="en-US" sz="1400" b="1" dirty="0"/>
              <a:t>시간 넘는 음성 녹음 필요</a:t>
            </a: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6AEA7E8C-2972-47C8-9726-5C4AB52CD86B}"/>
              </a:ext>
            </a:extLst>
          </p:cNvPr>
          <p:cNvCxnSpPr>
            <a:cxnSpLocks/>
            <a:stCxn id="20" idx="3"/>
            <a:endCxn id="28" idx="1"/>
          </p:cNvCxnSpPr>
          <p:nvPr/>
        </p:nvCxnSpPr>
        <p:spPr>
          <a:xfrm>
            <a:off x="5717657" y="2304540"/>
            <a:ext cx="45898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15B1C76B-BC08-4E69-BC15-6C3D5352FE95}"/>
              </a:ext>
            </a:extLst>
          </p:cNvPr>
          <p:cNvSpPr txBox="1"/>
          <p:nvPr/>
        </p:nvSpPr>
        <p:spPr>
          <a:xfrm>
            <a:off x="9310301" y="2168939"/>
            <a:ext cx="14845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C00000"/>
                </a:solidFill>
              </a:rPr>
              <a:t>큰 비용</a:t>
            </a: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7093B268-97F2-4D97-A2F2-96C3A8C3920A}"/>
              </a:ext>
            </a:extLst>
          </p:cNvPr>
          <p:cNvCxnSpPr>
            <a:cxnSpLocks/>
            <a:stCxn id="28" idx="3"/>
            <a:endCxn id="32" idx="1"/>
          </p:cNvCxnSpPr>
          <p:nvPr/>
        </p:nvCxnSpPr>
        <p:spPr>
          <a:xfrm>
            <a:off x="8851319" y="2304540"/>
            <a:ext cx="458982" cy="289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폭발: 8pt 34">
            <a:extLst>
              <a:ext uri="{FF2B5EF4-FFF2-40B4-BE49-F238E27FC236}">
                <a16:creationId xmlns:a16="http://schemas.microsoft.com/office/drawing/2014/main" id="{0CECBB1D-25A5-41FE-B120-7910618638AB}"/>
              </a:ext>
            </a:extLst>
          </p:cNvPr>
          <p:cNvSpPr/>
          <p:nvPr/>
        </p:nvSpPr>
        <p:spPr>
          <a:xfrm>
            <a:off x="9563388" y="1905770"/>
            <a:ext cx="996696" cy="819394"/>
          </a:xfrm>
          <a:prstGeom prst="irregularSeal1">
            <a:avLst/>
          </a:prstGeom>
          <a:noFill/>
          <a:ln w="222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AFA623D8-7F69-41EF-A5E7-E7E96EA7BD0D}"/>
              </a:ext>
            </a:extLst>
          </p:cNvPr>
          <p:cNvSpPr/>
          <p:nvPr/>
        </p:nvSpPr>
        <p:spPr>
          <a:xfrm>
            <a:off x="8052760" y="4409434"/>
            <a:ext cx="3869157" cy="6106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/>
              <a:t>로봇이나 외국인이 말하는 것처럼 부자연스럽지 않고</a:t>
            </a:r>
            <a:endParaRPr lang="en-US" altLang="ko-KR" sz="1200" dirty="0"/>
          </a:p>
          <a:p>
            <a:pPr algn="ctr">
              <a:lnSpc>
                <a:spcPct val="150000"/>
              </a:lnSpc>
            </a:pPr>
            <a:r>
              <a:rPr lang="ko-KR" altLang="en-US" sz="1200" b="1" dirty="0"/>
              <a:t>자연스러운 음성 합성</a:t>
            </a: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C5A70451-D33D-498E-AE7F-0228855FE7DC}"/>
              </a:ext>
            </a:extLst>
          </p:cNvPr>
          <p:cNvGrpSpPr/>
          <p:nvPr/>
        </p:nvGrpSpPr>
        <p:grpSpPr>
          <a:xfrm>
            <a:off x="691265" y="3717532"/>
            <a:ext cx="2596203" cy="1756778"/>
            <a:chOff x="741801" y="3429000"/>
            <a:chExt cx="2596203" cy="1756778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665114D0-BD2C-4BF0-B951-ECF8989EE399}"/>
                </a:ext>
              </a:extLst>
            </p:cNvPr>
            <p:cNvSpPr/>
            <p:nvPr/>
          </p:nvSpPr>
          <p:spPr>
            <a:xfrm>
              <a:off x="741801" y="3666644"/>
              <a:ext cx="2596203" cy="1519134"/>
            </a:xfrm>
            <a:prstGeom prst="rect">
              <a:avLst/>
            </a:prstGeom>
            <a:ln w="22225">
              <a:solidFill>
                <a:srgbClr val="6C5848"/>
              </a:solidFill>
            </a:ln>
          </p:spPr>
          <p:txBody>
            <a:bodyPr wrap="square" tIns="0">
              <a:spAutoFit/>
            </a:bodyPr>
            <a:lstStyle/>
            <a:p>
              <a:pPr algn="ctr">
                <a:lnSpc>
                  <a:spcPct val="200000"/>
                </a:lnSpc>
              </a:pPr>
              <a:r>
                <a:rPr lang="en-US" altLang="ko-KR" sz="1400" b="1" dirty="0">
                  <a:solidFill>
                    <a:srgbClr val="6C5848"/>
                  </a:solidFill>
                  <a:latin typeface="Noto Sans KR"/>
                </a:rPr>
                <a:t>-</a:t>
              </a:r>
              <a:r>
                <a:rPr lang="ko-KR" altLang="en-US" sz="1400" b="1" dirty="0">
                  <a:solidFill>
                    <a:srgbClr val="6C5848"/>
                  </a:solidFill>
                  <a:latin typeface="Noto Sans KR"/>
                </a:rPr>
                <a:t>운율 예측 단계</a:t>
              </a:r>
              <a:r>
                <a:rPr lang="en-US" altLang="ko-KR" sz="1400" b="1" dirty="0">
                  <a:solidFill>
                    <a:srgbClr val="6C5848"/>
                  </a:solidFill>
                  <a:latin typeface="Noto Sans KR"/>
                </a:rPr>
                <a:t>-</a:t>
              </a:r>
            </a:p>
            <a:p>
              <a:pPr algn="ctr">
                <a:lnSpc>
                  <a:spcPct val="200000"/>
                </a:lnSpc>
              </a:pPr>
              <a:r>
                <a:rPr lang="ko-KR" altLang="en-US" sz="1400" dirty="0">
                  <a:solidFill>
                    <a:srgbClr val="333333"/>
                  </a:solidFill>
                  <a:latin typeface="Noto Sans KR"/>
                </a:rPr>
                <a:t>음성의 강세</a:t>
              </a:r>
              <a:endParaRPr lang="en-US" altLang="ko-KR" sz="1400" dirty="0">
                <a:solidFill>
                  <a:srgbClr val="333333"/>
                </a:solidFill>
                <a:latin typeface="Noto Sans KR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400" dirty="0">
                  <a:solidFill>
                    <a:srgbClr val="333333"/>
                  </a:solidFill>
                  <a:latin typeface="Noto Sans KR"/>
                </a:rPr>
                <a:t>텍스트에 맞는 음성의 길이</a:t>
              </a:r>
              <a:endParaRPr lang="en-US" altLang="ko-KR" sz="1400" dirty="0">
                <a:solidFill>
                  <a:srgbClr val="333333"/>
                </a:solidFill>
                <a:latin typeface="Noto Sans KR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400" dirty="0">
                  <a:solidFill>
                    <a:srgbClr val="333333"/>
                  </a:solidFill>
                  <a:latin typeface="Noto Sans KR"/>
                </a:rPr>
                <a:t>등등 정보 예측</a:t>
              </a:r>
              <a:endParaRPr lang="ko-KR" altLang="en-US" sz="1400" dirty="0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5A11CD00-4F3C-48B3-99DE-3F116479B772}"/>
                </a:ext>
              </a:extLst>
            </p:cNvPr>
            <p:cNvSpPr/>
            <p:nvPr/>
          </p:nvSpPr>
          <p:spPr>
            <a:xfrm>
              <a:off x="964176" y="3429000"/>
              <a:ext cx="2181623" cy="369332"/>
            </a:xfrm>
            <a:prstGeom prst="rect">
              <a:avLst/>
            </a:prstGeom>
            <a:solidFill>
              <a:srgbClr val="F8F8F6"/>
            </a:solidFill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ko-KR" dirty="0">
                  <a:solidFill>
                    <a:srgbClr val="6C5848"/>
                  </a:solidFill>
                  <a:latin typeface="Noto Sans KR"/>
                </a:rPr>
                <a:t>attention mechanism</a:t>
              </a:r>
              <a:endParaRPr lang="ko-KR" altLang="en-US" dirty="0">
                <a:solidFill>
                  <a:srgbClr val="6C5848"/>
                </a:solidFill>
              </a:endParaRPr>
            </a:p>
          </p:txBody>
        </p:sp>
      </p:grp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C61AC1F0-086D-4944-A8FC-772793FD3A03}"/>
              </a:ext>
            </a:extLst>
          </p:cNvPr>
          <p:cNvSpPr/>
          <p:nvPr/>
        </p:nvSpPr>
        <p:spPr>
          <a:xfrm>
            <a:off x="3818990" y="4409434"/>
            <a:ext cx="3797333" cy="6106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latin typeface="+mj-lt"/>
              </a:rPr>
              <a:t>수많은 </a:t>
            </a:r>
            <a:r>
              <a:rPr lang="en-US" altLang="ko-KR" sz="1200" dirty="0">
                <a:latin typeface="+mj-lt"/>
              </a:rPr>
              <a:t>&lt;</a:t>
            </a:r>
            <a:r>
              <a:rPr lang="ko-KR" altLang="en-US" sz="1200" dirty="0">
                <a:latin typeface="+mj-lt"/>
              </a:rPr>
              <a:t>텍스트</a:t>
            </a:r>
            <a:r>
              <a:rPr lang="en-US" altLang="ko-KR" sz="1200" dirty="0">
                <a:latin typeface="+mj-lt"/>
              </a:rPr>
              <a:t>, </a:t>
            </a:r>
            <a:r>
              <a:rPr lang="ko-KR" altLang="en-US" sz="1200" dirty="0">
                <a:latin typeface="+mj-lt"/>
              </a:rPr>
              <a:t>음성</a:t>
            </a:r>
            <a:r>
              <a:rPr lang="en-US" altLang="ko-KR" sz="1200" dirty="0">
                <a:latin typeface="+mj-lt"/>
              </a:rPr>
              <a:t>&gt; </a:t>
            </a:r>
            <a:r>
              <a:rPr lang="ko-KR" altLang="en-US" sz="1200" dirty="0">
                <a:latin typeface="+mj-lt"/>
              </a:rPr>
              <a:t>쌍으로부터 </a:t>
            </a:r>
            <a:endParaRPr lang="en-US" altLang="ko-KR" sz="1200" dirty="0">
              <a:latin typeface="+mj-lt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b="1" dirty="0">
                <a:latin typeface="+mj-lt"/>
              </a:rPr>
              <a:t>두 데이터 간의 시간적 정렬을 추정</a:t>
            </a:r>
            <a:r>
              <a:rPr lang="ko-KR" altLang="en-US" sz="1200" dirty="0">
                <a:latin typeface="+mj-lt"/>
              </a:rPr>
              <a:t>하는 방법을 학습</a:t>
            </a: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3EF9C4E8-4C61-4619-B68A-42E7268F86D8}"/>
              </a:ext>
            </a:extLst>
          </p:cNvPr>
          <p:cNvCxnSpPr>
            <a:cxnSpLocks/>
            <a:stCxn id="38" idx="3"/>
            <a:endCxn id="42" idx="1"/>
          </p:cNvCxnSpPr>
          <p:nvPr/>
        </p:nvCxnSpPr>
        <p:spPr>
          <a:xfrm flipV="1">
            <a:off x="3287468" y="4714742"/>
            <a:ext cx="531522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B34D3F76-2523-4A79-96EC-E97596F83900}"/>
              </a:ext>
            </a:extLst>
          </p:cNvPr>
          <p:cNvCxnSpPr>
            <a:cxnSpLocks/>
            <a:stCxn id="42" idx="3"/>
            <a:endCxn id="40" idx="1"/>
          </p:cNvCxnSpPr>
          <p:nvPr/>
        </p:nvCxnSpPr>
        <p:spPr>
          <a:xfrm>
            <a:off x="7616323" y="4714742"/>
            <a:ext cx="43643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4983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32" grpId="0"/>
      <p:bldP spid="35" grpId="0" animBg="1"/>
      <p:bldP spid="40" grpId="0"/>
      <p:bldP spid="42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423B2B6E-654C-40B0-B88F-2DDB8D25446C}"/>
              </a:ext>
            </a:extLst>
          </p:cNvPr>
          <p:cNvSpPr/>
          <p:nvPr/>
        </p:nvSpPr>
        <p:spPr>
          <a:xfrm>
            <a:off x="0" y="0"/>
            <a:ext cx="240632" cy="6858000"/>
          </a:xfrm>
          <a:prstGeom prst="rect">
            <a:avLst/>
          </a:prstGeom>
          <a:solidFill>
            <a:srgbClr val="434B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443E19FE-7A42-466A-9F13-74E26D09578E}"/>
              </a:ext>
            </a:extLst>
          </p:cNvPr>
          <p:cNvCxnSpPr>
            <a:cxnSpLocks/>
          </p:cNvCxnSpPr>
          <p:nvPr/>
        </p:nvCxnSpPr>
        <p:spPr>
          <a:xfrm>
            <a:off x="240632" y="637671"/>
            <a:ext cx="3097372" cy="0"/>
          </a:xfrm>
          <a:prstGeom prst="line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F456E255-83C2-4DC5-AB58-0D33F0139CFE}"/>
              </a:ext>
            </a:extLst>
          </p:cNvPr>
          <p:cNvSpPr txBox="1"/>
          <p:nvPr/>
        </p:nvSpPr>
        <p:spPr>
          <a:xfrm>
            <a:off x="240632" y="88003"/>
            <a:ext cx="34122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>
                <a:latin typeface="Abadi" panose="020B0604020104020204" pitchFamily="34" charset="0"/>
              </a:rPr>
              <a:t>개인화 음성합성 기술</a:t>
            </a:r>
            <a:endParaRPr lang="ko-KR" altLang="en-US" sz="2400" dirty="0">
              <a:latin typeface="Abadi" panose="020B0604020104020204" pitchFamily="34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08FBCA7-82CE-4375-ACB4-DEF9CCAC4936}"/>
              </a:ext>
            </a:extLst>
          </p:cNvPr>
          <p:cNvSpPr/>
          <p:nvPr/>
        </p:nvSpPr>
        <p:spPr>
          <a:xfrm>
            <a:off x="791699" y="912614"/>
            <a:ext cx="286116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dirty="0">
                <a:solidFill>
                  <a:srgbClr val="333333"/>
                </a:solidFill>
                <a:latin typeface="Noto Sans KR"/>
              </a:rPr>
              <a:t>적응 훈련</a:t>
            </a:r>
            <a:r>
              <a:rPr lang="en-US" altLang="ko-KR" sz="1600" b="1" dirty="0">
                <a:solidFill>
                  <a:srgbClr val="333333"/>
                </a:solidFill>
                <a:latin typeface="Noto Sans KR"/>
              </a:rPr>
              <a:t>(Adaptation Training)</a:t>
            </a:r>
            <a:endParaRPr lang="ko-KR" altLang="en-US" sz="1600" b="1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EEE81CA-C83A-41FD-A412-C9E1F93F06F9}"/>
              </a:ext>
            </a:extLst>
          </p:cNvPr>
          <p:cNvSpPr/>
          <p:nvPr/>
        </p:nvSpPr>
        <p:spPr>
          <a:xfrm>
            <a:off x="798576" y="1283279"/>
            <a:ext cx="1072286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rgbClr val="333333"/>
                </a:solidFill>
                <a:latin typeface="Noto Sans KR"/>
              </a:rPr>
              <a:t>적은 양의 데이터만으로 신경망을 효과적으로 학습하기 위해 많은 양의 데이터로 학습된 기존 모델을 활용하는 방법</a:t>
            </a:r>
            <a:endParaRPr lang="ko-KR" altLang="en-US" sz="1600" dirty="0"/>
          </a:p>
        </p:txBody>
      </p:sp>
      <p:pic>
        <p:nvPicPr>
          <p:cNvPr id="1026" name="Picture 2" descr="Pre-training, Adaptation Training">
            <a:extLst>
              <a:ext uri="{FF2B5EF4-FFF2-40B4-BE49-F238E27FC236}">
                <a16:creationId xmlns:a16="http://schemas.microsoft.com/office/drawing/2014/main" id="{DC10633C-9D7F-4BD4-82A5-3082939592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3241" y="1834716"/>
            <a:ext cx="7565517" cy="3826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9645895C-7EED-4C9F-8F16-6589DAE2069B}"/>
              </a:ext>
            </a:extLst>
          </p:cNvPr>
          <p:cNvSpPr/>
          <p:nvPr/>
        </p:nvSpPr>
        <p:spPr>
          <a:xfrm>
            <a:off x="1266664" y="5945386"/>
            <a:ext cx="3817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001C5B"/>
                </a:solidFill>
                <a:latin typeface="Noto Sans KR"/>
              </a:rPr>
              <a:t>많은 양의 데이터를 가지고 있는 </a:t>
            </a:r>
            <a:endParaRPr lang="en-US" altLang="ko-KR" sz="1200" b="1" dirty="0">
              <a:solidFill>
                <a:srgbClr val="001C5B"/>
              </a:solidFill>
              <a:latin typeface="Noto Sans KR"/>
            </a:endParaRPr>
          </a:p>
          <a:p>
            <a:pPr algn="ctr"/>
            <a:r>
              <a:rPr lang="ko-KR" altLang="en-US" sz="1200" b="1" dirty="0">
                <a:solidFill>
                  <a:srgbClr val="001C5B"/>
                </a:solidFill>
                <a:latin typeface="Noto Sans KR"/>
              </a:rPr>
              <a:t>임의의 화자에 대해 기반이 되는 모델을 먼저 학습</a:t>
            </a:r>
            <a:endParaRPr lang="ko-KR" altLang="en-US" sz="1200" b="1" dirty="0">
              <a:solidFill>
                <a:srgbClr val="001C5B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97B2323-9E00-4C07-8BBD-BEEFC31F8B68}"/>
              </a:ext>
            </a:extLst>
          </p:cNvPr>
          <p:cNvSpPr/>
          <p:nvPr/>
        </p:nvSpPr>
        <p:spPr>
          <a:xfrm>
            <a:off x="7554248" y="5945386"/>
            <a:ext cx="367458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b="1" dirty="0">
                <a:solidFill>
                  <a:srgbClr val="001C5B"/>
                </a:solidFill>
                <a:latin typeface="Noto Sans KR"/>
              </a:rPr>
              <a:t>10</a:t>
            </a:r>
            <a:r>
              <a:rPr lang="ko-KR" altLang="en-US" sz="1200" b="1" dirty="0">
                <a:solidFill>
                  <a:srgbClr val="001C5B"/>
                </a:solidFill>
                <a:latin typeface="Noto Sans KR"/>
              </a:rPr>
              <a:t>분 분량만을 가지고 있는 개인의 음성을 이용해 </a:t>
            </a:r>
            <a:endParaRPr lang="en-US" altLang="ko-KR" sz="1200" b="1" dirty="0">
              <a:solidFill>
                <a:srgbClr val="001C5B"/>
              </a:solidFill>
              <a:latin typeface="Noto Sans KR"/>
            </a:endParaRPr>
          </a:p>
          <a:p>
            <a:pPr algn="ctr"/>
            <a:r>
              <a:rPr lang="ko-KR" altLang="en-US" sz="1200" b="1" dirty="0">
                <a:solidFill>
                  <a:srgbClr val="001C5B"/>
                </a:solidFill>
                <a:latin typeface="Noto Sans KR"/>
              </a:rPr>
              <a:t>새로운 학습을 추가로 진행하게 </a:t>
            </a:r>
            <a:endParaRPr lang="ko-KR" altLang="en-US" sz="1200" b="1" dirty="0">
              <a:solidFill>
                <a:srgbClr val="001C5B"/>
              </a:solidFill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55433AED-257D-47AD-A74B-AA42E2FE4D37}"/>
              </a:ext>
            </a:extLst>
          </p:cNvPr>
          <p:cNvCxnSpPr>
            <a:cxnSpLocks/>
            <a:endCxn id="4" idx="0"/>
          </p:cNvCxnSpPr>
          <p:nvPr/>
        </p:nvCxnSpPr>
        <p:spPr>
          <a:xfrm flipH="1">
            <a:off x="3175364" y="5574721"/>
            <a:ext cx="674260" cy="370665"/>
          </a:xfrm>
          <a:prstGeom prst="straightConnector1">
            <a:avLst/>
          </a:prstGeom>
          <a:ln w="15875">
            <a:solidFill>
              <a:srgbClr val="001C5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ACEE0A79-DB5D-4AD9-81F4-EF3546932BE0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8778240" y="5574721"/>
            <a:ext cx="613300" cy="370665"/>
          </a:xfrm>
          <a:prstGeom prst="straightConnector1">
            <a:avLst/>
          </a:prstGeom>
          <a:ln w="15875">
            <a:solidFill>
              <a:srgbClr val="001C5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17614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423B2B6E-654C-40B0-B88F-2DDB8D25446C}"/>
              </a:ext>
            </a:extLst>
          </p:cNvPr>
          <p:cNvSpPr/>
          <p:nvPr/>
        </p:nvSpPr>
        <p:spPr>
          <a:xfrm>
            <a:off x="0" y="0"/>
            <a:ext cx="240632" cy="6858000"/>
          </a:xfrm>
          <a:prstGeom prst="rect">
            <a:avLst/>
          </a:prstGeom>
          <a:solidFill>
            <a:srgbClr val="434B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443E19FE-7A42-466A-9F13-74E26D09578E}"/>
              </a:ext>
            </a:extLst>
          </p:cNvPr>
          <p:cNvCxnSpPr>
            <a:cxnSpLocks/>
          </p:cNvCxnSpPr>
          <p:nvPr/>
        </p:nvCxnSpPr>
        <p:spPr>
          <a:xfrm>
            <a:off x="240632" y="637671"/>
            <a:ext cx="2301232" cy="0"/>
          </a:xfrm>
          <a:prstGeom prst="line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C42DCEE-86B2-483B-8DA2-4977FA0F6146}"/>
              </a:ext>
            </a:extLst>
          </p:cNvPr>
          <p:cNvSpPr txBox="1"/>
          <p:nvPr/>
        </p:nvSpPr>
        <p:spPr>
          <a:xfrm>
            <a:off x="240632" y="209976"/>
            <a:ext cx="23195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Abadi" panose="020B0604020104020204" pitchFamily="34" charset="0"/>
              </a:rPr>
              <a:t>5-1 </a:t>
            </a:r>
            <a:r>
              <a:rPr lang="ko-KR" altLang="en-US" sz="1600" dirty="0" err="1">
                <a:latin typeface="Abadi" panose="020B0604020104020204" pitchFamily="34" charset="0"/>
              </a:rPr>
              <a:t>합성곱</a:t>
            </a:r>
            <a:r>
              <a:rPr lang="ko-KR" altLang="en-US" sz="1600" dirty="0">
                <a:latin typeface="Abadi" panose="020B0604020104020204" pitchFamily="34" charset="0"/>
              </a:rPr>
              <a:t> 신경망 소개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B1FC2DB-EB6A-4D48-A6D0-649F875791BE}"/>
              </a:ext>
            </a:extLst>
          </p:cNvPr>
          <p:cNvSpPr/>
          <p:nvPr/>
        </p:nvSpPr>
        <p:spPr>
          <a:xfrm flipH="1">
            <a:off x="417490" y="888538"/>
            <a:ext cx="45720" cy="307778"/>
          </a:xfrm>
          <a:prstGeom prst="rect">
            <a:avLst/>
          </a:prstGeom>
          <a:solidFill>
            <a:srgbClr val="434B56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B450C0-06D8-451F-B3CF-C15F7216A8A6}"/>
              </a:ext>
            </a:extLst>
          </p:cNvPr>
          <p:cNvSpPr txBox="1"/>
          <p:nvPr/>
        </p:nvSpPr>
        <p:spPr>
          <a:xfrm>
            <a:off x="463210" y="857761"/>
            <a:ext cx="29546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pc="-150" dirty="0">
                <a:latin typeface="+mn-ea"/>
              </a:rPr>
              <a:t>5.1.1</a:t>
            </a:r>
            <a:r>
              <a:rPr lang="ko-KR" altLang="en-US" spc="-150" dirty="0">
                <a:latin typeface="+mn-ea"/>
              </a:rPr>
              <a:t> </a:t>
            </a:r>
            <a:r>
              <a:rPr lang="ko-KR" altLang="en-US" spc="-150" dirty="0" err="1">
                <a:latin typeface="+mn-ea"/>
              </a:rPr>
              <a:t>합성곱</a:t>
            </a:r>
            <a:r>
              <a:rPr lang="ko-KR" altLang="en-US" spc="-150" dirty="0">
                <a:latin typeface="+mn-ea"/>
              </a:rPr>
              <a:t> 연산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860AA3-B333-44C4-8FC4-290DAEC5E457}"/>
              </a:ext>
            </a:extLst>
          </p:cNvPr>
          <p:cNvSpPr txBox="1"/>
          <p:nvPr/>
        </p:nvSpPr>
        <p:spPr>
          <a:xfrm>
            <a:off x="654341" y="1585519"/>
            <a:ext cx="6467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패딩 </a:t>
            </a:r>
            <a:r>
              <a:rPr lang="en-US" altLang="ko-KR" dirty="0"/>
              <a:t>: </a:t>
            </a:r>
            <a:r>
              <a:rPr lang="ko-KR" altLang="en-US" dirty="0"/>
              <a:t>입력 이미지 가장자리를 </a:t>
            </a:r>
            <a:r>
              <a:rPr lang="en-US" altLang="ko-KR" dirty="0"/>
              <a:t>0</a:t>
            </a:r>
            <a:r>
              <a:rPr lang="ko-KR" altLang="en-US" dirty="0"/>
              <a:t>인 픽셀로 채우는 것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D4DF1A6B-9D2C-474D-B0E7-B83002FE1E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8911984"/>
              </p:ext>
            </p:extLst>
          </p:nvPr>
        </p:nvGraphicFramePr>
        <p:xfrm>
          <a:off x="2619227" y="2523296"/>
          <a:ext cx="3244675" cy="29463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3525">
                  <a:extLst>
                    <a:ext uri="{9D8B030D-6E8A-4147-A177-3AD203B41FA5}">
                      <a16:colId xmlns:a16="http://schemas.microsoft.com/office/drawing/2014/main" val="3498867711"/>
                    </a:ext>
                  </a:extLst>
                </a:gridCol>
                <a:gridCol w="463525">
                  <a:extLst>
                    <a:ext uri="{9D8B030D-6E8A-4147-A177-3AD203B41FA5}">
                      <a16:colId xmlns:a16="http://schemas.microsoft.com/office/drawing/2014/main" val="3388541097"/>
                    </a:ext>
                  </a:extLst>
                </a:gridCol>
                <a:gridCol w="463525">
                  <a:extLst>
                    <a:ext uri="{9D8B030D-6E8A-4147-A177-3AD203B41FA5}">
                      <a16:colId xmlns:a16="http://schemas.microsoft.com/office/drawing/2014/main" val="2116831039"/>
                    </a:ext>
                  </a:extLst>
                </a:gridCol>
                <a:gridCol w="463525">
                  <a:extLst>
                    <a:ext uri="{9D8B030D-6E8A-4147-A177-3AD203B41FA5}">
                      <a16:colId xmlns:a16="http://schemas.microsoft.com/office/drawing/2014/main" val="2408501398"/>
                    </a:ext>
                  </a:extLst>
                </a:gridCol>
                <a:gridCol w="463525">
                  <a:extLst>
                    <a:ext uri="{9D8B030D-6E8A-4147-A177-3AD203B41FA5}">
                      <a16:colId xmlns:a16="http://schemas.microsoft.com/office/drawing/2014/main" val="2681550447"/>
                    </a:ext>
                  </a:extLst>
                </a:gridCol>
                <a:gridCol w="463525">
                  <a:extLst>
                    <a:ext uri="{9D8B030D-6E8A-4147-A177-3AD203B41FA5}">
                      <a16:colId xmlns:a16="http://schemas.microsoft.com/office/drawing/2014/main" val="3560522821"/>
                    </a:ext>
                  </a:extLst>
                </a:gridCol>
                <a:gridCol w="463525">
                  <a:extLst>
                    <a:ext uri="{9D8B030D-6E8A-4147-A177-3AD203B41FA5}">
                      <a16:colId xmlns:a16="http://schemas.microsoft.com/office/drawing/2014/main" val="1368160905"/>
                    </a:ext>
                  </a:extLst>
                </a:gridCol>
              </a:tblGrid>
              <a:tr h="4209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51465135"/>
                  </a:ext>
                </a:extLst>
              </a:tr>
              <a:tr h="42090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1400554"/>
                  </a:ext>
                </a:extLst>
              </a:tr>
              <a:tr h="42090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5690275"/>
                  </a:ext>
                </a:extLst>
              </a:tr>
              <a:tr h="42090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86798781"/>
                  </a:ext>
                </a:extLst>
              </a:tr>
              <a:tr h="42090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9301111"/>
                  </a:ext>
                </a:extLst>
              </a:tr>
              <a:tr h="42090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6276321"/>
                  </a:ext>
                </a:extLst>
              </a:tr>
              <a:tr h="42090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3034412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6C1E5AAB-A3B6-4C9A-9734-D4AA7A468E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9564379"/>
              </p:ext>
            </p:extLst>
          </p:nvPr>
        </p:nvGraphicFramePr>
        <p:xfrm>
          <a:off x="3082753" y="2944200"/>
          <a:ext cx="2317625" cy="21045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3525">
                  <a:extLst>
                    <a:ext uri="{9D8B030D-6E8A-4147-A177-3AD203B41FA5}">
                      <a16:colId xmlns:a16="http://schemas.microsoft.com/office/drawing/2014/main" val="2203230705"/>
                    </a:ext>
                  </a:extLst>
                </a:gridCol>
                <a:gridCol w="463525">
                  <a:extLst>
                    <a:ext uri="{9D8B030D-6E8A-4147-A177-3AD203B41FA5}">
                      <a16:colId xmlns:a16="http://schemas.microsoft.com/office/drawing/2014/main" val="2149054540"/>
                    </a:ext>
                  </a:extLst>
                </a:gridCol>
                <a:gridCol w="463525">
                  <a:extLst>
                    <a:ext uri="{9D8B030D-6E8A-4147-A177-3AD203B41FA5}">
                      <a16:colId xmlns:a16="http://schemas.microsoft.com/office/drawing/2014/main" val="353461930"/>
                    </a:ext>
                  </a:extLst>
                </a:gridCol>
                <a:gridCol w="463525">
                  <a:extLst>
                    <a:ext uri="{9D8B030D-6E8A-4147-A177-3AD203B41FA5}">
                      <a16:colId xmlns:a16="http://schemas.microsoft.com/office/drawing/2014/main" val="3937791249"/>
                    </a:ext>
                  </a:extLst>
                </a:gridCol>
                <a:gridCol w="463525">
                  <a:extLst>
                    <a:ext uri="{9D8B030D-6E8A-4147-A177-3AD203B41FA5}">
                      <a16:colId xmlns:a16="http://schemas.microsoft.com/office/drawing/2014/main" val="3953744095"/>
                    </a:ext>
                  </a:extLst>
                </a:gridCol>
              </a:tblGrid>
              <a:tr h="4209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8372055"/>
                  </a:ext>
                </a:extLst>
              </a:tr>
              <a:tr h="420903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ko-KR" alt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6217939"/>
                  </a:ext>
                </a:extLst>
              </a:tr>
              <a:tr h="4209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11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13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14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15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6919488"/>
                  </a:ext>
                </a:extLst>
              </a:tr>
              <a:tr h="4209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16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17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18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19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7532655"/>
                  </a:ext>
                </a:extLst>
              </a:tr>
              <a:tr h="4209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21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22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23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24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25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7630965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6D843510-E0E3-40A0-998D-D6593D9DEFA7}"/>
              </a:ext>
            </a:extLst>
          </p:cNvPr>
          <p:cNvSpPr txBox="1"/>
          <p:nvPr/>
        </p:nvSpPr>
        <p:spPr>
          <a:xfrm>
            <a:off x="3529633" y="5947794"/>
            <a:ext cx="18707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5</a:t>
            </a:r>
            <a:r>
              <a:rPr lang="ko-KR" altLang="en-US" dirty="0"/>
              <a:t> </a:t>
            </a:r>
            <a:r>
              <a:rPr lang="en-US" altLang="ko-KR" dirty="0"/>
              <a:t>X 5 image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71BB25A-0D1C-42CA-BFE1-094DC8E91508}"/>
              </a:ext>
            </a:extLst>
          </p:cNvPr>
          <p:cNvSpPr txBox="1"/>
          <p:nvPr/>
        </p:nvSpPr>
        <p:spPr>
          <a:xfrm>
            <a:off x="7575258" y="2338630"/>
            <a:ext cx="2290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accent5">
                    <a:lumMod val="75000"/>
                  </a:schemeClr>
                </a:solidFill>
              </a:rPr>
              <a:t>패딩을 하는 이유</a:t>
            </a:r>
            <a:r>
              <a:rPr lang="en-US" altLang="ko-KR" dirty="0">
                <a:solidFill>
                  <a:schemeClr val="accent5">
                    <a:lumMod val="75000"/>
                  </a:schemeClr>
                </a:solidFill>
              </a:rPr>
              <a:t>??</a:t>
            </a:r>
            <a:endParaRPr lang="ko-KR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7ADB171-AE59-41BD-BF54-C1D465BEDE11}"/>
              </a:ext>
            </a:extLst>
          </p:cNvPr>
          <p:cNvSpPr txBox="1"/>
          <p:nvPr/>
        </p:nvSpPr>
        <p:spPr>
          <a:xfrm>
            <a:off x="7340367" y="3070371"/>
            <a:ext cx="31710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70C0"/>
                </a:solidFill>
              </a:rPr>
              <a:t>사이즈 유지</a:t>
            </a:r>
            <a:endParaRPr lang="en-US" altLang="ko-KR" dirty="0">
              <a:solidFill>
                <a:srgbClr val="0070C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70C0"/>
                </a:solidFill>
              </a:rPr>
              <a:t>가장자리의 특성 유지</a:t>
            </a:r>
          </a:p>
        </p:txBody>
      </p:sp>
    </p:spTree>
    <p:extLst>
      <p:ext uri="{BB962C8B-B14F-4D97-AF65-F5344CB8AC3E}">
        <p14:creationId xmlns:p14="http://schemas.microsoft.com/office/powerpoint/2010/main" val="3994514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423B2B6E-654C-40B0-B88F-2DDB8D25446C}"/>
              </a:ext>
            </a:extLst>
          </p:cNvPr>
          <p:cNvSpPr/>
          <p:nvPr/>
        </p:nvSpPr>
        <p:spPr>
          <a:xfrm>
            <a:off x="0" y="0"/>
            <a:ext cx="240632" cy="6858000"/>
          </a:xfrm>
          <a:prstGeom prst="rect">
            <a:avLst/>
          </a:prstGeom>
          <a:solidFill>
            <a:srgbClr val="434B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443E19FE-7A42-466A-9F13-74E26D09578E}"/>
              </a:ext>
            </a:extLst>
          </p:cNvPr>
          <p:cNvCxnSpPr>
            <a:cxnSpLocks/>
          </p:cNvCxnSpPr>
          <p:nvPr/>
        </p:nvCxnSpPr>
        <p:spPr>
          <a:xfrm>
            <a:off x="240632" y="637671"/>
            <a:ext cx="3097372" cy="0"/>
          </a:xfrm>
          <a:prstGeom prst="line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F456E255-83C2-4DC5-AB58-0D33F0139CFE}"/>
              </a:ext>
            </a:extLst>
          </p:cNvPr>
          <p:cNvSpPr txBox="1"/>
          <p:nvPr/>
        </p:nvSpPr>
        <p:spPr>
          <a:xfrm>
            <a:off x="240632" y="88003"/>
            <a:ext cx="34122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>
                <a:latin typeface="Abadi" panose="020B0604020104020204" pitchFamily="34" charset="0"/>
              </a:rPr>
              <a:t>개인화 음성합성 기술</a:t>
            </a:r>
            <a:endParaRPr lang="ko-KR" altLang="en-US" sz="2400" dirty="0">
              <a:latin typeface="Abadi" panose="020B0604020104020204" pitchFamily="34" charset="0"/>
            </a:endParaRPr>
          </a:p>
        </p:txBody>
      </p:sp>
      <p:pic>
        <p:nvPicPr>
          <p:cNvPr id="2" name="bandicam 2020-01-27 01-35-45-837">
            <a:hlinkClick r:id="" action="ppaction://media"/>
            <a:extLst>
              <a:ext uri="{FF2B5EF4-FFF2-40B4-BE49-F238E27FC236}">
                <a16:creationId xmlns:a16="http://schemas.microsoft.com/office/drawing/2014/main" id="{9F0ACD70-FCF5-47B8-BD27-9DB7E7990F4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432" t="5052" r="58" b="7635"/>
          <a:stretch/>
        </p:blipFill>
        <p:spPr>
          <a:xfrm>
            <a:off x="2460000" y="1616719"/>
            <a:ext cx="7272000" cy="4086226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E63628DC-7CA4-4A62-A22B-09EE48A74A05}"/>
              </a:ext>
            </a:extLst>
          </p:cNvPr>
          <p:cNvSpPr/>
          <p:nvPr/>
        </p:nvSpPr>
        <p:spPr>
          <a:xfrm>
            <a:off x="6844747" y="6462219"/>
            <a:ext cx="557916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bg2">
                    <a:lumMod val="75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https://www.youtube.com/watch?v=9nslvABUPRU#action=share</a:t>
            </a:r>
            <a:endParaRPr lang="ko-KR" altLang="en-US" sz="1400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1820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50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5044764B-66B6-4BCB-992D-D10423C929EF}"/>
              </a:ext>
            </a:extLst>
          </p:cNvPr>
          <p:cNvGrpSpPr/>
          <p:nvPr/>
        </p:nvGrpSpPr>
        <p:grpSpPr>
          <a:xfrm>
            <a:off x="240632" y="-239110"/>
            <a:ext cx="4286408" cy="1015663"/>
            <a:chOff x="240632" y="-239110"/>
            <a:chExt cx="4286408" cy="1015663"/>
          </a:xfrm>
        </p:grpSpPr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443E19FE-7A42-466A-9F13-74E26D09578E}"/>
                </a:ext>
              </a:extLst>
            </p:cNvPr>
            <p:cNvCxnSpPr>
              <a:cxnSpLocks/>
            </p:cNvCxnSpPr>
            <p:nvPr/>
          </p:nvCxnSpPr>
          <p:spPr>
            <a:xfrm>
              <a:off x="240632" y="637671"/>
              <a:ext cx="4034684" cy="0"/>
            </a:xfrm>
            <a:prstGeom prst="line">
              <a:avLst/>
            </a:prstGeom>
            <a:ln w="158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A09041A-2CEF-4C43-A8F4-795B75BCD6D1}"/>
                </a:ext>
              </a:extLst>
            </p:cNvPr>
            <p:cNvSpPr txBox="1"/>
            <p:nvPr/>
          </p:nvSpPr>
          <p:spPr>
            <a:xfrm>
              <a:off x="1114805" y="133697"/>
              <a:ext cx="341223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latin typeface="Abadi" panose="020B0604020104020204" pitchFamily="34" charset="0"/>
                </a:rPr>
                <a:t>순환 신경망 이해하기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A336B5F6-6A0B-44B5-A261-082C1A15983F}"/>
                </a:ext>
              </a:extLst>
            </p:cNvPr>
            <p:cNvSpPr txBox="1"/>
            <p:nvPr/>
          </p:nvSpPr>
          <p:spPr>
            <a:xfrm>
              <a:off x="240632" y="-239110"/>
              <a:ext cx="109930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000" b="1" dirty="0">
                  <a:solidFill>
                    <a:schemeClr val="tx1">
                      <a:alpha val="67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6.2</a:t>
              </a:r>
              <a:endParaRPr lang="ko-KR" altLang="en-US" sz="6000" b="1" dirty="0">
                <a:solidFill>
                  <a:schemeClr val="tx1">
                    <a:alpha val="67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23B2B6E-654C-40B0-B88F-2DDB8D25446C}"/>
              </a:ext>
            </a:extLst>
          </p:cNvPr>
          <p:cNvSpPr/>
          <p:nvPr/>
        </p:nvSpPr>
        <p:spPr>
          <a:xfrm>
            <a:off x="0" y="0"/>
            <a:ext cx="240632" cy="6858000"/>
          </a:xfrm>
          <a:prstGeom prst="rect">
            <a:avLst/>
          </a:prstGeom>
          <a:solidFill>
            <a:srgbClr val="434B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50194D3F-2423-470B-8CF6-8602FA51B80A}"/>
              </a:ext>
            </a:extLst>
          </p:cNvPr>
          <p:cNvGrpSpPr/>
          <p:nvPr/>
        </p:nvGrpSpPr>
        <p:grpSpPr>
          <a:xfrm>
            <a:off x="1194814" y="2139124"/>
            <a:ext cx="9846566" cy="783356"/>
            <a:chOff x="1114804" y="1350454"/>
            <a:chExt cx="9846566" cy="783356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F067AFAB-72CA-4394-9AB7-53B7B2353624}"/>
                </a:ext>
              </a:extLst>
            </p:cNvPr>
            <p:cNvSpPr txBox="1"/>
            <p:nvPr/>
          </p:nvSpPr>
          <p:spPr>
            <a:xfrm>
              <a:off x="1114804" y="1449745"/>
              <a:ext cx="255422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/>
                <a:t>완전 연결 네트워크</a:t>
              </a:r>
              <a:endParaRPr lang="en-US" altLang="ko-KR" sz="1600" b="1" dirty="0"/>
            </a:p>
            <a:p>
              <a:pPr algn="ctr"/>
              <a:r>
                <a:rPr lang="ko-KR" altLang="en-US" sz="1600" b="1" dirty="0" err="1"/>
                <a:t>컨브넷</a:t>
              </a:r>
              <a:endParaRPr lang="ko-KR" altLang="en-US" b="1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77ADC54-3422-4D76-A466-C570820D6885}"/>
                </a:ext>
              </a:extLst>
            </p:cNvPr>
            <p:cNvSpPr txBox="1"/>
            <p:nvPr/>
          </p:nvSpPr>
          <p:spPr>
            <a:xfrm>
              <a:off x="5138607" y="1350454"/>
              <a:ext cx="5822763" cy="7833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600" dirty="0"/>
                <a:t>메모리가 없음</a:t>
              </a:r>
              <a:endParaRPr lang="en-US" altLang="ko-KR" sz="1600" dirty="0"/>
            </a:p>
            <a:p>
              <a:pPr>
                <a:lnSpc>
                  <a:spcPct val="150000"/>
                </a:lnSpc>
              </a:pPr>
              <a:r>
                <a:rPr lang="ko-KR" altLang="en-US" sz="1600" dirty="0"/>
                <a:t>입력</a:t>
              </a:r>
              <a:r>
                <a:rPr lang="en-US" altLang="ko-KR" sz="1600" dirty="0"/>
                <a:t>, </a:t>
              </a:r>
              <a:r>
                <a:rPr lang="ko-KR" altLang="en-US" sz="1600" dirty="0"/>
                <a:t>개별적으로 처리되어 입력 간에 유지되는 상태가 없음</a:t>
              </a:r>
            </a:p>
          </p:txBody>
        </p:sp>
        <p:cxnSp>
          <p:nvCxnSpPr>
            <p:cNvPr id="4" name="직선 화살표 연결선 3">
              <a:extLst>
                <a:ext uri="{FF2B5EF4-FFF2-40B4-BE49-F238E27FC236}">
                  <a16:creationId xmlns:a16="http://schemas.microsoft.com/office/drawing/2014/main" id="{D081929A-73F6-4DF0-987D-BCD320D26494}"/>
                </a:ext>
              </a:extLst>
            </p:cNvPr>
            <p:cNvCxnSpPr>
              <a:cxnSpLocks/>
              <a:stCxn id="48" idx="3"/>
              <a:endCxn id="5" idx="1"/>
            </p:cNvCxnSpPr>
            <p:nvPr/>
          </p:nvCxnSpPr>
          <p:spPr>
            <a:xfrm flipV="1">
              <a:off x="3669029" y="1742132"/>
              <a:ext cx="1469578" cy="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DA66ADD4-C170-4B53-AD6D-769C8B5C2971}"/>
              </a:ext>
            </a:extLst>
          </p:cNvPr>
          <p:cNvGrpSpPr/>
          <p:nvPr/>
        </p:nvGrpSpPr>
        <p:grpSpPr>
          <a:xfrm>
            <a:off x="1194814" y="4633964"/>
            <a:ext cx="10509506" cy="584775"/>
            <a:chOff x="1114804" y="1449745"/>
            <a:chExt cx="10509506" cy="584775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8490FF9-E594-4AE7-8397-F944C5950E57}"/>
                </a:ext>
              </a:extLst>
            </p:cNvPr>
            <p:cNvSpPr txBox="1"/>
            <p:nvPr/>
          </p:nvSpPr>
          <p:spPr>
            <a:xfrm>
              <a:off x="1114804" y="1449745"/>
              <a:ext cx="255422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/>
                <a:t>순환 신경망</a:t>
              </a:r>
              <a:endParaRPr lang="en-US" altLang="ko-KR" sz="1600" b="1" dirty="0"/>
            </a:p>
            <a:p>
              <a:pPr algn="ctr"/>
              <a:r>
                <a:rPr lang="en-US" altLang="ko-KR" sz="1600" b="1" dirty="0"/>
                <a:t>(RNN)</a:t>
              </a:r>
              <a:endParaRPr lang="ko-KR" altLang="en-US" b="1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8EC0C7B-3C4A-41CD-BFED-6847969F7FDD}"/>
                </a:ext>
              </a:extLst>
            </p:cNvPr>
            <p:cNvSpPr txBox="1"/>
            <p:nvPr/>
          </p:nvSpPr>
          <p:spPr>
            <a:xfrm>
              <a:off x="5138607" y="1535120"/>
              <a:ext cx="6485703" cy="4140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600" dirty="0"/>
                <a:t>시퀀스의 원소를 순회하면서 지금까지 처리한 정보를 </a:t>
              </a:r>
              <a:r>
                <a:rPr lang="ko-KR" altLang="en-US" sz="1600" b="1" dirty="0"/>
                <a:t>상태</a:t>
              </a:r>
              <a:r>
                <a:rPr lang="ko-KR" altLang="en-US" sz="1600" dirty="0"/>
                <a:t>에 저장</a:t>
              </a:r>
            </a:p>
          </p:txBody>
        </p:sp>
        <p:cxnSp>
          <p:nvCxnSpPr>
            <p:cNvPr id="21" name="직선 화살표 연결선 20">
              <a:extLst>
                <a:ext uri="{FF2B5EF4-FFF2-40B4-BE49-F238E27FC236}">
                  <a16:creationId xmlns:a16="http://schemas.microsoft.com/office/drawing/2014/main" id="{C7673325-15EE-46D5-86B3-7AA2D8BEB482}"/>
                </a:ext>
              </a:extLst>
            </p:cNvPr>
            <p:cNvCxnSpPr>
              <a:cxnSpLocks/>
              <a:stCxn id="19" idx="3"/>
              <a:endCxn id="20" idx="1"/>
            </p:cNvCxnSpPr>
            <p:nvPr/>
          </p:nvCxnSpPr>
          <p:spPr>
            <a:xfrm flipV="1">
              <a:off x="3669029" y="1742132"/>
              <a:ext cx="1469578" cy="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4298482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5044764B-66B6-4BCB-992D-D10423C929EF}"/>
              </a:ext>
            </a:extLst>
          </p:cNvPr>
          <p:cNvGrpSpPr/>
          <p:nvPr/>
        </p:nvGrpSpPr>
        <p:grpSpPr>
          <a:xfrm>
            <a:off x="240632" y="-239110"/>
            <a:ext cx="4286408" cy="1015663"/>
            <a:chOff x="240632" y="-239110"/>
            <a:chExt cx="4286408" cy="1015663"/>
          </a:xfrm>
        </p:grpSpPr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443E19FE-7A42-466A-9F13-74E26D09578E}"/>
                </a:ext>
              </a:extLst>
            </p:cNvPr>
            <p:cNvCxnSpPr>
              <a:cxnSpLocks/>
            </p:cNvCxnSpPr>
            <p:nvPr/>
          </p:nvCxnSpPr>
          <p:spPr>
            <a:xfrm>
              <a:off x="240632" y="637671"/>
              <a:ext cx="4034684" cy="0"/>
            </a:xfrm>
            <a:prstGeom prst="line">
              <a:avLst/>
            </a:prstGeom>
            <a:ln w="158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A09041A-2CEF-4C43-A8F4-795B75BCD6D1}"/>
                </a:ext>
              </a:extLst>
            </p:cNvPr>
            <p:cNvSpPr txBox="1"/>
            <p:nvPr/>
          </p:nvSpPr>
          <p:spPr>
            <a:xfrm>
              <a:off x="1114805" y="133697"/>
              <a:ext cx="341223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latin typeface="Abadi" panose="020B0604020104020204" pitchFamily="34" charset="0"/>
                </a:rPr>
                <a:t>순환 신경망 이해하기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A336B5F6-6A0B-44B5-A261-082C1A15983F}"/>
                </a:ext>
              </a:extLst>
            </p:cNvPr>
            <p:cNvSpPr txBox="1"/>
            <p:nvPr/>
          </p:nvSpPr>
          <p:spPr>
            <a:xfrm>
              <a:off x="240632" y="-239110"/>
              <a:ext cx="109930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000" b="1" dirty="0">
                  <a:solidFill>
                    <a:schemeClr val="tx1">
                      <a:alpha val="67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6.2</a:t>
              </a:r>
              <a:endParaRPr lang="ko-KR" altLang="en-US" sz="6000" b="1" dirty="0">
                <a:solidFill>
                  <a:schemeClr val="tx1">
                    <a:alpha val="67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23B2B6E-654C-40B0-B88F-2DDB8D25446C}"/>
              </a:ext>
            </a:extLst>
          </p:cNvPr>
          <p:cNvSpPr/>
          <p:nvPr/>
        </p:nvSpPr>
        <p:spPr>
          <a:xfrm>
            <a:off x="0" y="0"/>
            <a:ext cx="240632" cy="6858000"/>
          </a:xfrm>
          <a:prstGeom prst="rect">
            <a:avLst/>
          </a:prstGeom>
          <a:solidFill>
            <a:srgbClr val="434B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A6F3B11-4D71-4FEB-825D-A5FE2DE6ADFC}"/>
              </a:ext>
            </a:extLst>
          </p:cNvPr>
          <p:cNvSpPr txBox="1"/>
          <p:nvPr/>
        </p:nvSpPr>
        <p:spPr>
          <a:xfrm>
            <a:off x="2907031" y="4887419"/>
            <a:ext cx="63779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하나의 입력이 한 번에 처리되지 않고</a:t>
            </a:r>
            <a:r>
              <a:rPr lang="en-US" altLang="ko-KR" sz="1600" dirty="0"/>
              <a:t>, </a:t>
            </a:r>
          </a:p>
          <a:p>
            <a:pPr algn="ctr"/>
            <a:r>
              <a:rPr lang="en-US" altLang="ko-KR" sz="1600" dirty="0"/>
              <a:t>2</a:t>
            </a:r>
            <a:r>
              <a:rPr lang="ko-KR" altLang="en-US" sz="1600" dirty="0"/>
              <a:t>개의 다른 시퀀스를 처리하는 사이에 </a:t>
            </a:r>
            <a:r>
              <a:rPr lang="en-US" altLang="ko-KR" sz="1600" dirty="0"/>
              <a:t>RNN</a:t>
            </a:r>
            <a:r>
              <a:rPr lang="ko-KR" altLang="en-US" sz="1600" dirty="0"/>
              <a:t>상태 재설정</a:t>
            </a: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5053E360-8948-4EAE-8F91-B54C57D257FE}"/>
              </a:ext>
            </a:extLst>
          </p:cNvPr>
          <p:cNvGrpSpPr/>
          <p:nvPr/>
        </p:nvGrpSpPr>
        <p:grpSpPr>
          <a:xfrm>
            <a:off x="1560795" y="1275080"/>
            <a:ext cx="9070407" cy="421960"/>
            <a:chOff x="2102356" y="1509353"/>
            <a:chExt cx="9070407" cy="421960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3C27FAB6-007E-4F39-8DB3-189ED39CFD75}"/>
                </a:ext>
              </a:extLst>
            </p:cNvPr>
            <p:cNvSpPr txBox="1"/>
            <p:nvPr/>
          </p:nvSpPr>
          <p:spPr>
            <a:xfrm>
              <a:off x="2102356" y="1592759"/>
              <a:ext cx="255422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/>
                <a:t>순환 신경망</a:t>
              </a:r>
              <a:r>
                <a:rPr lang="en-US" altLang="ko-KR" sz="1600" b="1" dirty="0"/>
                <a:t>(RNN)</a:t>
              </a:r>
              <a:endParaRPr lang="ko-KR" altLang="en-US" b="1" dirty="0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C74E21AF-5798-4285-8B6C-71EFBCF3CB54}"/>
                </a:ext>
              </a:extLst>
            </p:cNvPr>
            <p:cNvSpPr txBox="1"/>
            <p:nvPr/>
          </p:nvSpPr>
          <p:spPr>
            <a:xfrm>
              <a:off x="4687060" y="1509353"/>
              <a:ext cx="6485703" cy="4140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600" dirty="0"/>
                <a:t>시퀀스의 원소를 순회하면서 지금까지 처리한 정보를 </a:t>
              </a:r>
              <a:r>
                <a:rPr lang="ko-KR" altLang="en-US" sz="1600" b="1" dirty="0"/>
                <a:t>상태</a:t>
              </a:r>
              <a:r>
                <a:rPr lang="ko-KR" altLang="en-US" sz="1600" dirty="0"/>
                <a:t>에 저장</a:t>
              </a:r>
            </a:p>
          </p:txBody>
        </p:sp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5DB07710-F50B-44ED-91C5-68CBB0E581FF}"/>
              </a:ext>
            </a:extLst>
          </p:cNvPr>
          <p:cNvGrpSpPr/>
          <p:nvPr/>
        </p:nvGrpSpPr>
        <p:grpSpPr>
          <a:xfrm>
            <a:off x="3897593" y="2326512"/>
            <a:ext cx="6407857" cy="2062886"/>
            <a:chOff x="3920453" y="2016662"/>
            <a:chExt cx="6407857" cy="2062886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E7881475-4FD9-4AD3-88B9-8769F76C436C}"/>
                </a:ext>
              </a:extLst>
            </p:cNvPr>
            <p:cNvGrpSpPr/>
            <p:nvPr/>
          </p:nvGrpSpPr>
          <p:grpSpPr>
            <a:xfrm>
              <a:off x="3920453" y="2016662"/>
              <a:ext cx="3244200" cy="2062886"/>
              <a:chOff x="3616333" y="1667866"/>
              <a:chExt cx="3244200" cy="2062886"/>
            </a:xfrm>
          </p:grpSpPr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7528DDCB-2DC7-4BD6-B1F2-8BDDAC848D0C}"/>
                  </a:ext>
                </a:extLst>
              </p:cNvPr>
              <p:cNvSpPr/>
              <p:nvPr/>
            </p:nvSpPr>
            <p:spPr>
              <a:xfrm>
                <a:off x="5338971" y="2348182"/>
                <a:ext cx="1521562" cy="702259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ea typeface="맑은 고딕" pitchFamily="50" charset="-127"/>
                </a:endParaRP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C604287-CB43-4228-81A0-A0CB7CE7E01C}"/>
                  </a:ext>
                </a:extLst>
              </p:cNvPr>
              <p:cNvSpPr txBox="1"/>
              <p:nvPr/>
            </p:nvSpPr>
            <p:spPr>
              <a:xfrm>
                <a:off x="5760556" y="2504323"/>
                <a:ext cx="67839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>
                    <a:ea typeface="맑은 고딕" pitchFamily="50" charset="-127"/>
                  </a:rPr>
                  <a:t>RNN</a:t>
                </a:r>
                <a:endParaRPr lang="ko-KR" altLang="en-US" dirty="0">
                  <a:ea typeface="맑은 고딕" pitchFamily="50" charset="-127"/>
                </a:endParaRPr>
              </a:p>
            </p:txBody>
          </p:sp>
          <p:cxnSp>
            <p:nvCxnSpPr>
              <p:cNvPr id="24" name="직선 화살표 연결선 23">
                <a:extLst>
                  <a:ext uri="{FF2B5EF4-FFF2-40B4-BE49-F238E27FC236}">
                    <a16:creationId xmlns:a16="http://schemas.microsoft.com/office/drawing/2014/main" id="{970DCDBE-BA10-4F88-85C2-F09D82CEF8B4}"/>
                  </a:ext>
                </a:extLst>
              </p:cNvPr>
              <p:cNvCxnSpPr/>
              <p:nvPr/>
            </p:nvCxnSpPr>
            <p:spPr>
              <a:xfrm flipV="1">
                <a:off x="6117758" y="1667866"/>
                <a:ext cx="4502" cy="67300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CABD282-E6B9-4E89-8958-15F4D18A8EFE}"/>
                  </a:ext>
                </a:extLst>
              </p:cNvPr>
              <p:cNvSpPr txBox="1"/>
              <p:nvPr/>
            </p:nvSpPr>
            <p:spPr>
              <a:xfrm>
                <a:off x="6129767" y="1860825"/>
                <a:ext cx="59503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600" dirty="0">
                    <a:ea typeface="맑은 고딕" pitchFamily="50" charset="-127"/>
                  </a:rPr>
                  <a:t>출력</a:t>
                </a:r>
              </a:p>
            </p:txBody>
          </p:sp>
          <p:cxnSp>
            <p:nvCxnSpPr>
              <p:cNvPr id="26" name="직선 화살표 연결선 25">
                <a:extLst>
                  <a:ext uri="{FF2B5EF4-FFF2-40B4-BE49-F238E27FC236}">
                    <a16:creationId xmlns:a16="http://schemas.microsoft.com/office/drawing/2014/main" id="{3B5D997E-97A8-4441-B874-82BD612D7D9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111757" y="3049220"/>
                <a:ext cx="0" cy="68153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AA0C57B-B9E2-4EF5-B919-E90900ACE487}"/>
                  </a:ext>
                </a:extLst>
              </p:cNvPr>
              <p:cNvSpPr txBox="1"/>
              <p:nvPr/>
            </p:nvSpPr>
            <p:spPr>
              <a:xfrm>
                <a:off x="6120009" y="3274968"/>
                <a:ext cx="59503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600" dirty="0">
                    <a:ea typeface="맑은 고딕" pitchFamily="50" charset="-127"/>
                  </a:rPr>
                  <a:t>입력</a:t>
                </a:r>
              </a:p>
            </p:txBody>
          </p:sp>
          <p:cxnSp>
            <p:nvCxnSpPr>
              <p:cNvPr id="28" name="꺾인 연결선 25">
                <a:extLst>
                  <a:ext uri="{FF2B5EF4-FFF2-40B4-BE49-F238E27FC236}">
                    <a16:creationId xmlns:a16="http://schemas.microsoft.com/office/drawing/2014/main" id="{B957B1C6-1B8D-4101-A550-3AC676BC2A23}"/>
                  </a:ext>
                </a:extLst>
              </p:cNvPr>
              <p:cNvCxnSpPr>
                <a:cxnSpLocks/>
                <a:endCxn id="22" idx="1"/>
              </p:cNvCxnSpPr>
              <p:nvPr/>
            </p:nvCxnSpPr>
            <p:spPr>
              <a:xfrm rot="10800000" flipV="1">
                <a:off x="5338972" y="2056920"/>
                <a:ext cx="790795" cy="642392"/>
              </a:xfrm>
              <a:prstGeom prst="bentConnector3">
                <a:avLst>
                  <a:gd name="adj1" fmla="val 283564"/>
                </a:avLst>
              </a:prstGeom>
              <a:ln w="1905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0C1648C-85A9-4CC0-8C05-0EBD3963CBE9}"/>
                  </a:ext>
                </a:extLst>
              </p:cNvPr>
              <p:cNvSpPr txBox="1"/>
              <p:nvPr/>
            </p:nvSpPr>
            <p:spPr>
              <a:xfrm>
                <a:off x="3616333" y="2809799"/>
                <a:ext cx="100540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600" dirty="0">
                    <a:ea typeface="맑은 고딕" pitchFamily="50" charset="-127"/>
                  </a:rPr>
                  <a:t>순환연결</a:t>
                </a:r>
                <a:endParaRPr lang="en-US" altLang="ko-KR" sz="1600" dirty="0">
                  <a:ea typeface="맑은 고딕" pitchFamily="50" charset="-127"/>
                </a:endParaRPr>
              </a:p>
            </p:txBody>
          </p:sp>
        </p:grpSp>
        <p:cxnSp>
          <p:nvCxnSpPr>
            <p:cNvPr id="51" name="직선 화살표 연결선 50">
              <a:extLst>
                <a:ext uri="{FF2B5EF4-FFF2-40B4-BE49-F238E27FC236}">
                  <a16:creationId xmlns:a16="http://schemas.microsoft.com/office/drawing/2014/main" id="{AA871EBF-D347-4208-A687-4DC23DE14BE2}"/>
                </a:ext>
              </a:extLst>
            </p:cNvPr>
            <p:cNvCxnSpPr>
              <a:cxnSpLocks/>
              <a:stCxn id="23" idx="3"/>
              <a:endCxn id="52" idx="1"/>
            </p:cNvCxnSpPr>
            <p:nvPr/>
          </p:nvCxnSpPr>
          <p:spPr>
            <a:xfrm>
              <a:off x="6743067" y="3037785"/>
              <a:ext cx="1383662" cy="10322"/>
            </a:xfrm>
            <a:prstGeom prst="straightConnector1">
              <a:avLst/>
            </a:prstGeom>
            <a:ln w="158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E216203F-008C-4770-95C2-0CC4B2C0EE26}"/>
                </a:ext>
              </a:extLst>
            </p:cNvPr>
            <p:cNvSpPr txBox="1"/>
            <p:nvPr/>
          </p:nvSpPr>
          <p:spPr>
            <a:xfrm>
              <a:off x="8126729" y="2786497"/>
              <a:ext cx="220158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solidFill>
                    <a:srgbClr val="C00000"/>
                  </a:solidFill>
                </a:rPr>
                <a:t>현재 상태와 입력을 </a:t>
              </a:r>
              <a:endParaRPr lang="en-US" altLang="ko-KR" sz="1400" dirty="0">
                <a:solidFill>
                  <a:srgbClr val="C00000"/>
                </a:solidFill>
              </a:endParaRPr>
            </a:p>
            <a:p>
              <a:r>
                <a:rPr lang="ko-KR" altLang="en-US" sz="1400" dirty="0">
                  <a:solidFill>
                    <a:srgbClr val="C00000"/>
                  </a:solidFill>
                </a:rPr>
                <a:t>연결하여 출력 계산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8698183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5044764B-66B6-4BCB-992D-D10423C929EF}"/>
              </a:ext>
            </a:extLst>
          </p:cNvPr>
          <p:cNvGrpSpPr/>
          <p:nvPr/>
        </p:nvGrpSpPr>
        <p:grpSpPr>
          <a:xfrm>
            <a:off x="240632" y="-239110"/>
            <a:ext cx="4286408" cy="1015663"/>
            <a:chOff x="240632" y="-239110"/>
            <a:chExt cx="4286408" cy="1015663"/>
          </a:xfrm>
        </p:grpSpPr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443E19FE-7A42-466A-9F13-74E26D09578E}"/>
                </a:ext>
              </a:extLst>
            </p:cNvPr>
            <p:cNvCxnSpPr>
              <a:cxnSpLocks/>
            </p:cNvCxnSpPr>
            <p:nvPr/>
          </p:nvCxnSpPr>
          <p:spPr>
            <a:xfrm>
              <a:off x="240632" y="637671"/>
              <a:ext cx="4034684" cy="0"/>
            </a:xfrm>
            <a:prstGeom prst="line">
              <a:avLst/>
            </a:prstGeom>
            <a:ln w="158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A09041A-2CEF-4C43-A8F4-795B75BCD6D1}"/>
                </a:ext>
              </a:extLst>
            </p:cNvPr>
            <p:cNvSpPr txBox="1"/>
            <p:nvPr/>
          </p:nvSpPr>
          <p:spPr>
            <a:xfrm>
              <a:off x="1114805" y="133697"/>
              <a:ext cx="341223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latin typeface="Abadi" panose="020B0604020104020204" pitchFamily="34" charset="0"/>
                </a:rPr>
                <a:t>순환 신경망 이해하기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A336B5F6-6A0B-44B5-A261-082C1A15983F}"/>
                </a:ext>
              </a:extLst>
            </p:cNvPr>
            <p:cNvSpPr txBox="1"/>
            <p:nvPr/>
          </p:nvSpPr>
          <p:spPr>
            <a:xfrm>
              <a:off x="240632" y="-239110"/>
              <a:ext cx="109930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000" b="1" dirty="0">
                  <a:solidFill>
                    <a:schemeClr val="tx1">
                      <a:alpha val="67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6.2</a:t>
              </a:r>
              <a:endParaRPr lang="ko-KR" altLang="en-US" sz="6000" b="1" dirty="0">
                <a:solidFill>
                  <a:schemeClr val="tx1">
                    <a:alpha val="67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23B2B6E-654C-40B0-B88F-2DDB8D25446C}"/>
              </a:ext>
            </a:extLst>
          </p:cNvPr>
          <p:cNvSpPr/>
          <p:nvPr/>
        </p:nvSpPr>
        <p:spPr>
          <a:xfrm>
            <a:off x="0" y="0"/>
            <a:ext cx="240632" cy="6858000"/>
          </a:xfrm>
          <a:prstGeom prst="rect">
            <a:avLst/>
          </a:prstGeom>
          <a:solidFill>
            <a:srgbClr val="434B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4BE4EABD-3D92-4E5A-A104-333A700D555F}"/>
              </a:ext>
            </a:extLst>
          </p:cNvPr>
          <p:cNvGrpSpPr/>
          <p:nvPr/>
        </p:nvGrpSpPr>
        <p:grpSpPr>
          <a:xfrm>
            <a:off x="368176" y="701124"/>
            <a:ext cx="3806259" cy="517486"/>
            <a:chOff x="368176" y="701124"/>
            <a:chExt cx="3806259" cy="517486"/>
          </a:xfrm>
        </p:grpSpPr>
        <p:sp>
          <p:nvSpPr>
            <p:cNvPr id="31" name="자유형: 도형 30">
              <a:extLst>
                <a:ext uri="{FF2B5EF4-FFF2-40B4-BE49-F238E27FC236}">
                  <a16:creationId xmlns:a16="http://schemas.microsoft.com/office/drawing/2014/main" id="{E13DF751-992A-4BA4-9E0E-ED8E6D48B133}"/>
                </a:ext>
              </a:extLst>
            </p:cNvPr>
            <p:cNvSpPr/>
            <p:nvPr/>
          </p:nvSpPr>
          <p:spPr>
            <a:xfrm rot="21193953">
              <a:off x="368176" y="701124"/>
              <a:ext cx="1337864" cy="450461"/>
            </a:xfrm>
            <a:custGeom>
              <a:avLst/>
              <a:gdLst>
                <a:gd name="connsiteX0" fmla="*/ 156410 w 783666"/>
                <a:gd name="connsiteY0" fmla="*/ 0 h 264695"/>
                <a:gd name="connsiteX1" fmla="*/ 156410 w 783666"/>
                <a:gd name="connsiteY1" fmla="*/ 0 h 264695"/>
                <a:gd name="connsiteX2" fmla="*/ 48126 w 783666"/>
                <a:gd name="connsiteY2" fmla="*/ 12032 h 264695"/>
                <a:gd name="connsiteX3" fmla="*/ 24063 w 783666"/>
                <a:gd name="connsiteY3" fmla="*/ 48126 h 264695"/>
                <a:gd name="connsiteX4" fmla="*/ 0 w 783666"/>
                <a:gd name="connsiteY4" fmla="*/ 72190 h 264695"/>
                <a:gd name="connsiteX5" fmla="*/ 12031 w 783666"/>
                <a:gd name="connsiteY5" fmla="*/ 156411 h 264695"/>
                <a:gd name="connsiteX6" fmla="*/ 24063 w 783666"/>
                <a:gd name="connsiteY6" fmla="*/ 192505 h 264695"/>
                <a:gd name="connsiteX7" fmla="*/ 60158 w 783666"/>
                <a:gd name="connsiteY7" fmla="*/ 204537 h 264695"/>
                <a:gd name="connsiteX8" fmla="*/ 216568 w 783666"/>
                <a:gd name="connsiteY8" fmla="*/ 216569 h 264695"/>
                <a:gd name="connsiteX9" fmla="*/ 252663 w 783666"/>
                <a:gd name="connsiteY9" fmla="*/ 228600 h 264695"/>
                <a:gd name="connsiteX10" fmla="*/ 360947 w 783666"/>
                <a:gd name="connsiteY10" fmla="*/ 252663 h 264695"/>
                <a:gd name="connsiteX11" fmla="*/ 409073 w 783666"/>
                <a:gd name="connsiteY11" fmla="*/ 264695 h 264695"/>
                <a:gd name="connsiteX12" fmla="*/ 589547 w 783666"/>
                <a:gd name="connsiteY12" fmla="*/ 252663 h 264695"/>
                <a:gd name="connsiteX13" fmla="*/ 661736 w 783666"/>
                <a:gd name="connsiteY13" fmla="*/ 228600 h 264695"/>
                <a:gd name="connsiteX14" fmla="*/ 685800 w 783666"/>
                <a:gd name="connsiteY14" fmla="*/ 204537 h 264695"/>
                <a:gd name="connsiteX15" fmla="*/ 757989 w 783666"/>
                <a:gd name="connsiteY15" fmla="*/ 180474 h 264695"/>
                <a:gd name="connsiteX16" fmla="*/ 782052 w 783666"/>
                <a:gd name="connsiteY16" fmla="*/ 108284 h 264695"/>
                <a:gd name="connsiteX17" fmla="*/ 770021 w 783666"/>
                <a:gd name="connsiteY17" fmla="*/ 72190 h 264695"/>
                <a:gd name="connsiteX18" fmla="*/ 733926 w 783666"/>
                <a:gd name="connsiteY18" fmla="*/ 60158 h 264695"/>
                <a:gd name="connsiteX19" fmla="*/ 529389 w 783666"/>
                <a:gd name="connsiteY19" fmla="*/ 48126 h 264695"/>
                <a:gd name="connsiteX20" fmla="*/ 433136 w 783666"/>
                <a:gd name="connsiteY20" fmla="*/ 36095 h 264695"/>
                <a:gd name="connsiteX21" fmla="*/ 312821 w 783666"/>
                <a:gd name="connsiteY21" fmla="*/ 12032 h 264695"/>
                <a:gd name="connsiteX22" fmla="*/ 156410 w 783666"/>
                <a:gd name="connsiteY22" fmla="*/ 0 h 264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83666" h="264695">
                  <a:moveTo>
                    <a:pt x="156410" y="0"/>
                  </a:moveTo>
                  <a:lnTo>
                    <a:pt x="156410" y="0"/>
                  </a:lnTo>
                  <a:cubicBezTo>
                    <a:pt x="120315" y="4011"/>
                    <a:pt x="82256" y="-379"/>
                    <a:pt x="48126" y="12032"/>
                  </a:cubicBezTo>
                  <a:cubicBezTo>
                    <a:pt x="34537" y="16974"/>
                    <a:pt x="33096" y="36835"/>
                    <a:pt x="24063" y="48126"/>
                  </a:cubicBezTo>
                  <a:cubicBezTo>
                    <a:pt x="16977" y="56984"/>
                    <a:pt x="8021" y="64169"/>
                    <a:pt x="0" y="72190"/>
                  </a:cubicBezTo>
                  <a:cubicBezTo>
                    <a:pt x="4010" y="100264"/>
                    <a:pt x="6469" y="128603"/>
                    <a:pt x="12031" y="156411"/>
                  </a:cubicBezTo>
                  <a:cubicBezTo>
                    <a:pt x="14518" y="168847"/>
                    <a:pt x="15095" y="183537"/>
                    <a:pt x="24063" y="192505"/>
                  </a:cubicBezTo>
                  <a:cubicBezTo>
                    <a:pt x="33031" y="201473"/>
                    <a:pt x="47573" y="202964"/>
                    <a:pt x="60158" y="204537"/>
                  </a:cubicBezTo>
                  <a:cubicBezTo>
                    <a:pt x="112045" y="211023"/>
                    <a:pt x="164431" y="212558"/>
                    <a:pt x="216568" y="216569"/>
                  </a:cubicBezTo>
                  <a:cubicBezTo>
                    <a:pt x="228600" y="220579"/>
                    <a:pt x="240469" y="225116"/>
                    <a:pt x="252663" y="228600"/>
                  </a:cubicBezTo>
                  <a:cubicBezTo>
                    <a:pt x="304034" y="243277"/>
                    <a:pt x="305097" y="240252"/>
                    <a:pt x="360947" y="252663"/>
                  </a:cubicBezTo>
                  <a:cubicBezTo>
                    <a:pt x="377089" y="256250"/>
                    <a:pt x="393031" y="260684"/>
                    <a:pt x="409073" y="264695"/>
                  </a:cubicBezTo>
                  <a:cubicBezTo>
                    <a:pt x="469231" y="260684"/>
                    <a:pt x="529861" y="261190"/>
                    <a:pt x="589547" y="252663"/>
                  </a:cubicBezTo>
                  <a:cubicBezTo>
                    <a:pt x="614657" y="249076"/>
                    <a:pt x="661736" y="228600"/>
                    <a:pt x="661736" y="228600"/>
                  </a:cubicBezTo>
                  <a:cubicBezTo>
                    <a:pt x="669757" y="220579"/>
                    <a:pt x="675654" y="209610"/>
                    <a:pt x="685800" y="204537"/>
                  </a:cubicBezTo>
                  <a:cubicBezTo>
                    <a:pt x="708487" y="193194"/>
                    <a:pt x="757989" y="180474"/>
                    <a:pt x="757989" y="180474"/>
                  </a:cubicBezTo>
                  <a:cubicBezTo>
                    <a:pt x="766010" y="156411"/>
                    <a:pt x="790073" y="132347"/>
                    <a:pt x="782052" y="108284"/>
                  </a:cubicBezTo>
                  <a:cubicBezTo>
                    <a:pt x="778042" y="96253"/>
                    <a:pt x="778989" y="81158"/>
                    <a:pt x="770021" y="72190"/>
                  </a:cubicBezTo>
                  <a:cubicBezTo>
                    <a:pt x="761053" y="63222"/>
                    <a:pt x="746546" y="61420"/>
                    <a:pt x="733926" y="60158"/>
                  </a:cubicBezTo>
                  <a:cubicBezTo>
                    <a:pt x="665968" y="53362"/>
                    <a:pt x="597568" y="52137"/>
                    <a:pt x="529389" y="48126"/>
                  </a:cubicBezTo>
                  <a:cubicBezTo>
                    <a:pt x="497305" y="44116"/>
                    <a:pt x="465030" y="41411"/>
                    <a:pt x="433136" y="36095"/>
                  </a:cubicBezTo>
                  <a:cubicBezTo>
                    <a:pt x="370042" y="25579"/>
                    <a:pt x="388488" y="15815"/>
                    <a:pt x="312821" y="12032"/>
                  </a:cubicBezTo>
                  <a:cubicBezTo>
                    <a:pt x="256744" y="9228"/>
                    <a:pt x="182478" y="2005"/>
                    <a:pt x="156410" y="0"/>
                  </a:cubicBezTo>
                  <a:close/>
                </a:path>
              </a:pathLst>
            </a:custGeom>
            <a:solidFill>
              <a:srgbClr val="E0E0D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" name="자유형: 도형 31">
              <a:extLst>
                <a:ext uri="{FF2B5EF4-FFF2-40B4-BE49-F238E27FC236}">
                  <a16:creationId xmlns:a16="http://schemas.microsoft.com/office/drawing/2014/main" id="{C1A5CEF1-C8FF-450C-B40A-E89A19387148}"/>
                </a:ext>
              </a:extLst>
            </p:cNvPr>
            <p:cNvSpPr/>
            <p:nvPr/>
          </p:nvSpPr>
          <p:spPr>
            <a:xfrm rot="384535">
              <a:off x="624379" y="819850"/>
              <a:ext cx="1160731" cy="398760"/>
            </a:xfrm>
            <a:custGeom>
              <a:avLst/>
              <a:gdLst>
                <a:gd name="connsiteX0" fmla="*/ 314435 w 723509"/>
                <a:gd name="connsiteY0" fmla="*/ 12031 h 240631"/>
                <a:gd name="connsiteX1" fmla="*/ 314435 w 723509"/>
                <a:gd name="connsiteY1" fmla="*/ 12031 h 240631"/>
                <a:gd name="connsiteX2" fmla="*/ 133961 w 723509"/>
                <a:gd name="connsiteY2" fmla="*/ 48126 h 240631"/>
                <a:gd name="connsiteX3" fmla="*/ 61772 w 723509"/>
                <a:gd name="connsiteY3" fmla="*/ 72189 h 240631"/>
                <a:gd name="connsiteX4" fmla="*/ 25677 w 723509"/>
                <a:gd name="connsiteY4" fmla="*/ 84221 h 240631"/>
                <a:gd name="connsiteX5" fmla="*/ 1614 w 723509"/>
                <a:gd name="connsiteY5" fmla="*/ 156410 h 240631"/>
                <a:gd name="connsiteX6" fmla="*/ 13645 w 723509"/>
                <a:gd name="connsiteY6" fmla="*/ 192505 h 240631"/>
                <a:gd name="connsiteX7" fmla="*/ 37709 w 723509"/>
                <a:gd name="connsiteY7" fmla="*/ 216568 h 240631"/>
                <a:gd name="connsiteX8" fmla="*/ 194119 w 723509"/>
                <a:gd name="connsiteY8" fmla="*/ 240631 h 240631"/>
                <a:gd name="connsiteX9" fmla="*/ 494909 w 723509"/>
                <a:gd name="connsiteY9" fmla="*/ 228600 h 240631"/>
                <a:gd name="connsiteX10" fmla="*/ 567098 w 723509"/>
                <a:gd name="connsiteY10" fmla="*/ 216568 h 240631"/>
                <a:gd name="connsiteX11" fmla="*/ 675382 w 723509"/>
                <a:gd name="connsiteY11" fmla="*/ 204537 h 240631"/>
                <a:gd name="connsiteX12" fmla="*/ 699445 w 723509"/>
                <a:gd name="connsiteY12" fmla="*/ 180473 h 240631"/>
                <a:gd name="connsiteX13" fmla="*/ 723509 w 723509"/>
                <a:gd name="connsiteY13" fmla="*/ 108284 h 240631"/>
                <a:gd name="connsiteX14" fmla="*/ 711477 w 723509"/>
                <a:gd name="connsiteY14" fmla="*/ 48126 h 240631"/>
                <a:gd name="connsiteX15" fmla="*/ 639288 w 723509"/>
                <a:gd name="connsiteY15" fmla="*/ 24063 h 240631"/>
                <a:gd name="connsiteX16" fmla="*/ 458814 w 723509"/>
                <a:gd name="connsiteY16" fmla="*/ 0 h 240631"/>
                <a:gd name="connsiteX17" fmla="*/ 314435 w 723509"/>
                <a:gd name="connsiteY17" fmla="*/ 12031 h 240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23509" h="240631">
                  <a:moveTo>
                    <a:pt x="314435" y="12031"/>
                  </a:moveTo>
                  <a:lnTo>
                    <a:pt x="314435" y="12031"/>
                  </a:lnTo>
                  <a:cubicBezTo>
                    <a:pt x="180944" y="26864"/>
                    <a:pt x="240602" y="12579"/>
                    <a:pt x="133961" y="48126"/>
                  </a:cubicBezTo>
                  <a:lnTo>
                    <a:pt x="61772" y="72189"/>
                  </a:lnTo>
                  <a:lnTo>
                    <a:pt x="25677" y="84221"/>
                  </a:lnTo>
                  <a:cubicBezTo>
                    <a:pt x="17656" y="108284"/>
                    <a:pt x="-6407" y="132347"/>
                    <a:pt x="1614" y="156410"/>
                  </a:cubicBezTo>
                  <a:cubicBezTo>
                    <a:pt x="5624" y="168442"/>
                    <a:pt x="7120" y="181630"/>
                    <a:pt x="13645" y="192505"/>
                  </a:cubicBezTo>
                  <a:cubicBezTo>
                    <a:pt x="19481" y="202232"/>
                    <a:pt x="27982" y="210732"/>
                    <a:pt x="37709" y="216568"/>
                  </a:cubicBezTo>
                  <a:cubicBezTo>
                    <a:pt x="72400" y="237382"/>
                    <a:pt x="187164" y="239936"/>
                    <a:pt x="194119" y="240631"/>
                  </a:cubicBezTo>
                  <a:cubicBezTo>
                    <a:pt x="294382" y="236621"/>
                    <a:pt x="394774" y="235060"/>
                    <a:pt x="494909" y="228600"/>
                  </a:cubicBezTo>
                  <a:cubicBezTo>
                    <a:pt x="519253" y="227029"/>
                    <a:pt x="542917" y="219792"/>
                    <a:pt x="567098" y="216568"/>
                  </a:cubicBezTo>
                  <a:cubicBezTo>
                    <a:pt x="603096" y="211768"/>
                    <a:pt x="639287" y="208547"/>
                    <a:pt x="675382" y="204537"/>
                  </a:cubicBezTo>
                  <a:cubicBezTo>
                    <a:pt x="683403" y="196516"/>
                    <a:pt x="694372" y="190619"/>
                    <a:pt x="699445" y="180473"/>
                  </a:cubicBezTo>
                  <a:cubicBezTo>
                    <a:pt x="710789" y="157786"/>
                    <a:pt x="723509" y="108284"/>
                    <a:pt x="723509" y="108284"/>
                  </a:cubicBezTo>
                  <a:cubicBezTo>
                    <a:pt x="719498" y="88231"/>
                    <a:pt x="725937" y="62586"/>
                    <a:pt x="711477" y="48126"/>
                  </a:cubicBezTo>
                  <a:cubicBezTo>
                    <a:pt x="693541" y="30190"/>
                    <a:pt x="663351" y="32084"/>
                    <a:pt x="639288" y="24063"/>
                  </a:cubicBezTo>
                  <a:cubicBezTo>
                    <a:pt x="557376" y="-3241"/>
                    <a:pt x="615839" y="13085"/>
                    <a:pt x="458814" y="0"/>
                  </a:cubicBezTo>
                  <a:cubicBezTo>
                    <a:pt x="330517" y="12829"/>
                    <a:pt x="338498" y="10026"/>
                    <a:pt x="314435" y="12031"/>
                  </a:cubicBezTo>
                  <a:close/>
                </a:path>
              </a:pathLst>
            </a:custGeom>
            <a:solidFill>
              <a:srgbClr val="C8C2B6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6B9BE63-C9DA-49B5-8025-D655980A941B}"/>
                </a:ext>
              </a:extLst>
            </p:cNvPr>
            <p:cNvSpPr txBox="1"/>
            <p:nvPr/>
          </p:nvSpPr>
          <p:spPr>
            <a:xfrm>
              <a:off x="558358" y="762052"/>
              <a:ext cx="3616077" cy="4140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600" b="1" kern="1300" dirty="0"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6.2.2</a:t>
              </a:r>
              <a:r>
                <a:rPr lang="en-US" altLang="ko-KR" sz="1600" kern="1300" dirty="0"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 LSTM</a:t>
              </a:r>
              <a:r>
                <a:rPr lang="ko-KR" altLang="en-US" sz="1600" kern="1300" dirty="0"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과 </a:t>
              </a:r>
              <a:r>
                <a:rPr lang="en-US" altLang="ko-KR" sz="1600" kern="1300" dirty="0"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GRU </a:t>
              </a:r>
              <a:r>
                <a:rPr lang="ko-KR" altLang="en-US" sz="1600" kern="1300" dirty="0"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층 이해하기</a:t>
              </a:r>
              <a:endParaRPr lang="en-US" altLang="ko-KR" sz="1600" kern="13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33BEB388-4EC9-4471-A0D7-8DAF7E058FAC}"/>
              </a:ext>
            </a:extLst>
          </p:cNvPr>
          <p:cNvSpPr txBox="1"/>
          <p:nvPr/>
        </p:nvSpPr>
        <p:spPr>
          <a:xfrm>
            <a:off x="1189855" y="2425462"/>
            <a:ext cx="10137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LSTM</a:t>
            </a:r>
            <a:r>
              <a:rPr lang="en-US" altLang="ko-KR" sz="1100" dirty="0"/>
              <a:t>(long</a:t>
            </a:r>
            <a:r>
              <a:rPr lang="ko-KR" altLang="en-US" sz="1100" dirty="0"/>
              <a:t> </a:t>
            </a:r>
            <a:r>
              <a:rPr lang="en-US" altLang="ko-KR" sz="1100" dirty="0"/>
              <a:t>Short-Term Memory:</a:t>
            </a:r>
            <a:r>
              <a:rPr lang="ko-KR" altLang="en-US" sz="1100" dirty="0"/>
              <a:t>장 단기 메모리</a:t>
            </a:r>
            <a:r>
              <a:rPr lang="en-US" altLang="ko-KR" sz="1100" dirty="0"/>
              <a:t>)    </a:t>
            </a:r>
            <a:r>
              <a:rPr lang="ko-KR" altLang="en-US" dirty="0" err="1"/>
              <a:t>그래디언트</a:t>
            </a:r>
            <a:r>
              <a:rPr lang="ko-KR" altLang="en-US" dirty="0"/>
              <a:t> 소실 문제를 보안한 순환신경망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FCFA730-5B2E-4E3F-96B6-78345B8DC6D8}"/>
              </a:ext>
            </a:extLst>
          </p:cNvPr>
          <p:cNvSpPr txBox="1"/>
          <p:nvPr/>
        </p:nvSpPr>
        <p:spPr>
          <a:xfrm>
            <a:off x="1204745" y="4063207"/>
            <a:ext cx="8122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GRU</a:t>
            </a:r>
            <a:r>
              <a:rPr lang="en-US" altLang="ko-KR" sz="1100" dirty="0"/>
              <a:t>(Gated Recurrent Unit)    </a:t>
            </a:r>
            <a:r>
              <a:rPr lang="en-US" altLang="ko-KR" dirty="0"/>
              <a:t>LSTM</a:t>
            </a:r>
            <a:r>
              <a:rPr lang="ko-KR" altLang="en-US" dirty="0"/>
              <a:t>의 구조를 간단히 한 순환신경망</a:t>
            </a:r>
          </a:p>
        </p:txBody>
      </p:sp>
    </p:spTree>
    <p:extLst>
      <p:ext uri="{BB962C8B-B14F-4D97-AF65-F5344CB8AC3E}">
        <p14:creationId xmlns:p14="http://schemas.microsoft.com/office/powerpoint/2010/main" val="275939848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5044764B-66B6-4BCB-992D-D10423C929EF}"/>
              </a:ext>
            </a:extLst>
          </p:cNvPr>
          <p:cNvGrpSpPr/>
          <p:nvPr/>
        </p:nvGrpSpPr>
        <p:grpSpPr>
          <a:xfrm>
            <a:off x="240632" y="-239110"/>
            <a:ext cx="4286408" cy="1015663"/>
            <a:chOff x="240632" y="-239110"/>
            <a:chExt cx="4286408" cy="1015663"/>
          </a:xfrm>
        </p:grpSpPr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443E19FE-7A42-466A-9F13-74E26D09578E}"/>
                </a:ext>
              </a:extLst>
            </p:cNvPr>
            <p:cNvCxnSpPr>
              <a:cxnSpLocks/>
            </p:cNvCxnSpPr>
            <p:nvPr/>
          </p:nvCxnSpPr>
          <p:spPr>
            <a:xfrm>
              <a:off x="240632" y="637671"/>
              <a:ext cx="4034684" cy="0"/>
            </a:xfrm>
            <a:prstGeom prst="line">
              <a:avLst/>
            </a:prstGeom>
            <a:ln w="158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A09041A-2CEF-4C43-A8F4-795B75BCD6D1}"/>
                </a:ext>
              </a:extLst>
            </p:cNvPr>
            <p:cNvSpPr txBox="1"/>
            <p:nvPr/>
          </p:nvSpPr>
          <p:spPr>
            <a:xfrm>
              <a:off x="1114805" y="133697"/>
              <a:ext cx="341223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latin typeface="Abadi" panose="020B0604020104020204" pitchFamily="34" charset="0"/>
                </a:rPr>
                <a:t>순환 신경망 이해하기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A336B5F6-6A0B-44B5-A261-082C1A15983F}"/>
                </a:ext>
              </a:extLst>
            </p:cNvPr>
            <p:cNvSpPr txBox="1"/>
            <p:nvPr/>
          </p:nvSpPr>
          <p:spPr>
            <a:xfrm>
              <a:off x="240632" y="-239110"/>
              <a:ext cx="109930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000" b="1" dirty="0">
                  <a:solidFill>
                    <a:schemeClr val="tx1">
                      <a:alpha val="67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6.2</a:t>
              </a:r>
              <a:endParaRPr lang="ko-KR" altLang="en-US" sz="6000" b="1" dirty="0">
                <a:solidFill>
                  <a:schemeClr val="tx1">
                    <a:alpha val="67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23B2B6E-654C-40B0-B88F-2DDB8D25446C}"/>
              </a:ext>
            </a:extLst>
          </p:cNvPr>
          <p:cNvSpPr/>
          <p:nvPr/>
        </p:nvSpPr>
        <p:spPr>
          <a:xfrm>
            <a:off x="0" y="0"/>
            <a:ext cx="240632" cy="6858000"/>
          </a:xfrm>
          <a:prstGeom prst="rect">
            <a:avLst/>
          </a:prstGeom>
          <a:solidFill>
            <a:srgbClr val="434B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4BE4EABD-3D92-4E5A-A104-333A700D555F}"/>
              </a:ext>
            </a:extLst>
          </p:cNvPr>
          <p:cNvGrpSpPr/>
          <p:nvPr/>
        </p:nvGrpSpPr>
        <p:grpSpPr>
          <a:xfrm>
            <a:off x="368176" y="701124"/>
            <a:ext cx="3806259" cy="517486"/>
            <a:chOff x="368176" y="701124"/>
            <a:chExt cx="3806259" cy="517486"/>
          </a:xfrm>
        </p:grpSpPr>
        <p:sp>
          <p:nvSpPr>
            <p:cNvPr id="31" name="자유형: 도형 30">
              <a:extLst>
                <a:ext uri="{FF2B5EF4-FFF2-40B4-BE49-F238E27FC236}">
                  <a16:creationId xmlns:a16="http://schemas.microsoft.com/office/drawing/2014/main" id="{E13DF751-992A-4BA4-9E0E-ED8E6D48B133}"/>
                </a:ext>
              </a:extLst>
            </p:cNvPr>
            <p:cNvSpPr/>
            <p:nvPr/>
          </p:nvSpPr>
          <p:spPr>
            <a:xfrm rot="21193953">
              <a:off x="368176" y="701124"/>
              <a:ext cx="1337864" cy="450461"/>
            </a:xfrm>
            <a:custGeom>
              <a:avLst/>
              <a:gdLst>
                <a:gd name="connsiteX0" fmla="*/ 156410 w 783666"/>
                <a:gd name="connsiteY0" fmla="*/ 0 h 264695"/>
                <a:gd name="connsiteX1" fmla="*/ 156410 w 783666"/>
                <a:gd name="connsiteY1" fmla="*/ 0 h 264695"/>
                <a:gd name="connsiteX2" fmla="*/ 48126 w 783666"/>
                <a:gd name="connsiteY2" fmla="*/ 12032 h 264695"/>
                <a:gd name="connsiteX3" fmla="*/ 24063 w 783666"/>
                <a:gd name="connsiteY3" fmla="*/ 48126 h 264695"/>
                <a:gd name="connsiteX4" fmla="*/ 0 w 783666"/>
                <a:gd name="connsiteY4" fmla="*/ 72190 h 264695"/>
                <a:gd name="connsiteX5" fmla="*/ 12031 w 783666"/>
                <a:gd name="connsiteY5" fmla="*/ 156411 h 264695"/>
                <a:gd name="connsiteX6" fmla="*/ 24063 w 783666"/>
                <a:gd name="connsiteY6" fmla="*/ 192505 h 264695"/>
                <a:gd name="connsiteX7" fmla="*/ 60158 w 783666"/>
                <a:gd name="connsiteY7" fmla="*/ 204537 h 264695"/>
                <a:gd name="connsiteX8" fmla="*/ 216568 w 783666"/>
                <a:gd name="connsiteY8" fmla="*/ 216569 h 264695"/>
                <a:gd name="connsiteX9" fmla="*/ 252663 w 783666"/>
                <a:gd name="connsiteY9" fmla="*/ 228600 h 264695"/>
                <a:gd name="connsiteX10" fmla="*/ 360947 w 783666"/>
                <a:gd name="connsiteY10" fmla="*/ 252663 h 264695"/>
                <a:gd name="connsiteX11" fmla="*/ 409073 w 783666"/>
                <a:gd name="connsiteY11" fmla="*/ 264695 h 264695"/>
                <a:gd name="connsiteX12" fmla="*/ 589547 w 783666"/>
                <a:gd name="connsiteY12" fmla="*/ 252663 h 264695"/>
                <a:gd name="connsiteX13" fmla="*/ 661736 w 783666"/>
                <a:gd name="connsiteY13" fmla="*/ 228600 h 264695"/>
                <a:gd name="connsiteX14" fmla="*/ 685800 w 783666"/>
                <a:gd name="connsiteY14" fmla="*/ 204537 h 264695"/>
                <a:gd name="connsiteX15" fmla="*/ 757989 w 783666"/>
                <a:gd name="connsiteY15" fmla="*/ 180474 h 264695"/>
                <a:gd name="connsiteX16" fmla="*/ 782052 w 783666"/>
                <a:gd name="connsiteY16" fmla="*/ 108284 h 264695"/>
                <a:gd name="connsiteX17" fmla="*/ 770021 w 783666"/>
                <a:gd name="connsiteY17" fmla="*/ 72190 h 264695"/>
                <a:gd name="connsiteX18" fmla="*/ 733926 w 783666"/>
                <a:gd name="connsiteY18" fmla="*/ 60158 h 264695"/>
                <a:gd name="connsiteX19" fmla="*/ 529389 w 783666"/>
                <a:gd name="connsiteY19" fmla="*/ 48126 h 264695"/>
                <a:gd name="connsiteX20" fmla="*/ 433136 w 783666"/>
                <a:gd name="connsiteY20" fmla="*/ 36095 h 264695"/>
                <a:gd name="connsiteX21" fmla="*/ 312821 w 783666"/>
                <a:gd name="connsiteY21" fmla="*/ 12032 h 264695"/>
                <a:gd name="connsiteX22" fmla="*/ 156410 w 783666"/>
                <a:gd name="connsiteY22" fmla="*/ 0 h 264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83666" h="264695">
                  <a:moveTo>
                    <a:pt x="156410" y="0"/>
                  </a:moveTo>
                  <a:lnTo>
                    <a:pt x="156410" y="0"/>
                  </a:lnTo>
                  <a:cubicBezTo>
                    <a:pt x="120315" y="4011"/>
                    <a:pt x="82256" y="-379"/>
                    <a:pt x="48126" y="12032"/>
                  </a:cubicBezTo>
                  <a:cubicBezTo>
                    <a:pt x="34537" y="16974"/>
                    <a:pt x="33096" y="36835"/>
                    <a:pt x="24063" y="48126"/>
                  </a:cubicBezTo>
                  <a:cubicBezTo>
                    <a:pt x="16977" y="56984"/>
                    <a:pt x="8021" y="64169"/>
                    <a:pt x="0" y="72190"/>
                  </a:cubicBezTo>
                  <a:cubicBezTo>
                    <a:pt x="4010" y="100264"/>
                    <a:pt x="6469" y="128603"/>
                    <a:pt x="12031" y="156411"/>
                  </a:cubicBezTo>
                  <a:cubicBezTo>
                    <a:pt x="14518" y="168847"/>
                    <a:pt x="15095" y="183537"/>
                    <a:pt x="24063" y="192505"/>
                  </a:cubicBezTo>
                  <a:cubicBezTo>
                    <a:pt x="33031" y="201473"/>
                    <a:pt x="47573" y="202964"/>
                    <a:pt x="60158" y="204537"/>
                  </a:cubicBezTo>
                  <a:cubicBezTo>
                    <a:pt x="112045" y="211023"/>
                    <a:pt x="164431" y="212558"/>
                    <a:pt x="216568" y="216569"/>
                  </a:cubicBezTo>
                  <a:cubicBezTo>
                    <a:pt x="228600" y="220579"/>
                    <a:pt x="240469" y="225116"/>
                    <a:pt x="252663" y="228600"/>
                  </a:cubicBezTo>
                  <a:cubicBezTo>
                    <a:pt x="304034" y="243277"/>
                    <a:pt x="305097" y="240252"/>
                    <a:pt x="360947" y="252663"/>
                  </a:cubicBezTo>
                  <a:cubicBezTo>
                    <a:pt x="377089" y="256250"/>
                    <a:pt x="393031" y="260684"/>
                    <a:pt x="409073" y="264695"/>
                  </a:cubicBezTo>
                  <a:cubicBezTo>
                    <a:pt x="469231" y="260684"/>
                    <a:pt x="529861" y="261190"/>
                    <a:pt x="589547" y="252663"/>
                  </a:cubicBezTo>
                  <a:cubicBezTo>
                    <a:pt x="614657" y="249076"/>
                    <a:pt x="661736" y="228600"/>
                    <a:pt x="661736" y="228600"/>
                  </a:cubicBezTo>
                  <a:cubicBezTo>
                    <a:pt x="669757" y="220579"/>
                    <a:pt x="675654" y="209610"/>
                    <a:pt x="685800" y="204537"/>
                  </a:cubicBezTo>
                  <a:cubicBezTo>
                    <a:pt x="708487" y="193194"/>
                    <a:pt x="757989" y="180474"/>
                    <a:pt x="757989" y="180474"/>
                  </a:cubicBezTo>
                  <a:cubicBezTo>
                    <a:pt x="766010" y="156411"/>
                    <a:pt x="790073" y="132347"/>
                    <a:pt x="782052" y="108284"/>
                  </a:cubicBezTo>
                  <a:cubicBezTo>
                    <a:pt x="778042" y="96253"/>
                    <a:pt x="778989" y="81158"/>
                    <a:pt x="770021" y="72190"/>
                  </a:cubicBezTo>
                  <a:cubicBezTo>
                    <a:pt x="761053" y="63222"/>
                    <a:pt x="746546" y="61420"/>
                    <a:pt x="733926" y="60158"/>
                  </a:cubicBezTo>
                  <a:cubicBezTo>
                    <a:pt x="665968" y="53362"/>
                    <a:pt x="597568" y="52137"/>
                    <a:pt x="529389" y="48126"/>
                  </a:cubicBezTo>
                  <a:cubicBezTo>
                    <a:pt x="497305" y="44116"/>
                    <a:pt x="465030" y="41411"/>
                    <a:pt x="433136" y="36095"/>
                  </a:cubicBezTo>
                  <a:cubicBezTo>
                    <a:pt x="370042" y="25579"/>
                    <a:pt x="388488" y="15815"/>
                    <a:pt x="312821" y="12032"/>
                  </a:cubicBezTo>
                  <a:cubicBezTo>
                    <a:pt x="256744" y="9228"/>
                    <a:pt x="182478" y="2005"/>
                    <a:pt x="156410" y="0"/>
                  </a:cubicBezTo>
                  <a:close/>
                </a:path>
              </a:pathLst>
            </a:custGeom>
            <a:solidFill>
              <a:srgbClr val="E0E0D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" name="자유형: 도형 31">
              <a:extLst>
                <a:ext uri="{FF2B5EF4-FFF2-40B4-BE49-F238E27FC236}">
                  <a16:creationId xmlns:a16="http://schemas.microsoft.com/office/drawing/2014/main" id="{C1A5CEF1-C8FF-450C-B40A-E89A19387148}"/>
                </a:ext>
              </a:extLst>
            </p:cNvPr>
            <p:cNvSpPr/>
            <p:nvPr/>
          </p:nvSpPr>
          <p:spPr>
            <a:xfrm rot="384535">
              <a:off x="624379" y="819850"/>
              <a:ext cx="1160731" cy="398760"/>
            </a:xfrm>
            <a:custGeom>
              <a:avLst/>
              <a:gdLst>
                <a:gd name="connsiteX0" fmla="*/ 314435 w 723509"/>
                <a:gd name="connsiteY0" fmla="*/ 12031 h 240631"/>
                <a:gd name="connsiteX1" fmla="*/ 314435 w 723509"/>
                <a:gd name="connsiteY1" fmla="*/ 12031 h 240631"/>
                <a:gd name="connsiteX2" fmla="*/ 133961 w 723509"/>
                <a:gd name="connsiteY2" fmla="*/ 48126 h 240631"/>
                <a:gd name="connsiteX3" fmla="*/ 61772 w 723509"/>
                <a:gd name="connsiteY3" fmla="*/ 72189 h 240631"/>
                <a:gd name="connsiteX4" fmla="*/ 25677 w 723509"/>
                <a:gd name="connsiteY4" fmla="*/ 84221 h 240631"/>
                <a:gd name="connsiteX5" fmla="*/ 1614 w 723509"/>
                <a:gd name="connsiteY5" fmla="*/ 156410 h 240631"/>
                <a:gd name="connsiteX6" fmla="*/ 13645 w 723509"/>
                <a:gd name="connsiteY6" fmla="*/ 192505 h 240631"/>
                <a:gd name="connsiteX7" fmla="*/ 37709 w 723509"/>
                <a:gd name="connsiteY7" fmla="*/ 216568 h 240631"/>
                <a:gd name="connsiteX8" fmla="*/ 194119 w 723509"/>
                <a:gd name="connsiteY8" fmla="*/ 240631 h 240631"/>
                <a:gd name="connsiteX9" fmla="*/ 494909 w 723509"/>
                <a:gd name="connsiteY9" fmla="*/ 228600 h 240631"/>
                <a:gd name="connsiteX10" fmla="*/ 567098 w 723509"/>
                <a:gd name="connsiteY10" fmla="*/ 216568 h 240631"/>
                <a:gd name="connsiteX11" fmla="*/ 675382 w 723509"/>
                <a:gd name="connsiteY11" fmla="*/ 204537 h 240631"/>
                <a:gd name="connsiteX12" fmla="*/ 699445 w 723509"/>
                <a:gd name="connsiteY12" fmla="*/ 180473 h 240631"/>
                <a:gd name="connsiteX13" fmla="*/ 723509 w 723509"/>
                <a:gd name="connsiteY13" fmla="*/ 108284 h 240631"/>
                <a:gd name="connsiteX14" fmla="*/ 711477 w 723509"/>
                <a:gd name="connsiteY14" fmla="*/ 48126 h 240631"/>
                <a:gd name="connsiteX15" fmla="*/ 639288 w 723509"/>
                <a:gd name="connsiteY15" fmla="*/ 24063 h 240631"/>
                <a:gd name="connsiteX16" fmla="*/ 458814 w 723509"/>
                <a:gd name="connsiteY16" fmla="*/ 0 h 240631"/>
                <a:gd name="connsiteX17" fmla="*/ 314435 w 723509"/>
                <a:gd name="connsiteY17" fmla="*/ 12031 h 240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23509" h="240631">
                  <a:moveTo>
                    <a:pt x="314435" y="12031"/>
                  </a:moveTo>
                  <a:lnTo>
                    <a:pt x="314435" y="12031"/>
                  </a:lnTo>
                  <a:cubicBezTo>
                    <a:pt x="180944" y="26864"/>
                    <a:pt x="240602" y="12579"/>
                    <a:pt x="133961" y="48126"/>
                  </a:cubicBezTo>
                  <a:lnTo>
                    <a:pt x="61772" y="72189"/>
                  </a:lnTo>
                  <a:lnTo>
                    <a:pt x="25677" y="84221"/>
                  </a:lnTo>
                  <a:cubicBezTo>
                    <a:pt x="17656" y="108284"/>
                    <a:pt x="-6407" y="132347"/>
                    <a:pt x="1614" y="156410"/>
                  </a:cubicBezTo>
                  <a:cubicBezTo>
                    <a:pt x="5624" y="168442"/>
                    <a:pt x="7120" y="181630"/>
                    <a:pt x="13645" y="192505"/>
                  </a:cubicBezTo>
                  <a:cubicBezTo>
                    <a:pt x="19481" y="202232"/>
                    <a:pt x="27982" y="210732"/>
                    <a:pt x="37709" y="216568"/>
                  </a:cubicBezTo>
                  <a:cubicBezTo>
                    <a:pt x="72400" y="237382"/>
                    <a:pt x="187164" y="239936"/>
                    <a:pt x="194119" y="240631"/>
                  </a:cubicBezTo>
                  <a:cubicBezTo>
                    <a:pt x="294382" y="236621"/>
                    <a:pt x="394774" y="235060"/>
                    <a:pt x="494909" y="228600"/>
                  </a:cubicBezTo>
                  <a:cubicBezTo>
                    <a:pt x="519253" y="227029"/>
                    <a:pt x="542917" y="219792"/>
                    <a:pt x="567098" y="216568"/>
                  </a:cubicBezTo>
                  <a:cubicBezTo>
                    <a:pt x="603096" y="211768"/>
                    <a:pt x="639287" y="208547"/>
                    <a:pt x="675382" y="204537"/>
                  </a:cubicBezTo>
                  <a:cubicBezTo>
                    <a:pt x="683403" y="196516"/>
                    <a:pt x="694372" y="190619"/>
                    <a:pt x="699445" y="180473"/>
                  </a:cubicBezTo>
                  <a:cubicBezTo>
                    <a:pt x="710789" y="157786"/>
                    <a:pt x="723509" y="108284"/>
                    <a:pt x="723509" y="108284"/>
                  </a:cubicBezTo>
                  <a:cubicBezTo>
                    <a:pt x="719498" y="88231"/>
                    <a:pt x="725937" y="62586"/>
                    <a:pt x="711477" y="48126"/>
                  </a:cubicBezTo>
                  <a:cubicBezTo>
                    <a:pt x="693541" y="30190"/>
                    <a:pt x="663351" y="32084"/>
                    <a:pt x="639288" y="24063"/>
                  </a:cubicBezTo>
                  <a:cubicBezTo>
                    <a:pt x="557376" y="-3241"/>
                    <a:pt x="615839" y="13085"/>
                    <a:pt x="458814" y="0"/>
                  </a:cubicBezTo>
                  <a:cubicBezTo>
                    <a:pt x="330517" y="12829"/>
                    <a:pt x="338498" y="10026"/>
                    <a:pt x="314435" y="12031"/>
                  </a:cubicBezTo>
                  <a:close/>
                </a:path>
              </a:pathLst>
            </a:custGeom>
            <a:solidFill>
              <a:srgbClr val="C8C2B6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6B9BE63-C9DA-49B5-8025-D655980A941B}"/>
                </a:ext>
              </a:extLst>
            </p:cNvPr>
            <p:cNvSpPr txBox="1"/>
            <p:nvPr/>
          </p:nvSpPr>
          <p:spPr>
            <a:xfrm>
              <a:off x="558358" y="762052"/>
              <a:ext cx="3616077" cy="4140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600" b="1" kern="1300" dirty="0"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6.2.2</a:t>
              </a:r>
              <a:r>
                <a:rPr lang="en-US" altLang="ko-KR" sz="1600" kern="1300" dirty="0"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 LSTM</a:t>
              </a:r>
              <a:r>
                <a:rPr lang="ko-KR" altLang="en-US" sz="1600" kern="1300" dirty="0"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과 </a:t>
              </a:r>
              <a:r>
                <a:rPr lang="en-US" altLang="ko-KR" sz="1600" kern="1300" dirty="0"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GRU </a:t>
              </a:r>
              <a:r>
                <a:rPr lang="ko-KR" altLang="en-US" sz="1600" kern="1300" dirty="0"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층 이해하기</a:t>
              </a:r>
              <a:endParaRPr lang="en-US" altLang="ko-KR" sz="1600" kern="13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33BEB388-4EC9-4471-A0D7-8DAF7E058FAC}"/>
              </a:ext>
            </a:extLst>
          </p:cNvPr>
          <p:cNvSpPr txBox="1"/>
          <p:nvPr/>
        </p:nvSpPr>
        <p:spPr>
          <a:xfrm>
            <a:off x="346295" y="1721420"/>
            <a:ext cx="4262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LSTM</a:t>
            </a:r>
            <a:r>
              <a:rPr lang="en-US" altLang="ko-KR" sz="1100" dirty="0"/>
              <a:t>(long</a:t>
            </a:r>
            <a:r>
              <a:rPr lang="ko-KR" altLang="en-US" sz="1100" dirty="0"/>
              <a:t> </a:t>
            </a:r>
            <a:r>
              <a:rPr lang="en-US" altLang="ko-KR" sz="1100" dirty="0"/>
              <a:t>Short-Term Memory:</a:t>
            </a:r>
            <a:r>
              <a:rPr lang="ko-KR" altLang="en-US" sz="1100" dirty="0"/>
              <a:t>장 단기 메모리</a:t>
            </a:r>
            <a:r>
              <a:rPr lang="en-US" altLang="ko-KR" sz="1100" dirty="0"/>
              <a:t>)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94D26F9-078D-4AE6-A06E-C085C2B1F63F}"/>
              </a:ext>
            </a:extLst>
          </p:cNvPr>
          <p:cNvSpPr txBox="1"/>
          <p:nvPr/>
        </p:nvSpPr>
        <p:spPr>
          <a:xfrm>
            <a:off x="1580396" y="2636096"/>
            <a:ext cx="95402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RNN: </a:t>
            </a:r>
            <a:r>
              <a:rPr lang="ko-KR" altLang="en-US" sz="1600" u="sng" dirty="0"/>
              <a:t>이론적으론 </a:t>
            </a:r>
            <a:r>
              <a:rPr lang="ko-KR" altLang="en-US" sz="1600" dirty="0"/>
              <a:t>이전의 모든 타임스텝의 정보를 유지할 수 있음</a:t>
            </a:r>
            <a:endParaRPr lang="en-US" altLang="ko-KR" sz="1600" dirty="0"/>
          </a:p>
          <a:p>
            <a:pPr algn="ctr"/>
            <a:endParaRPr lang="en-US" altLang="ko-KR" sz="1600" dirty="0"/>
          </a:p>
          <a:p>
            <a:pPr algn="ctr"/>
            <a:r>
              <a:rPr lang="ko-KR" altLang="en-US" sz="1600" dirty="0"/>
              <a:t>하지만 실제로는 층이 많은 일반 네트워크처럼 </a:t>
            </a:r>
            <a:r>
              <a:rPr lang="ko-KR" altLang="en-US" sz="1600" b="1" dirty="0" err="1"/>
              <a:t>그래디언트</a:t>
            </a:r>
            <a:r>
              <a:rPr lang="ko-KR" altLang="en-US" sz="1600" b="1" dirty="0"/>
              <a:t> 소실 문제 </a:t>
            </a:r>
            <a:r>
              <a:rPr lang="ko-KR" altLang="en-US" sz="1600" dirty="0"/>
              <a:t>때문에 장기 기억 불가</a:t>
            </a:r>
          </a:p>
        </p:txBody>
      </p:sp>
      <p:sp>
        <p:nvSpPr>
          <p:cNvPr id="4" name="화살표: 아래쪽 3">
            <a:extLst>
              <a:ext uri="{FF2B5EF4-FFF2-40B4-BE49-F238E27FC236}">
                <a16:creationId xmlns:a16="http://schemas.microsoft.com/office/drawing/2014/main" id="{FE9A40A6-B4E1-4D71-B2A8-747432D8A6CA}"/>
              </a:ext>
            </a:extLst>
          </p:cNvPr>
          <p:cNvSpPr/>
          <p:nvPr/>
        </p:nvSpPr>
        <p:spPr>
          <a:xfrm>
            <a:off x="6230200" y="3852978"/>
            <a:ext cx="240632" cy="468630"/>
          </a:xfrm>
          <a:prstGeom prst="downArrow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F158CDD-02C4-4161-AA14-C5676059B793}"/>
              </a:ext>
            </a:extLst>
          </p:cNvPr>
          <p:cNvSpPr txBox="1"/>
          <p:nvPr/>
        </p:nvSpPr>
        <p:spPr>
          <a:xfrm>
            <a:off x="1580396" y="4880186"/>
            <a:ext cx="95402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이전의 추출된 정보가 </a:t>
            </a:r>
            <a:r>
              <a:rPr lang="ko-KR" altLang="en-US" sz="1600" b="1" dirty="0"/>
              <a:t>여러 타임스텝에 걸쳐 나르는 </a:t>
            </a:r>
            <a:r>
              <a:rPr lang="en-US" altLang="ko-KR" sz="1600" dirty="0"/>
              <a:t>LSTM </a:t>
            </a:r>
            <a:r>
              <a:rPr lang="ko-KR" altLang="en-US" sz="1600" dirty="0"/>
              <a:t>고안</a:t>
            </a:r>
          </a:p>
        </p:txBody>
      </p:sp>
    </p:spTree>
    <p:extLst>
      <p:ext uri="{BB962C8B-B14F-4D97-AF65-F5344CB8AC3E}">
        <p14:creationId xmlns:p14="http://schemas.microsoft.com/office/powerpoint/2010/main" val="90067825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5044764B-66B6-4BCB-992D-D10423C929EF}"/>
              </a:ext>
            </a:extLst>
          </p:cNvPr>
          <p:cNvGrpSpPr/>
          <p:nvPr/>
        </p:nvGrpSpPr>
        <p:grpSpPr>
          <a:xfrm>
            <a:off x="240632" y="-239110"/>
            <a:ext cx="4286408" cy="1015663"/>
            <a:chOff x="240632" y="-239110"/>
            <a:chExt cx="4286408" cy="1015663"/>
          </a:xfrm>
        </p:grpSpPr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443E19FE-7A42-466A-9F13-74E26D09578E}"/>
                </a:ext>
              </a:extLst>
            </p:cNvPr>
            <p:cNvCxnSpPr>
              <a:cxnSpLocks/>
            </p:cNvCxnSpPr>
            <p:nvPr/>
          </p:nvCxnSpPr>
          <p:spPr>
            <a:xfrm>
              <a:off x="240632" y="637671"/>
              <a:ext cx="4034684" cy="0"/>
            </a:xfrm>
            <a:prstGeom prst="line">
              <a:avLst/>
            </a:prstGeom>
            <a:ln w="158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A09041A-2CEF-4C43-A8F4-795B75BCD6D1}"/>
                </a:ext>
              </a:extLst>
            </p:cNvPr>
            <p:cNvSpPr txBox="1"/>
            <p:nvPr/>
          </p:nvSpPr>
          <p:spPr>
            <a:xfrm>
              <a:off x="1114805" y="133697"/>
              <a:ext cx="341223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latin typeface="Abadi" panose="020B0604020104020204" pitchFamily="34" charset="0"/>
                </a:rPr>
                <a:t>순환 신경망 이해하기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A336B5F6-6A0B-44B5-A261-082C1A15983F}"/>
                </a:ext>
              </a:extLst>
            </p:cNvPr>
            <p:cNvSpPr txBox="1"/>
            <p:nvPr/>
          </p:nvSpPr>
          <p:spPr>
            <a:xfrm>
              <a:off x="240632" y="-239110"/>
              <a:ext cx="109930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000" b="1" dirty="0">
                  <a:solidFill>
                    <a:schemeClr val="tx1">
                      <a:alpha val="67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6.2</a:t>
              </a:r>
              <a:endParaRPr lang="ko-KR" altLang="en-US" sz="6000" b="1" dirty="0">
                <a:solidFill>
                  <a:schemeClr val="tx1">
                    <a:alpha val="67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23B2B6E-654C-40B0-B88F-2DDB8D25446C}"/>
              </a:ext>
            </a:extLst>
          </p:cNvPr>
          <p:cNvSpPr/>
          <p:nvPr/>
        </p:nvSpPr>
        <p:spPr>
          <a:xfrm>
            <a:off x="0" y="0"/>
            <a:ext cx="240632" cy="6858000"/>
          </a:xfrm>
          <a:prstGeom prst="rect">
            <a:avLst/>
          </a:prstGeom>
          <a:solidFill>
            <a:srgbClr val="434B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4BE4EABD-3D92-4E5A-A104-333A700D555F}"/>
              </a:ext>
            </a:extLst>
          </p:cNvPr>
          <p:cNvGrpSpPr/>
          <p:nvPr/>
        </p:nvGrpSpPr>
        <p:grpSpPr>
          <a:xfrm>
            <a:off x="368176" y="701124"/>
            <a:ext cx="3806259" cy="517486"/>
            <a:chOff x="368176" y="701124"/>
            <a:chExt cx="3806259" cy="517486"/>
          </a:xfrm>
        </p:grpSpPr>
        <p:sp>
          <p:nvSpPr>
            <p:cNvPr id="31" name="자유형: 도형 30">
              <a:extLst>
                <a:ext uri="{FF2B5EF4-FFF2-40B4-BE49-F238E27FC236}">
                  <a16:creationId xmlns:a16="http://schemas.microsoft.com/office/drawing/2014/main" id="{E13DF751-992A-4BA4-9E0E-ED8E6D48B133}"/>
                </a:ext>
              </a:extLst>
            </p:cNvPr>
            <p:cNvSpPr/>
            <p:nvPr/>
          </p:nvSpPr>
          <p:spPr>
            <a:xfrm rot="21193953">
              <a:off x="368176" y="701124"/>
              <a:ext cx="1337864" cy="450461"/>
            </a:xfrm>
            <a:custGeom>
              <a:avLst/>
              <a:gdLst>
                <a:gd name="connsiteX0" fmla="*/ 156410 w 783666"/>
                <a:gd name="connsiteY0" fmla="*/ 0 h 264695"/>
                <a:gd name="connsiteX1" fmla="*/ 156410 w 783666"/>
                <a:gd name="connsiteY1" fmla="*/ 0 h 264695"/>
                <a:gd name="connsiteX2" fmla="*/ 48126 w 783666"/>
                <a:gd name="connsiteY2" fmla="*/ 12032 h 264695"/>
                <a:gd name="connsiteX3" fmla="*/ 24063 w 783666"/>
                <a:gd name="connsiteY3" fmla="*/ 48126 h 264695"/>
                <a:gd name="connsiteX4" fmla="*/ 0 w 783666"/>
                <a:gd name="connsiteY4" fmla="*/ 72190 h 264695"/>
                <a:gd name="connsiteX5" fmla="*/ 12031 w 783666"/>
                <a:gd name="connsiteY5" fmla="*/ 156411 h 264695"/>
                <a:gd name="connsiteX6" fmla="*/ 24063 w 783666"/>
                <a:gd name="connsiteY6" fmla="*/ 192505 h 264695"/>
                <a:gd name="connsiteX7" fmla="*/ 60158 w 783666"/>
                <a:gd name="connsiteY7" fmla="*/ 204537 h 264695"/>
                <a:gd name="connsiteX8" fmla="*/ 216568 w 783666"/>
                <a:gd name="connsiteY8" fmla="*/ 216569 h 264695"/>
                <a:gd name="connsiteX9" fmla="*/ 252663 w 783666"/>
                <a:gd name="connsiteY9" fmla="*/ 228600 h 264695"/>
                <a:gd name="connsiteX10" fmla="*/ 360947 w 783666"/>
                <a:gd name="connsiteY10" fmla="*/ 252663 h 264695"/>
                <a:gd name="connsiteX11" fmla="*/ 409073 w 783666"/>
                <a:gd name="connsiteY11" fmla="*/ 264695 h 264695"/>
                <a:gd name="connsiteX12" fmla="*/ 589547 w 783666"/>
                <a:gd name="connsiteY12" fmla="*/ 252663 h 264695"/>
                <a:gd name="connsiteX13" fmla="*/ 661736 w 783666"/>
                <a:gd name="connsiteY13" fmla="*/ 228600 h 264695"/>
                <a:gd name="connsiteX14" fmla="*/ 685800 w 783666"/>
                <a:gd name="connsiteY14" fmla="*/ 204537 h 264695"/>
                <a:gd name="connsiteX15" fmla="*/ 757989 w 783666"/>
                <a:gd name="connsiteY15" fmla="*/ 180474 h 264695"/>
                <a:gd name="connsiteX16" fmla="*/ 782052 w 783666"/>
                <a:gd name="connsiteY16" fmla="*/ 108284 h 264695"/>
                <a:gd name="connsiteX17" fmla="*/ 770021 w 783666"/>
                <a:gd name="connsiteY17" fmla="*/ 72190 h 264695"/>
                <a:gd name="connsiteX18" fmla="*/ 733926 w 783666"/>
                <a:gd name="connsiteY18" fmla="*/ 60158 h 264695"/>
                <a:gd name="connsiteX19" fmla="*/ 529389 w 783666"/>
                <a:gd name="connsiteY19" fmla="*/ 48126 h 264695"/>
                <a:gd name="connsiteX20" fmla="*/ 433136 w 783666"/>
                <a:gd name="connsiteY20" fmla="*/ 36095 h 264695"/>
                <a:gd name="connsiteX21" fmla="*/ 312821 w 783666"/>
                <a:gd name="connsiteY21" fmla="*/ 12032 h 264695"/>
                <a:gd name="connsiteX22" fmla="*/ 156410 w 783666"/>
                <a:gd name="connsiteY22" fmla="*/ 0 h 264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83666" h="264695">
                  <a:moveTo>
                    <a:pt x="156410" y="0"/>
                  </a:moveTo>
                  <a:lnTo>
                    <a:pt x="156410" y="0"/>
                  </a:lnTo>
                  <a:cubicBezTo>
                    <a:pt x="120315" y="4011"/>
                    <a:pt x="82256" y="-379"/>
                    <a:pt x="48126" y="12032"/>
                  </a:cubicBezTo>
                  <a:cubicBezTo>
                    <a:pt x="34537" y="16974"/>
                    <a:pt x="33096" y="36835"/>
                    <a:pt x="24063" y="48126"/>
                  </a:cubicBezTo>
                  <a:cubicBezTo>
                    <a:pt x="16977" y="56984"/>
                    <a:pt x="8021" y="64169"/>
                    <a:pt x="0" y="72190"/>
                  </a:cubicBezTo>
                  <a:cubicBezTo>
                    <a:pt x="4010" y="100264"/>
                    <a:pt x="6469" y="128603"/>
                    <a:pt x="12031" y="156411"/>
                  </a:cubicBezTo>
                  <a:cubicBezTo>
                    <a:pt x="14518" y="168847"/>
                    <a:pt x="15095" y="183537"/>
                    <a:pt x="24063" y="192505"/>
                  </a:cubicBezTo>
                  <a:cubicBezTo>
                    <a:pt x="33031" y="201473"/>
                    <a:pt x="47573" y="202964"/>
                    <a:pt x="60158" y="204537"/>
                  </a:cubicBezTo>
                  <a:cubicBezTo>
                    <a:pt x="112045" y="211023"/>
                    <a:pt x="164431" y="212558"/>
                    <a:pt x="216568" y="216569"/>
                  </a:cubicBezTo>
                  <a:cubicBezTo>
                    <a:pt x="228600" y="220579"/>
                    <a:pt x="240469" y="225116"/>
                    <a:pt x="252663" y="228600"/>
                  </a:cubicBezTo>
                  <a:cubicBezTo>
                    <a:pt x="304034" y="243277"/>
                    <a:pt x="305097" y="240252"/>
                    <a:pt x="360947" y="252663"/>
                  </a:cubicBezTo>
                  <a:cubicBezTo>
                    <a:pt x="377089" y="256250"/>
                    <a:pt x="393031" y="260684"/>
                    <a:pt x="409073" y="264695"/>
                  </a:cubicBezTo>
                  <a:cubicBezTo>
                    <a:pt x="469231" y="260684"/>
                    <a:pt x="529861" y="261190"/>
                    <a:pt x="589547" y="252663"/>
                  </a:cubicBezTo>
                  <a:cubicBezTo>
                    <a:pt x="614657" y="249076"/>
                    <a:pt x="661736" y="228600"/>
                    <a:pt x="661736" y="228600"/>
                  </a:cubicBezTo>
                  <a:cubicBezTo>
                    <a:pt x="669757" y="220579"/>
                    <a:pt x="675654" y="209610"/>
                    <a:pt x="685800" y="204537"/>
                  </a:cubicBezTo>
                  <a:cubicBezTo>
                    <a:pt x="708487" y="193194"/>
                    <a:pt x="757989" y="180474"/>
                    <a:pt x="757989" y="180474"/>
                  </a:cubicBezTo>
                  <a:cubicBezTo>
                    <a:pt x="766010" y="156411"/>
                    <a:pt x="790073" y="132347"/>
                    <a:pt x="782052" y="108284"/>
                  </a:cubicBezTo>
                  <a:cubicBezTo>
                    <a:pt x="778042" y="96253"/>
                    <a:pt x="778989" y="81158"/>
                    <a:pt x="770021" y="72190"/>
                  </a:cubicBezTo>
                  <a:cubicBezTo>
                    <a:pt x="761053" y="63222"/>
                    <a:pt x="746546" y="61420"/>
                    <a:pt x="733926" y="60158"/>
                  </a:cubicBezTo>
                  <a:cubicBezTo>
                    <a:pt x="665968" y="53362"/>
                    <a:pt x="597568" y="52137"/>
                    <a:pt x="529389" y="48126"/>
                  </a:cubicBezTo>
                  <a:cubicBezTo>
                    <a:pt x="497305" y="44116"/>
                    <a:pt x="465030" y="41411"/>
                    <a:pt x="433136" y="36095"/>
                  </a:cubicBezTo>
                  <a:cubicBezTo>
                    <a:pt x="370042" y="25579"/>
                    <a:pt x="388488" y="15815"/>
                    <a:pt x="312821" y="12032"/>
                  </a:cubicBezTo>
                  <a:cubicBezTo>
                    <a:pt x="256744" y="9228"/>
                    <a:pt x="182478" y="2005"/>
                    <a:pt x="156410" y="0"/>
                  </a:cubicBezTo>
                  <a:close/>
                </a:path>
              </a:pathLst>
            </a:custGeom>
            <a:solidFill>
              <a:srgbClr val="E0E0D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" name="자유형: 도형 31">
              <a:extLst>
                <a:ext uri="{FF2B5EF4-FFF2-40B4-BE49-F238E27FC236}">
                  <a16:creationId xmlns:a16="http://schemas.microsoft.com/office/drawing/2014/main" id="{C1A5CEF1-C8FF-450C-B40A-E89A19387148}"/>
                </a:ext>
              </a:extLst>
            </p:cNvPr>
            <p:cNvSpPr/>
            <p:nvPr/>
          </p:nvSpPr>
          <p:spPr>
            <a:xfrm rot="384535">
              <a:off x="624379" y="819850"/>
              <a:ext cx="1160731" cy="398760"/>
            </a:xfrm>
            <a:custGeom>
              <a:avLst/>
              <a:gdLst>
                <a:gd name="connsiteX0" fmla="*/ 314435 w 723509"/>
                <a:gd name="connsiteY0" fmla="*/ 12031 h 240631"/>
                <a:gd name="connsiteX1" fmla="*/ 314435 w 723509"/>
                <a:gd name="connsiteY1" fmla="*/ 12031 h 240631"/>
                <a:gd name="connsiteX2" fmla="*/ 133961 w 723509"/>
                <a:gd name="connsiteY2" fmla="*/ 48126 h 240631"/>
                <a:gd name="connsiteX3" fmla="*/ 61772 w 723509"/>
                <a:gd name="connsiteY3" fmla="*/ 72189 h 240631"/>
                <a:gd name="connsiteX4" fmla="*/ 25677 w 723509"/>
                <a:gd name="connsiteY4" fmla="*/ 84221 h 240631"/>
                <a:gd name="connsiteX5" fmla="*/ 1614 w 723509"/>
                <a:gd name="connsiteY5" fmla="*/ 156410 h 240631"/>
                <a:gd name="connsiteX6" fmla="*/ 13645 w 723509"/>
                <a:gd name="connsiteY6" fmla="*/ 192505 h 240631"/>
                <a:gd name="connsiteX7" fmla="*/ 37709 w 723509"/>
                <a:gd name="connsiteY7" fmla="*/ 216568 h 240631"/>
                <a:gd name="connsiteX8" fmla="*/ 194119 w 723509"/>
                <a:gd name="connsiteY8" fmla="*/ 240631 h 240631"/>
                <a:gd name="connsiteX9" fmla="*/ 494909 w 723509"/>
                <a:gd name="connsiteY9" fmla="*/ 228600 h 240631"/>
                <a:gd name="connsiteX10" fmla="*/ 567098 w 723509"/>
                <a:gd name="connsiteY10" fmla="*/ 216568 h 240631"/>
                <a:gd name="connsiteX11" fmla="*/ 675382 w 723509"/>
                <a:gd name="connsiteY11" fmla="*/ 204537 h 240631"/>
                <a:gd name="connsiteX12" fmla="*/ 699445 w 723509"/>
                <a:gd name="connsiteY12" fmla="*/ 180473 h 240631"/>
                <a:gd name="connsiteX13" fmla="*/ 723509 w 723509"/>
                <a:gd name="connsiteY13" fmla="*/ 108284 h 240631"/>
                <a:gd name="connsiteX14" fmla="*/ 711477 w 723509"/>
                <a:gd name="connsiteY14" fmla="*/ 48126 h 240631"/>
                <a:gd name="connsiteX15" fmla="*/ 639288 w 723509"/>
                <a:gd name="connsiteY15" fmla="*/ 24063 h 240631"/>
                <a:gd name="connsiteX16" fmla="*/ 458814 w 723509"/>
                <a:gd name="connsiteY16" fmla="*/ 0 h 240631"/>
                <a:gd name="connsiteX17" fmla="*/ 314435 w 723509"/>
                <a:gd name="connsiteY17" fmla="*/ 12031 h 240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23509" h="240631">
                  <a:moveTo>
                    <a:pt x="314435" y="12031"/>
                  </a:moveTo>
                  <a:lnTo>
                    <a:pt x="314435" y="12031"/>
                  </a:lnTo>
                  <a:cubicBezTo>
                    <a:pt x="180944" y="26864"/>
                    <a:pt x="240602" y="12579"/>
                    <a:pt x="133961" y="48126"/>
                  </a:cubicBezTo>
                  <a:lnTo>
                    <a:pt x="61772" y="72189"/>
                  </a:lnTo>
                  <a:lnTo>
                    <a:pt x="25677" y="84221"/>
                  </a:lnTo>
                  <a:cubicBezTo>
                    <a:pt x="17656" y="108284"/>
                    <a:pt x="-6407" y="132347"/>
                    <a:pt x="1614" y="156410"/>
                  </a:cubicBezTo>
                  <a:cubicBezTo>
                    <a:pt x="5624" y="168442"/>
                    <a:pt x="7120" y="181630"/>
                    <a:pt x="13645" y="192505"/>
                  </a:cubicBezTo>
                  <a:cubicBezTo>
                    <a:pt x="19481" y="202232"/>
                    <a:pt x="27982" y="210732"/>
                    <a:pt x="37709" y="216568"/>
                  </a:cubicBezTo>
                  <a:cubicBezTo>
                    <a:pt x="72400" y="237382"/>
                    <a:pt x="187164" y="239936"/>
                    <a:pt x="194119" y="240631"/>
                  </a:cubicBezTo>
                  <a:cubicBezTo>
                    <a:pt x="294382" y="236621"/>
                    <a:pt x="394774" y="235060"/>
                    <a:pt x="494909" y="228600"/>
                  </a:cubicBezTo>
                  <a:cubicBezTo>
                    <a:pt x="519253" y="227029"/>
                    <a:pt x="542917" y="219792"/>
                    <a:pt x="567098" y="216568"/>
                  </a:cubicBezTo>
                  <a:cubicBezTo>
                    <a:pt x="603096" y="211768"/>
                    <a:pt x="639287" y="208547"/>
                    <a:pt x="675382" y="204537"/>
                  </a:cubicBezTo>
                  <a:cubicBezTo>
                    <a:pt x="683403" y="196516"/>
                    <a:pt x="694372" y="190619"/>
                    <a:pt x="699445" y="180473"/>
                  </a:cubicBezTo>
                  <a:cubicBezTo>
                    <a:pt x="710789" y="157786"/>
                    <a:pt x="723509" y="108284"/>
                    <a:pt x="723509" y="108284"/>
                  </a:cubicBezTo>
                  <a:cubicBezTo>
                    <a:pt x="719498" y="88231"/>
                    <a:pt x="725937" y="62586"/>
                    <a:pt x="711477" y="48126"/>
                  </a:cubicBezTo>
                  <a:cubicBezTo>
                    <a:pt x="693541" y="30190"/>
                    <a:pt x="663351" y="32084"/>
                    <a:pt x="639288" y="24063"/>
                  </a:cubicBezTo>
                  <a:cubicBezTo>
                    <a:pt x="557376" y="-3241"/>
                    <a:pt x="615839" y="13085"/>
                    <a:pt x="458814" y="0"/>
                  </a:cubicBezTo>
                  <a:cubicBezTo>
                    <a:pt x="330517" y="12829"/>
                    <a:pt x="338498" y="10026"/>
                    <a:pt x="314435" y="12031"/>
                  </a:cubicBezTo>
                  <a:close/>
                </a:path>
              </a:pathLst>
            </a:custGeom>
            <a:solidFill>
              <a:srgbClr val="C8C2B6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6B9BE63-C9DA-49B5-8025-D655980A941B}"/>
                </a:ext>
              </a:extLst>
            </p:cNvPr>
            <p:cNvSpPr txBox="1"/>
            <p:nvPr/>
          </p:nvSpPr>
          <p:spPr>
            <a:xfrm>
              <a:off x="558358" y="762052"/>
              <a:ext cx="3616077" cy="4140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600" b="1" kern="1300" dirty="0"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6.2.2</a:t>
              </a:r>
              <a:r>
                <a:rPr lang="en-US" altLang="ko-KR" sz="1600" kern="1300" dirty="0"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 LSTM</a:t>
              </a:r>
              <a:r>
                <a:rPr lang="ko-KR" altLang="en-US" sz="1600" kern="1300" dirty="0"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과 </a:t>
              </a:r>
              <a:r>
                <a:rPr lang="en-US" altLang="ko-KR" sz="1600" kern="1300" dirty="0"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GRU </a:t>
              </a:r>
              <a:r>
                <a:rPr lang="ko-KR" altLang="en-US" sz="1600" kern="1300" dirty="0"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층 이해하기</a:t>
              </a:r>
              <a:endParaRPr lang="en-US" altLang="ko-KR" sz="1600" kern="13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endParaRPr>
            </a:p>
          </p:txBody>
        </p:sp>
      </p:grp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670A5492-44F2-4BC5-A464-774DCDA3255B}"/>
              </a:ext>
            </a:extLst>
          </p:cNvPr>
          <p:cNvGrpSpPr/>
          <p:nvPr/>
        </p:nvGrpSpPr>
        <p:grpSpPr>
          <a:xfrm>
            <a:off x="2604036" y="1249358"/>
            <a:ext cx="6175022" cy="4067318"/>
            <a:chOff x="2604036" y="1249358"/>
            <a:chExt cx="6175022" cy="4067318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C1C03E45-3783-45B1-BC74-ED4D6487251D}"/>
                </a:ext>
              </a:extLst>
            </p:cNvPr>
            <p:cNvSpPr/>
            <p:nvPr/>
          </p:nvSpPr>
          <p:spPr>
            <a:xfrm>
              <a:off x="3875711" y="2274912"/>
              <a:ext cx="3679181" cy="1886027"/>
            </a:xfrm>
            <a:prstGeom prst="rect">
              <a:avLst/>
            </a:prstGeom>
            <a:noFill/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2" name="직선 화살표 연결선 21">
              <a:extLst>
                <a:ext uri="{FF2B5EF4-FFF2-40B4-BE49-F238E27FC236}">
                  <a16:creationId xmlns:a16="http://schemas.microsoft.com/office/drawing/2014/main" id="{8DB131E1-3BDB-4990-86EC-709986D2EDE3}"/>
                </a:ext>
              </a:extLst>
            </p:cNvPr>
            <p:cNvCxnSpPr>
              <a:cxnSpLocks/>
              <a:endCxn id="52" idx="2"/>
            </p:cNvCxnSpPr>
            <p:nvPr/>
          </p:nvCxnSpPr>
          <p:spPr>
            <a:xfrm>
              <a:off x="3200349" y="2593133"/>
              <a:ext cx="2507760" cy="0"/>
            </a:xfrm>
            <a:prstGeom prst="straightConnector1">
              <a:avLst/>
            </a:prstGeom>
            <a:ln w="19050">
              <a:solidFill>
                <a:schemeClr val="tx2">
                  <a:lumMod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화살표 연결선 36">
              <a:extLst>
                <a:ext uri="{FF2B5EF4-FFF2-40B4-BE49-F238E27FC236}">
                  <a16:creationId xmlns:a16="http://schemas.microsoft.com/office/drawing/2014/main" id="{8C3AC8ED-3032-4790-B7DC-23FE4C31C693}"/>
                </a:ext>
              </a:extLst>
            </p:cNvPr>
            <p:cNvCxnSpPr>
              <a:cxnSpLocks/>
              <a:endCxn id="69" idx="4"/>
            </p:cNvCxnSpPr>
            <p:nvPr/>
          </p:nvCxnSpPr>
          <p:spPr>
            <a:xfrm flipV="1">
              <a:off x="4385569" y="2716892"/>
              <a:ext cx="0" cy="2023784"/>
            </a:xfrm>
            <a:prstGeom prst="straightConnector1">
              <a:avLst/>
            </a:prstGeom>
            <a:ln w="19050">
              <a:solidFill>
                <a:schemeClr val="tx2">
                  <a:lumMod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화살표 연결선 37">
              <a:extLst>
                <a:ext uri="{FF2B5EF4-FFF2-40B4-BE49-F238E27FC236}">
                  <a16:creationId xmlns:a16="http://schemas.microsoft.com/office/drawing/2014/main" id="{77097B39-88C7-4026-A58C-28848EC15DE2}"/>
                </a:ext>
              </a:extLst>
            </p:cNvPr>
            <p:cNvCxnSpPr>
              <a:cxnSpLocks/>
              <a:stCxn id="52" idx="6"/>
              <a:endCxn id="58" idx="1"/>
            </p:cNvCxnSpPr>
            <p:nvPr/>
          </p:nvCxnSpPr>
          <p:spPr>
            <a:xfrm>
              <a:off x="5960109" y="2593133"/>
              <a:ext cx="2356180" cy="0"/>
            </a:xfrm>
            <a:prstGeom prst="straightConnector1">
              <a:avLst/>
            </a:prstGeom>
            <a:ln w="19050">
              <a:solidFill>
                <a:schemeClr val="tx2">
                  <a:lumMod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화살표 연결선 40">
              <a:extLst>
                <a:ext uri="{FF2B5EF4-FFF2-40B4-BE49-F238E27FC236}">
                  <a16:creationId xmlns:a16="http://schemas.microsoft.com/office/drawing/2014/main" id="{CD94878F-869C-4FC6-8393-9F7274AEE15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00349" y="3872146"/>
              <a:ext cx="5091395" cy="9509"/>
            </a:xfrm>
            <a:prstGeom prst="straightConnector1">
              <a:avLst/>
            </a:prstGeom>
            <a:ln w="19050">
              <a:solidFill>
                <a:schemeClr val="tx2">
                  <a:lumMod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연결선: 꺾임 45">
              <a:extLst>
                <a:ext uri="{FF2B5EF4-FFF2-40B4-BE49-F238E27FC236}">
                  <a16:creationId xmlns:a16="http://schemas.microsoft.com/office/drawing/2014/main" id="{4F4652B4-5300-4A3C-BB1C-4E00A874B863}"/>
                </a:ext>
              </a:extLst>
            </p:cNvPr>
            <p:cNvCxnSpPr>
              <a:cxnSpLocks/>
              <a:endCxn id="70" idx="2"/>
            </p:cNvCxnSpPr>
            <p:nvPr/>
          </p:nvCxnSpPr>
          <p:spPr>
            <a:xfrm rot="5400000" flipH="1" flipV="1">
              <a:off x="5053210" y="3228605"/>
              <a:ext cx="747261" cy="558838"/>
            </a:xfrm>
            <a:prstGeom prst="bentConnector2">
              <a:avLst/>
            </a:prstGeom>
            <a:ln w="19050">
              <a:solidFill>
                <a:schemeClr val="tx2">
                  <a:lumMod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화살표 연결선 48">
              <a:extLst>
                <a:ext uri="{FF2B5EF4-FFF2-40B4-BE49-F238E27FC236}">
                  <a16:creationId xmlns:a16="http://schemas.microsoft.com/office/drawing/2014/main" id="{149CAA94-1794-41B5-9DFC-F0A807BAA31B}"/>
                </a:ext>
              </a:extLst>
            </p:cNvPr>
            <p:cNvCxnSpPr>
              <a:cxnSpLocks/>
              <a:endCxn id="52" idx="4"/>
            </p:cNvCxnSpPr>
            <p:nvPr/>
          </p:nvCxnSpPr>
          <p:spPr>
            <a:xfrm flipV="1">
              <a:off x="5834109" y="2719133"/>
              <a:ext cx="0" cy="1153013"/>
            </a:xfrm>
            <a:prstGeom prst="straightConnector1">
              <a:avLst/>
            </a:prstGeom>
            <a:ln w="19050">
              <a:solidFill>
                <a:schemeClr val="tx2">
                  <a:lumMod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2D45F388-3826-4DEF-AF40-F9D387F0801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08109" y="2467133"/>
              <a:ext cx="252000" cy="252000"/>
            </a:xfrm>
            <a:prstGeom prst="ellipse">
              <a:avLst/>
            </a:prstGeom>
            <a:solidFill>
              <a:srgbClr val="F8F8F6"/>
            </a:solidFill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B6ED4F90-CEF6-4732-B189-0DF58EBA447D}"/>
                </a:ext>
              </a:extLst>
            </p:cNvPr>
            <p:cNvSpPr txBox="1"/>
            <p:nvPr/>
          </p:nvSpPr>
          <p:spPr>
            <a:xfrm>
              <a:off x="8316289" y="2408467"/>
              <a:ext cx="3637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dirty="0"/>
            </a:p>
          </p:txBody>
        </p:sp>
        <p:sp>
          <p:nvSpPr>
            <p:cNvPr id="69" name="타원 68">
              <a:extLst>
                <a:ext uri="{FF2B5EF4-FFF2-40B4-BE49-F238E27FC236}">
                  <a16:creationId xmlns:a16="http://schemas.microsoft.com/office/drawing/2014/main" id="{ED50BDE3-439F-430A-82EA-ED6AEDA1218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59569" y="2464892"/>
              <a:ext cx="252000" cy="252000"/>
            </a:xfrm>
            <a:prstGeom prst="ellipse">
              <a:avLst/>
            </a:prstGeom>
            <a:solidFill>
              <a:srgbClr val="F8F8F6"/>
            </a:solidFill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44FF619F-209A-4B93-AE1E-ABF9AF23966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06259" y="3008393"/>
              <a:ext cx="252000" cy="252000"/>
            </a:xfrm>
            <a:prstGeom prst="ellipse">
              <a:avLst/>
            </a:prstGeom>
            <a:solidFill>
              <a:srgbClr val="F8F8F6"/>
            </a:solidFill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타원 72">
              <a:extLst>
                <a:ext uri="{FF2B5EF4-FFF2-40B4-BE49-F238E27FC236}">
                  <a16:creationId xmlns:a16="http://schemas.microsoft.com/office/drawing/2014/main" id="{521174BF-C068-4E2A-82B2-3F17549AA5C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719032" y="3755655"/>
              <a:ext cx="252000" cy="252000"/>
            </a:xfrm>
            <a:prstGeom prst="ellipse">
              <a:avLst/>
            </a:prstGeom>
            <a:solidFill>
              <a:srgbClr val="F8F8F6"/>
            </a:solidFill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76" name="직선 화살표 연결선 75">
              <a:extLst>
                <a:ext uri="{FF2B5EF4-FFF2-40B4-BE49-F238E27FC236}">
                  <a16:creationId xmlns:a16="http://schemas.microsoft.com/office/drawing/2014/main" id="{99C4C3C5-5EDD-4EED-BF8D-967891D36FCF}"/>
                </a:ext>
              </a:extLst>
            </p:cNvPr>
            <p:cNvCxnSpPr>
              <a:cxnSpLocks/>
              <a:endCxn id="73" idx="0"/>
            </p:cNvCxnSpPr>
            <p:nvPr/>
          </p:nvCxnSpPr>
          <p:spPr>
            <a:xfrm>
              <a:off x="6845032" y="2590892"/>
              <a:ext cx="0" cy="1164763"/>
            </a:xfrm>
            <a:prstGeom prst="straightConnector1">
              <a:avLst/>
            </a:prstGeom>
            <a:ln w="19050">
              <a:solidFill>
                <a:schemeClr val="tx2">
                  <a:lumMod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사각형: 둥근 모서리 79">
              <a:extLst>
                <a:ext uri="{FF2B5EF4-FFF2-40B4-BE49-F238E27FC236}">
                  <a16:creationId xmlns:a16="http://schemas.microsoft.com/office/drawing/2014/main" id="{E87094B3-EC15-4CEB-898C-C2BC6A407CB2}"/>
                </a:ext>
              </a:extLst>
            </p:cNvPr>
            <p:cNvSpPr/>
            <p:nvPr/>
          </p:nvSpPr>
          <p:spPr>
            <a:xfrm>
              <a:off x="4065975" y="3373688"/>
              <a:ext cx="638060" cy="259163"/>
            </a:xfrm>
            <a:prstGeom prst="roundRect">
              <a:avLst/>
            </a:prstGeom>
            <a:solidFill>
              <a:srgbClr val="F8F8F6"/>
            </a:solidFill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72000" rIns="36000" bIns="72000" rtlCol="0" anchor="ctr"/>
            <a:lstStyle/>
            <a:p>
              <a:pPr algn="ctr"/>
              <a:r>
                <a:rPr lang="en-US" altLang="ko-KR" sz="1050" dirty="0">
                  <a:solidFill>
                    <a:schemeClr val="tx2">
                      <a:lumMod val="50000"/>
                    </a:schemeClr>
                  </a:solidFill>
                </a:rPr>
                <a:t>sigmoid</a:t>
              </a:r>
              <a:endParaRPr lang="ko-KR" alt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81" name="사각형: 둥근 모서리 80">
              <a:extLst>
                <a:ext uri="{FF2B5EF4-FFF2-40B4-BE49-F238E27FC236}">
                  <a16:creationId xmlns:a16="http://schemas.microsoft.com/office/drawing/2014/main" id="{2065AD48-20AA-4C00-8A4E-1CB18C660511}"/>
                </a:ext>
              </a:extLst>
            </p:cNvPr>
            <p:cNvSpPr/>
            <p:nvPr/>
          </p:nvSpPr>
          <p:spPr>
            <a:xfrm>
              <a:off x="4828391" y="3373688"/>
              <a:ext cx="638060" cy="259163"/>
            </a:xfrm>
            <a:prstGeom prst="roundRect">
              <a:avLst/>
            </a:prstGeom>
            <a:solidFill>
              <a:srgbClr val="F8F8F6"/>
            </a:solidFill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72000" rIns="36000" bIns="72000" rtlCol="0" anchor="ctr"/>
            <a:lstStyle/>
            <a:p>
              <a:pPr algn="ctr"/>
              <a:r>
                <a:rPr lang="en-US" altLang="ko-KR" sz="1050" dirty="0">
                  <a:solidFill>
                    <a:schemeClr val="tx2">
                      <a:lumMod val="50000"/>
                    </a:schemeClr>
                  </a:solidFill>
                </a:rPr>
                <a:t>sigmoid</a:t>
              </a:r>
              <a:endParaRPr lang="ko-KR" alt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82" name="사각형: 둥근 모서리 81">
              <a:extLst>
                <a:ext uri="{FF2B5EF4-FFF2-40B4-BE49-F238E27FC236}">
                  <a16:creationId xmlns:a16="http://schemas.microsoft.com/office/drawing/2014/main" id="{129F9F37-F4D6-4EA2-8FA8-BD7AB6DACE91}"/>
                </a:ext>
              </a:extLst>
            </p:cNvPr>
            <p:cNvSpPr/>
            <p:nvPr/>
          </p:nvSpPr>
          <p:spPr>
            <a:xfrm>
              <a:off x="5594187" y="3376884"/>
              <a:ext cx="476143" cy="259163"/>
            </a:xfrm>
            <a:prstGeom prst="roundRect">
              <a:avLst/>
            </a:prstGeom>
            <a:solidFill>
              <a:srgbClr val="F8F8F6"/>
            </a:solidFill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72000" rIns="36000" bIns="72000" rtlCol="0" anchor="ctr"/>
            <a:lstStyle/>
            <a:p>
              <a:pPr algn="ctr"/>
              <a:r>
                <a:rPr lang="en-US" altLang="ko-KR" sz="1050" dirty="0">
                  <a:solidFill>
                    <a:schemeClr val="tx2">
                      <a:lumMod val="50000"/>
                    </a:schemeClr>
                  </a:solidFill>
                </a:rPr>
                <a:t>tanh</a:t>
              </a:r>
              <a:endParaRPr lang="ko-KR" alt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84" name="십자형 83">
              <a:extLst>
                <a:ext uri="{FF2B5EF4-FFF2-40B4-BE49-F238E27FC236}">
                  <a16:creationId xmlns:a16="http://schemas.microsoft.com/office/drawing/2014/main" id="{4391DA2B-F27F-4EDC-9C35-DA9FA4B22D2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71604" y="2533613"/>
              <a:ext cx="123142" cy="123142"/>
            </a:xfrm>
            <a:prstGeom prst="plus">
              <a:avLst>
                <a:gd name="adj" fmla="val 46920"/>
              </a:avLst>
            </a:prstGeom>
            <a:solidFill>
              <a:schemeClr val="tx2">
                <a:lumMod val="50000"/>
              </a:schemeClr>
            </a:solidFill>
            <a:ln w="15875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" name="십자형 84">
              <a:extLst>
                <a:ext uri="{FF2B5EF4-FFF2-40B4-BE49-F238E27FC236}">
                  <a16:creationId xmlns:a16="http://schemas.microsoft.com/office/drawing/2014/main" id="{EA643149-3A18-48F5-A4A5-CE494B5BB60C}"/>
                </a:ext>
              </a:extLst>
            </p:cNvPr>
            <p:cNvSpPr>
              <a:spLocks noChangeAspect="1"/>
            </p:cNvSpPr>
            <p:nvPr/>
          </p:nvSpPr>
          <p:spPr>
            <a:xfrm rot="18692658">
              <a:off x="4330134" y="2536059"/>
              <a:ext cx="123142" cy="123142"/>
            </a:xfrm>
            <a:prstGeom prst="plus">
              <a:avLst>
                <a:gd name="adj" fmla="val 46920"/>
              </a:avLst>
            </a:prstGeom>
            <a:solidFill>
              <a:schemeClr val="tx2">
                <a:lumMod val="50000"/>
              </a:schemeClr>
            </a:solidFill>
            <a:ln w="15875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6" name="십자형 85">
              <a:extLst>
                <a:ext uri="{FF2B5EF4-FFF2-40B4-BE49-F238E27FC236}">
                  <a16:creationId xmlns:a16="http://schemas.microsoft.com/office/drawing/2014/main" id="{8D2C09D2-8242-4905-89EB-777E171B5AD4}"/>
                </a:ext>
              </a:extLst>
            </p:cNvPr>
            <p:cNvSpPr>
              <a:spLocks noChangeAspect="1"/>
            </p:cNvSpPr>
            <p:nvPr/>
          </p:nvSpPr>
          <p:spPr>
            <a:xfrm rot="18692658">
              <a:off x="5780952" y="3072822"/>
              <a:ext cx="123142" cy="123142"/>
            </a:xfrm>
            <a:prstGeom prst="plus">
              <a:avLst>
                <a:gd name="adj" fmla="val 46920"/>
              </a:avLst>
            </a:prstGeom>
            <a:solidFill>
              <a:schemeClr val="tx2">
                <a:lumMod val="50000"/>
              </a:schemeClr>
            </a:solidFill>
            <a:ln w="15875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십자형 86">
              <a:extLst>
                <a:ext uri="{FF2B5EF4-FFF2-40B4-BE49-F238E27FC236}">
                  <a16:creationId xmlns:a16="http://schemas.microsoft.com/office/drawing/2014/main" id="{BAE60C5F-ACCA-4B4D-A67B-26D2E0189F9D}"/>
                </a:ext>
              </a:extLst>
            </p:cNvPr>
            <p:cNvSpPr>
              <a:spLocks noChangeAspect="1"/>
            </p:cNvSpPr>
            <p:nvPr/>
          </p:nvSpPr>
          <p:spPr>
            <a:xfrm rot="18692658">
              <a:off x="6783460" y="3814656"/>
              <a:ext cx="123142" cy="123142"/>
            </a:xfrm>
            <a:prstGeom prst="plus">
              <a:avLst>
                <a:gd name="adj" fmla="val 46920"/>
              </a:avLst>
            </a:prstGeom>
            <a:solidFill>
              <a:schemeClr val="tx2">
                <a:lumMod val="50000"/>
              </a:schemeClr>
            </a:solidFill>
            <a:ln w="15875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8" name="사각형: 둥근 모서리 87">
              <a:extLst>
                <a:ext uri="{FF2B5EF4-FFF2-40B4-BE49-F238E27FC236}">
                  <a16:creationId xmlns:a16="http://schemas.microsoft.com/office/drawing/2014/main" id="{EA665152-A255-4600-917E-62FFFFD94F92}"/>
                </a:ext>
              </a:extLst>
            </p:cNvPr>
            <p:cNvSpPr/>
            <p:nvPr/>
          </p:nvSpPr>
          <p:spPr>
            <a:xfrm>
              <a:off x="5957541" y="3754338"/>
              <a:ext cx="638060" cy="259163"/>
            </a:xfrm>
            <a:prstGeom prst="roundRect">
              <a:avLst/>
            </a:prstGeom>
            <a:solidFill>
              <a:srgbClr val="F8F8F6"/>
            </a:solidFill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72000" rIns="36000" bIns="72000" rtlCol="0" anchor="ctr"/>
            <a:lstStyle/>
            <a:p>
              <a:pPr algn="ctr"/>
              <a:r>
                <a:rPr lang="en-US" altLang="ko-KR" sz="1050" dirty="0">
                  <a:solidFill>
                    <a:schemeClr val="tx2">
                      <a:lumMod val="50000"/>
                    </a:schemeClr>
                  </a:solidFill>
                </a:rPr>
                <a:t>sigmoid</a:t>
              </a:r>
              <a:endParaRPr lang="ko-KR" alt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cxnSp>
          <p:nvCxnSpPr>
            <p:cNvPr id="89" name="직선 화살표 연결선 88">
              <a:extLst>
                <a:ext uri="{FF2B5EF4-FFF2-40B4-BE49-F238E27FC236}">
                  <a16:creationId xmlns:a16="http://schemas.microsoft.com/office/drawing/2014/main" id="{476A4190-B5D3-42B5-ACA9-E40BE88CD3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07802" y="1857871"/>
              <a:ext cx="0" cy="2023784"/>
            </a:xfrm>
            <a:prstGeom prst="straightConnector1">
              <a:avLst/>
            </a:prstGeom>
            <a:ln w="19050">
              <a:solidFill>
                <a:schemeClr val="tx2">
                  <a:lumMod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1" name="그림 90">
              <a:extLst>
                <a:ext uri="{FF2B5EF4-FFF2-40B4-BE49-F238E27FC236}">
                  <a16:creationId xmlns:a16="http://schemas.microsoft.com/office/drawing/2014/main" id="{1E487827-A359-445B-9F0F-F6A9F128C6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05802" y="2398872"/>
              <a:ext cx="509339" cy="352619"/>
            </a:xfrm>
            <a:prstGeom prst="rect">
              <a:avLst/>
            </a:prstGeom>
            <a:ln>
              <a:noFill/>
            </a:ln>
          </p:spPr>
        </p:pic>
        <p:pic>
          <p:nvPicPr>
            <p:cNvPr id="93" name="그림 92">
              <a:extLst>
                <a:ext uri="{FF2B5EF4-FFF2-40B4-BE49-F238E27FC236}">
                  <a16:creationId xmlns:a16="http://schemas.microsoft.com/office/drawing/2014/main" id="{8A0EFF2B-493A-41D8-8646-D714AE8D8D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47752" y="2366184"/>
              <a:ext cx="431306" cy="392797"/>
            </a:xfrm>
            <a:prstGeom prst="rect">
              <a:avLst/>
            </a:prstGeom>
          </p:spPr>
        </p:pic>
        <p:pic>
          <p:nvPicPr>
            <p:cNvPr id="94" name="그림 93">
              <a:extLst>
                <a:ext uri="{FF2B5EF4-FFF2-40B4-BE49-F238E27FC236}">
                  <a16:creationId xmlns:a16="http://schemas.microsoft.com/office/drawing/2014/main" id="{E89B1A06-4EC3-4DFF-BB9E-A6B24891AE1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04036" y="3699313"/>
              <a:ext cx="501440" cy="364684"/>
            </a:xfrm>
            <a:prstGeom prst="rect">
              <a:avLst/>
            </a:prstGeom>
          </p:spPr>
        </p:pic>
        <p:pic>
          <p:nvPicPr>
            <p:cNvPr id="95" name="그림 94">
              <a:extLst>
                <a:ext uri="{FF2B5EF4-FFF2-40B4-BE49-F238E27FC236}">
                  <a16:creationId xmlns:a16="http://schemas.microsoft.com/office/drawing/2014/main" id="{28564613-777F-4590-8DEC-52E6A4106D9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370247" y="3701743"/>
              <a:ext cx="371788" cy="340805"/>
            </a:xfrm>
            <a:prstGeom prst="rect">
              <a:avLst/>
            </a:prstGeom>
          </p:spPr>
        </p:pic>
        <p:sp>
          <p:nvSpPr>
            <p:cNvPr id="97" name="타원 96">
              <a:extLst>
                <a:ext uri="{FF2B5EF4-FFF2-40B4-BE49-F238E27FC236}">
                  <a16:creationId xmlns:a16="http://schemas.microsoft.com/office/drawing/2014/main" id="{5B194403-1ADF-4692-BEC6-FDC9B625CCD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97005" y="4740676"/>
              <a:ext cx="576000" cy="576000"/>
            </a:xfrm>
            <a:prstGeom prst="ellipse">
              <a:avLst/>
            </a:prstGeom>
            <a:solidFill>
              <a:srgbClr val="F8F8F6"/>
            </a:solidFill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2">
                      <a:lumMod val="50000"/>
                    </a:schemeClr>
                  </a:solidFill>
                </a:rPr>
                <a:t>X</a:t>
              </a:r>
              <a:endParaRPr lang="ko-KR" altLang="en-US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98" name="타원 97">
              <a:extLst>
                <a:ext uri="{FF2B5EF4-FFF2-40B4-BE49-F238E27FC236}">
                  <a16:creationId xmlns:a16="http://schemas.microsoft.com/office/drawing/2014/main" id="{980FE99C-28A2-4DCF-BE3B-AA24E7A9A0D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19802" y="1249358"/>
              <a:ext cx="576000" cy="576000"/>
            </a:xfrm>
            <a:prstGeom prst="ellipse">
              <a:avLst/>
            </a:prstGeom>
            <a:solidFill>
              <a:srgbClr val="F8F8F6"/>
            </a:solidFill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2">
                      <a:lumMod val="50000"/>
                    </a:schemeClr>
                  </a:solidFill>
                </a:rPr>
                <a:t>Y</a:t>
              </a:r>
              <a:endParaRPr lang="ko-KR" altLang="en-US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83" name="사각형: 둥근 모서리 82">
              <a:extLst>
                <a:ext uri="{FF2B5EF4-FFF2-40B4-BE49-F238E27FC236}">
                  <a16:creationId xmlns:a16="http://schemas.microsoft.com/office/drawing/2014/main" id="{D96F80C2-EB34-4727-9F25-FFBC64650D41}"/>
                </a:ext>
              </a:extLst>
            </p:cNvPr>
            <p:cNvSpPr/>
            <p:nvPr/>
          </p:nvSpPr>
          <p:spPr>
            <a:xfrm>
              <a:off x="6621688" y="2856273"/>
              <a:ext cx="446687" cy="259162"/>
            </a:xfrm>
            <a:prstGeom prst="roundRect">
              <a:avLst/>
            </a:prstGeom>
            <a:solidFill>
              <a:srgbClr val="F8F8F6"/>
            </a:solidFill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72000" rIns="36000" bIns="72000" rtlCol="0" anchor="ctr"/>
            <a:lstStyle/>
            <a:p>
              <a:pPr algn="ctr"/>
              <a:r>
                <a:rPr lang="en-US" altLang="ko-KR" sz="1050" dirty="0">
                  <a:solidFill>
                    <a:schemeClr val="tx2">
                      <a:lumMod val="50000"/>
                    </a:schemeClr>
                  </a:solidFill>
                </a:rPr>
                <a:t>tanh</a:t>
              </a:r>
              <a:endParaRPr lang="ko-KR" altLang="en-US" sz="10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</p:grpSp>
      <p:sp>
        <p:nvSpPr>
          <p:cNvPr id="100" name="TextBox 99">
            <a:extLst>
              <a:ext uri="{FF2B5EF4-FFF2-40B4-BE49-F238E27FC236}">
                <a16:creationId xmlns:a16="http://schemas.microsoft.com/office/drawing/2014/main" id="{87A87774-430A-4CA1-87EC-B4EEC5058860}"/>
              </a:ext>
            </a:extLst>
          </p:cNvPr>
          <p:cNvSpPr txBox="1"/>
          <p:nvPr/>
        </p:nvSpPr>
        <p:spPr>
          <a:xfrm>
            <a:off x="2333139" y="2131468"/>
            <a:ext cx="14544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C00000"/>
                </a:solidFill>
              </a:rPr>
              <a:t>과거의</a:t>
            </a:r>
            <a:r>
              <a:rPr lang="en-US" altLang="ko-KR" sz="1200" dirty="0">
                <a:solidFill>
                  <a:srgbClr val="C00000"/>
                </a:solidFill>
              </a:rPr>
              <a:t> </a:t>
            </a:r>
            <a:r>
              <a:rPr lang="ko-KR" altLang="en-US" sz="1200" dirty="0">
                <a:solidFill>
                  <a:srgbClr val="C00000"/>
                </a:solidFill>
              </a:rPr>
              <a:t>정보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827BBF59-F515-4B1A-8770-C56767A22846}"/>
              </a:ext>
            </a:extLst>
          </p:cNvPr>
          <p:cNvSpPr txBox="1"/>
          <p:nvPr/>
        </p:nvSpPr>
        <p:spPr>
          <a:xfrm>
            <a:off x="2044123" y="4065818"/>
            <a:ext cx="14544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C00000"/>
                </a:solidFill>
              </a:rPr>
              <a:t>바로 전 정보</a:t>
            </a:r>
            <a:r>
              <a:rPr lang="en-US" altLang="ko-KR" sz="1200" dirty="0">
                <a:solidFill>
                  <a:srgbClr val="C00000"/>
                </a:solidFill>
              </a:rPr>
              <a:t>(</a:t>
            </a:r>
            <a:r>
              <a:rPr lang="ko-KR" altLang="en-US" sz="1200" dirty="0">
                <a:solidFill>
                  <a:srgbClr val="C00000"/>
                </a:solidFill>
              </a:rPr>
              <a:t>상태</a:t>
            </a:r>
            <a:r>
              <a:rPr lang="en-US" altLang="ko-KR" sz="1200" dirty="0">
                <a:solidFill>
                  <a:srgbClr val="C00000"/>
                </a:solidFill>
              </a:rPr>
              <a:t>)</a:t>
            </a:r>
            <a:endParaRPr lang="ko-KR" altLang="en-US" sz="1200" dirty="0">
              <a:solidFill>
                <a:srgbClr val="C00000"/>
              </a:solidFill>
            </a:endParaRPr>
          </a:p>
        </p:txBody>
      </p:sp>
      <p:cxnSp>
        <p:nvCxnSpPr>
          <p:cNvPr id="103" name="직선 연결선 102">
            <a:extLst>
              <a:ext uri="{FF2B5EF4-FFF2-40B4-BE49-F238E27FC236}">
                <a16:creationId xmlns:a16="http://schemas.microsoft.com/office/drawing/2014/main" id="{95051D83-D61D-47E3-9649-8EDB858C8323}"/>
              </a:ext>
            </a:extLst>
          </p:cNvPr>
          <p:cNvCxnSpPr/>
          <p:nvPr/>
        </p:nvCxnSpPr>
        <p:spPr>
          <a:xfrm>
            <a:off x="3200349" y="3872145"/>
            <a:ext cx="1184656" cy="0"/>
          </a:xfrm>
          <a:prstGeom prst="line">
            <a:avLst/>
          </a:prstGeom>
          <a:ln w="2222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연결선 103">
            <a:extLst>
              <a:ext uri="{FF2B5EF4-FFF2-40B4-BE49-F238E27FC236}">
                <a16:creationId xmlns:a16="http://schemas.microsoft.com/office/drawing/2014/main" id="{C10493AE-573B-4A29-9C7B-8FA58988E0DE}"/>
              </a:ext>
            </a:extLst>
          </p:cNvPr>
          <p:cNvCxnSpPr>
            <a:cxnSpLocks/>
            <a:stCxn id="97" idx="0"/>
            <a:endCxn id="80" idx="2"/>
          </p:cNvCxnSpPr>
          <p:nvPr/>
        </p:nvCxnSpPr>
        <p:spPr>
          <a:xfrm flipV="1">
            <a:off x="4385005" y="3632851"/>
            <a:ext cx="0" cy="1107825"/>
          </a:xfrm>
          <a:prstGeom prst="line">
            <a:avLst/>
          </a:prstGeom>
          <a:ln w="2222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D942B23C-1397-4385-A503-7BA142515679}"/>
              </a:ext>
            </a:extLst>
          </p:cNvPr>
          <p:cNvCxnSpPr>
            <a:stCxn id="80" idx="0"/>
            <a:endCxn id="69" idx="4"/>
          </p:cNvCxnSpPr>
          <p:nvPr/>
        </p:nvCxnSpPr>
        <p:spPr>
          <a:xfrm flipV="1">
            <a:off x="4385005" y="2716892"/>
            <a:ext cx="564" cy="656796"/>
          </a:xfrm>
          <a:prstGeom prst="straightConnector1">
            <a:avLst/>
          </a:prstGeom>
          <a:ln w="22225">
            <a:solidFill>
              <a:schemeClr val="accent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E5F9C29E-20FE-430A-8BA0-DC5F3B5DFE9B}"/>
              </a:ext>
            </a:extLst>
          </p:cNvPr>
          <p:cNvCxnSpPr>
            <a:cxnSpLocks/>
            <a:endCxn id="69" idx="2"/>
          </p:cNvCxnSpPr>
          <p:nvPr/>
        </p:nvCxnSpPr>
        <p:spPr>
          <a:xfrm>
            <a:off x="3200349" y="2583402"/>
            <a:ext cx="1059220" cy="7490"/>
          </a:xfrm>
          <a:prstGeom prst="straightConnector1">
            <a:avLst/>
          </a:prstGeom>
          <a:ln w="2222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>
            <a:extLst>
              <a:ext uri="{FF2B5EF4-FFF2-40B4-BE49-F238E27FC236}">
                <a16:creationId xmlns:a16="http://schemas.microsoft.com/office/drawing/2014/main" id="{C2358544-1B03-4268-B383-6B10EEAAC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2870" y="4853161"/>
            <a:ext cx="2563298" cy="1706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32A56950-BF6E-47D0-9133-05EB79331E22}"/>
              </a:ext>
            </a:extLst>
          </p:cNvPr>
          <p:cNvCxnSpPr>
            <a:cxnSpLocks/>
            <a:stCxn id="69" idx="6"/>
            <a:endCxn id="52" idx="2"/>
          </p:cNvCxnSpPr>
          <p:nvPr/>
        </p:nvCxnSpPr>
        <p:spPr>
          <a:xfrm>
            <a:off x="4511569" y="2590892"/>
            <a:ext cx="1196540" cy="2241"/>
          </a:xfrm>
          <a:prstGeom prst="straightConnector1">
            <a:avLst/>
          </a:prstGeom>
          <a:ln w="2222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TextBox 116">
            <a:extLst>
              <a:ext uri="{FF2B5EF4-FFF2-40B4-BE49-F238E27FC236}">
                <a16:creationId xmlns:a16="http://schemas.microsoft.com/office/drawing/2014/main" id="{ADE2BF88-69F6-4C4C-A56C-064F1DB00A12}"/>
              </a:ext>
            </a:extLst>
          </p:cNvPr>
          <p:cNvSpPr txBox="1"/>
          <p:nvPr/>
        </p:nvSpPr>
        <p:spPr>
          <a:xfrm>
            <a:off x="4533983" y="2252678"/>
            <a:ext cx="1239648" cy="292388"/>
          </a:xfrm>
          <a:prstGeom prst="rect">
            <a:avLst/>
          </a:prstGeom>
          <a:noFill/>
        </p:spPr>
        <p:txBody>
          <a:bodyPr wrap="square" bIns="0" rtlCol="0">
            <a:spAutoFit/>
          </a:bodyPr>
          <a:lstStyle/>
          <a:p>
            <a:r>
              <a:rPr lang="en-US" altLang="ko-KR" sz="1600" b="1" dirty="0">
                <a:solidFill>
                  <a:schemeClr val="tx2">
                    <a:lumMod val="50000"/>
                  </a:schemeClr>
                </a:solidFill>
              </a:rPr>
              <a:t>C</a:t>
            </a:r>
            <a:r>
              <a:rPr lang="en-US" altLang="ko-KR" sz="1050" b="1" dirty="0">
                <a:solidFill>
                  <a:schemeClr val="tx2">
                    <a:lumMod val="50000"/>
                  </a:schemeClr>
                </a:solidFill>
              </a:rPr>
              <a:t>t-1</a:t>
            </a:r>
            <a:r>
              <a:rPr lang="ko-KR" altLang="en-US" sz="1200" b="1" dirty="0">
                <a:solidFill>
                  <a:schemeClr val="tx2">
                    <a:lumMod val="50000"/>
                  </a:schemeClr>
                </a:solidFill>
              </a:rPr>
              <a:t>의 </a:t>
            </a:r>
            <a:r>
              <a:rPr lang="en-US" altLang="ko-KR" sz="1200" b="1" dirty="0">
                <a:solidFill>
                  <a:schemeClr val="tx2">
                    <a:lumMod val="50000"/>
                  </a:schemeClr>
                </a:solidFill>
              </a:rPr>
              <a:t>20%</a:t>
            </a:r>
            <a:endParaRPr lang="ko-KR" altLang="en-US" sz="12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32B10454-C2C5-421F-9EA1-75042645495F}"/>
              </a:ext>
            </a:extLst>
          </p:cNvPr>
          <p:cNvSpPr txBox="1"/>
          <p:nvPr/>
        </p:nvSpPr>
        <p:spPr>
          <a:xfrm>
            <a:off x="3777195" y="1991371"/>
            <a:ext cx="12290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C00000"/>
                </a:solidFill>
              </a:rPr>
              <a:t>Forget gate</a:t>
            </a:r>
            <a:endParaRPr lang="ko-KR" altLang="en-US" sz="1200" dirty="0">
              <a:solidFill>
                <a:srgbClr val="C00000"/>
              </a:solidFill>
            </a:endParaRPr>
          </a:p>
        </p:txBody>
      </p:sp>
      <p:cxnSp>
        <p:nvCxnSpPr>
          <p:cNvPr id="126" name="직선 연결선 125">
            <a:extLst>
              <a:ext uri="{FF2B5EF4-FFF2-40B4-BE49-F238E27FC236}">
                <a16:creationId xmlns:a16="http://schemas.microsoft.com/office/drawing/2014/main" id="{2EC94061-B6A5-461C-B9A4-B1C65C492E30}"/>
              </a:ext>
            </a:extLst>
          </p:cNvPr>
          <p:cNvCxnSpPr>
            <a:cxnSpLocks/>
          </p:cNvCxnSpPr>
          <p:nvPr/>
        </p:nvCxnSpPr>
        <p:spPr>
          <a:xfrm flipV="1">
            <a:off x="4378906" y="3875341"/>
            <a:ext cx="1473882" cy="1"/>
          </a:xfrm>
          <a:prstGeom prst="line">
            <a:avLst/>
          </a:prstGeom>
          <a:ln w="2222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직선 연결선 128">
            <a:extLst>
              <a:ext uri="{FF2B5EF4-FFF2-40B4-BE49-F238E27FC236}">
                <a16:creationId xmlns:a16="http://schemas.microsoft.com/office/drawing/2014/main" id="{5489EB0B-A2E7-4B96-AA76-47FD5911BAA8}"/>
              </a:ext>
            </a:extLst>
          </p:cNvPr>
          <p:cNvCxnSpPr>
            <a:cxnSpLocks/>
            <a:stCxn id="81" idx="2"/>
          </p:cNvCxnSpPr>
          <p:nvPr/>
        </p:nvCxnSpPr>
        <p:spPr>
          <a:xfrm flipH="1">
            <a:off x="5145763" y="3632851"/>
            <a:ext cx="1658" cy="253470"/>
          </a:xfrm>
          <a:prstGeom prst="line">
            <a:avLst/>
          </a:prstGeom>
          <a:ln w="2222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직선 연결선 131">
            <a:extLst>
              <a:ext uri="{FF2B5EF4-FFF2-40B4-BE49-F238E27FC236}">
                <a16:creationId xmlns:a16="http://schemas.microsoft.com/office/drawing/2014/main" id="{85101FB1-E215-47EF-BC3A-B5442F999B7D}"/>
              </a:ext>
            </a:extLst>
          </p:cNvPr>
          <p:cNvCxnSpPr>
            <a:cxnSpLocks/>
          </p:cNvCxnSpPr>
          <p:nvPr/>
        </p:nvCxnSpPr>
        <p:spPr>
          <a:xfrm flipH="1">
            <a:off x="5832269" y="3629992"/>
            <a:ext cx="1658" cy="253470"/>
          </a:xfrm>
          <a:prstGeom prst="line">
            <a:avLst/>
          </a:prstGeom>
          <a:ln w="2222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직선 연결선 132">
            <a:extLst>
              <a:ext uri="{FF2B5EF4-FFF2-40B4-BE49-F238E27FC236}">
                <a16:creationId xmlns:a16="http://schemas.microsoft.com/office/drawing/2014/main" id="{281D8055-18F6-40C2-A264-9BB5651BE359}"/>
              </a:ext>
            </a:extLst>
          </p:cNvPr>
          <p:cNvCxnSpPr>
            <a:cxnSpLocks/>
          </p:cNvCxnSpPr>
          <p:nvPr/>
        </p:nvCxnSpPr>
        <p:spPr>
          <a:xfrm>
            <a:off x="5832086" y="3260393"/>
            <a:ext cx="0" cy="116159"/>
          </a:xfrm>
          <a:prstGeom prst="line">
            <a:avLst/>
          </a:prstGeom>
          <a:ln w="2222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연결선: 꺾임 134">
            <a:extLst>
              <a:ext uri="{FF2B5EF4-FFF2-40B4-BE49-F238E27FC236}">
                <a16:creationId xmlns:a16="http://schemas.microsoft.com/office/drawing/2014/main" id="{D8797DE9-12DD-4503-824B-6D9EB09FCCA2}"/>
              </a:ext>
            </a:extLst>
          </p:cNvPr>
          <p:cNvCxnSpPr>
            <a:cxnSpLocks/>
            <a:stCxn id="81" idx="0"/>
            <a:endCxn id="70" idx="2"/>
          </p:cNvCxnSpPr>
          <p:nvPr/>
        </p:nvCxnSpPr>
        <p:spPr>
          <a:xfrm rot="5400000" flipH="1" flipV="1">
            <a:off x="5307193" y="2974622"/>
            <a:ext cx="239295" cy="558838"/>
          </a:xfrm>
          <a:prstGeom prst="bentConnector2">
            <a:avLst/>
          </a:prstGeom>
          <a:ln w="19050">
            <a:solidFill>
              <a:schemeClr val="accent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B1AB3C96-C144-4D15-82BD-DDDF1321FD27}"/>
              </a:ext>
            </a:extLst>
          </p:cNvPr>
          <p:cNvCxnSpPr>
            <a:cxnSpLocks/>
            <a:stCxn id="70" idx="0"/>
            <a:endCxn id="52" idx="4"/>
          </p:cNvCxnSpPr>
          <p:nvPr/>
        </p:nvCxnSpPr>
        <p:spPr>
          <a:xfrm flipV="1">
            <a:off x="5832259" y="2719133"/>
            <a:ext cx="1850" cy="289260"/>
          </a:xfrm>
          <a:prstGeom prst="straightConnector1">
            <a:avLst/>
          </a:prstGeom>
          <a:ln w="19050">
            <a:solidFill>
              <a:schemeClr val="accent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TextBox 141">
            <a:extLst>
              <a:ext uri="{FF2B5EF4-FFF2-40B4-BE49-F238E27FC236}">
                <a16:creationId xmlns:a16="http://schemas.microsoft.com/office/drawing/2014/main" id="{4CF02DAE-FA60-45A8-8CA3-DCFFB000413C}"/>
              </a:ext>
            </a:extLst>
          </p:cNvPr>
          <p:cNvSpPr txBox="1"/>
          <p:nvPr/>
        </p:nvSpPr>
        <p:spPr>
          <a:xfrm>
            <a:off x="5115716" y="2002489"/>
            <a:ext cx="15059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C00000"/>
                </a:solidFill>
              </a:rPr>
              <a:t>Input gate</a:t>
            </a:r>
            <a:endParaRPr lang="ko-KR" altLang="en-US" sz="1200" dirty="0">
              <a:solidFill>
                <a:srgbClr val="C00000"/>
              </a:solidFill>
            </a:endParaRPr>
          </a:p>
        </p:txBody>
      </p:sp>
      <p:cxnSp>
        <p:nvCxnSpPr>
          <p:cNvPr id="149" name="직선 화살표 연결선 148">
            <a:extLst>
              <a:ext uri="{FF2B5EF4-FFF2-40B4-BE49-F238E27FC236}">
                <a16:creationId xmlns:a16="http://schemas.microsoft.com/office/drawing/2014/main" id="{EA94F16F-5F21-40AC-913B-FBA21A82B5D5}"/>
              </a:ext>
            </a:extLst>
          </p:cNvPr>
          <p:cNvCxnSpPr>
            <a:cxnSpLocks/>
            <a:endCxn id="58" idx="1"/>
          </p:cNvCxnSpPr>
          <p:nvPr/>
        </p:nvCxnSpPr>
        <p:spPr>
          <a:xfrm>
            <a:off x="5962886" y="2589023"/>
            <a:ext cx="2353403" cy="4110"/>
          </a:xfrm>
          <a:prstGeom prst="straightConnector1">
            <a:avLst/>
          </a:prstGeom>
          <a:ln w="2222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636FBE7-A2C2-4F6C-86E8-04F68FBFE778}"/>
              </a:ext>
            </a:extLst>
          </p:cNvPr>
          <p:cNvCxnSpPr>
            <a:cxnSpLocks/>
            <a:stCxn id="83" idx="2"/>
            <a:endCxn id="73" idx="0"/>
          </p:cNvCxnSpPr>
          <p:nvPr/>
        </p:nvCxnSpPr>
        <p:spPr>
          <a:xfrm>
            <a:off x="6845032" y="3115435"/>
            <a:ext cx="0" cy="640220"/>
          </a:xfrm>
          <a:prstGeom prst="straightConnector1">
            <a:avLst/>
          </a:prstGeom>
          <a:ln w="2222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직선 연결선 155">
            <a:extLst>
              <a:ext uri="{FF2B5EF4-FFF2-40B4-BE49-F238E27FC236}">
                <a16:creationId xmlns:a16="http://schemas.microsoft.com/office/drawing/2014/main" id="{08278032-752B-46B4-B081-AF2481C2DD3E}"/>
              </a:ext>
            </a:extLst>
          </p:cNvPr>
          <p:cNvCxnSpPr>
            <a:cxnSpLocks/>
            <a:endCxn id="83" idx="0"/>
          </p:cNvCxnSpPr>
          <p:nvPr/>
        </p:nvCxnSpPr>
        <p:spPr>
          <a:xfrm>
            <a:off x="6845031" y="2597243"/>
            <a:ext cx="1" cy="259030"/>
          </a:xfrm>
          <a:prstGeom prst="line">
            <a:avLst/>
          </a:prstGeom>
          <a:ln w="222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직선 연결선 158">
            <a:extLst>
              <a:ext uri="{FF2B5EF4-FFF2-40B4-BE49-F238E27FC236}">
                <a16:creationId xmlns:a16="http://schemas.microsoft.com/office/drawing/2014/main" id="{04C9193D-4085-4ED1-8296-E740CB3E1D12}"/>
              </a:ext>
            </a:extLst>
          </p:cNvPr>
          <p:cNvCxnSpPr>
            <a:cxnSpLocks/>
            <a:endCxn id="88" idx="1"/>
          </p:cNvCxnSpPr>
          <p:nvPr/>
        </p:nvCxnSpPr>
        <p:spPr>
          <a:xfrm>
            <a:off x="4391705" y="3870676"/>
            <a:ext cx="1565836" cy="13244"/>
          </a:xfrm>
          <a:prstGeom prst="line">
            <a:avLst/>
          </a:prstGeom>
          <a:ln w="2222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직선 연결선 160">
            <a:extLst>
              <a:ext uri="{FF2B5EF4-FFF2-40B4-BE49-F238E27FC236}">
                <a16:creationId xmlns:a16="http://schemas.microsoft.com/office/drawing/2014/main" id="{BB9CC750-EB64-4DC3-B2DC-73C18A37380B}"/>
              </a:ext>
            </a:extLst>
          </p:cNvPr>
          <p:cNvCxnSpPr>
            <a:cxnSpLocks/>
            <a:stCxn id="88" idx="3"/>
            <a:endCxn id="73" idx="2"/>
          </p:cNvCxnSpPr>
          <p:nvPr/>
        </p:nvCxnSpPr>
        <p:spPr>
          <a:xfrm flipV="1">
            <a:off x="6595601" y="3881655"/>
            <a:ext cx="123431" cy="2265"/>
          </a:xfrm>
          <a:prstGeom prst="line">
            <a:avLst/>
          </a:prstGeom>
          <a:ln w="2222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직선 화살표 연결선 165">
            <a:extLst>
              <a:ext uri="{FF2B5EF4-FFF2-40B4-BE49-F238E27FC236}">
                <a16:creationId xmlns:a16="http://schemas.microsoft.com/office/drawing/2014/main" id="{17531327-072C-4AC0-8660-D32D971C6D44}"/>
              </a:ext>
            </a:extLst>
          </p:cNvPr>
          <p:cNvCxnSpPr>
            <a:cxnSpLocks/>
            <a:stCxn id="73" idx="6"/>
          </p:cNvCxnSpPr>
          <p:nvPr/>
        </p:nvCxnSpPr>
        <p:spPr>
          <a:xfrm flipV="1">
            <a:off x="6971032" y="3868991"/>
            <a:ext cx="1320712" cy="12664"/>
          </a:xfrm>
          <a:prstGeom prst="straightConnector1">
            <a:avLst/>
          </a:prstGeom>
          <a:ln w="19050">
            <a:solidFill>
              <a:schemeClr val="accent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직선 화살표 연결선 168">
            <a:extLst>
              <a:ext uri="{FF2B5EF4-FFF2-40B4-BE49-F238E27FC236}">
                <a16:creationId xmlns:a16="http://schemas.microsoft.com/office/drawing/2014/main" id="{D5D9F32C-B198-45A3-A159-F4F095538B9A}"/>
              </a:ext>
            </a:extLst>
          </p:cNvPr>
          <p:cNvCxnSpPr>
            <a:cxnSpLocks/>
          </p:cNvCxnSpPr>
          <p:nvPr/>
        </p:nvCxnSpPr>
        <p:spPr>
          <a:xfrm flipV="1">
            <a:off x="7307802" y="1857871"/>
            <a:ext cx="0" cy="2011121"/>
          </a:xfrm>
          <a:prstGeom prst="straightConnector1">
            <a:avLst/>
          </a:prstGeom>
          <a:ln w="19050">
            <a:solidFill>
              <a:schemeClr val="accent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TextBox 173">
            <a:extLst>
              <a:ext uri="{FF2B5EF4-FFF2-40B4-BE49-F238E27FC236}">
                <a16:creationId xmlns:a16="http://schemas.microsoft.com/office/drawing/2014/main" id="{0964689F-3D6C-4585-83DB-F873D376995C}"/>
              </a:ext>
            </a:extLst>
          </p:cNvPr>
          <p:cNvSpPr txBox="1"/>
          <p:nvPr/>
        </p:nvSpPr>
        <p:spPr>
          <a:xfrm>
            <a:off x="6307539" y="4141415"/>
            <a:ext cx="16274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C00000"/>
                </a:solidFill>
              </a:rPr>
              <a:t>Output gate</a:t>
            </a:r>
            <a:endParaRPr lang="ko-KR" altLang="en-US" sz="12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8418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" grpId="0"/>
      <p:bldP spid="124" grpId="0"/>
      <p:bldP spid="142" grpId="0"/>
      <p:bldP spid="174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CCD26F3D-8453-4FC6-B30F-6FBB38C1F41C}"/>
              </a:ext>
            </a:extLst>
          </p:cNvPr>
          <p:cNvGrpSpPr/>
          <p:nvPr/>
        </p:nvGrpSpPr>
        <p:grpSpPr>
          <a:xfrm>
            <a:off x="4741721" y="3309286"/>
            <a:ext cx="2708558" cy="415499"/>
            <a:chOff x="4823209" y="3386733"/>
            <a:chExt cx="2708558" cy="415499"/>
          </a:xfrm>
        </p:grpSpPr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9F0F146F-E85F-4E64-93D0-CD01C055F7C1}"/>
                </a:ext>
              </a:extLst>
            </p:cNvPr>
            <p:cNvSpPr/>
            <p:nvPr/>
          </p:nvSpPr>
          <p:spPr>
            <a:xfrm>
              <a:off x="4823209" y="3386734"/>
              <a:ext cx="2708558" cy="415498"/>
            </a:xfrm>
            <a:custGeom>
              <a:avLst/>
              <a:gdLst>
                <a:gd name="connsiteX0" fmla="*/ 156410 w 783666"/>
                <a:gd name="connsiteY0" fmla="*/ 0 h 264695"/>
                <a:gd name="connsiteX1" fmla="*/ 156410 w 783666"/>
                <a:gd name="connsiteY1" fmla="*/ 0 h 264695"/>
                <a:gd name="connsiteX2" fmla="*/ 48126 w 783666"/>
                <a:gd name="connsiteY2" fmla="*/ 12032 h 264695"/>
                <a:gd name="connsiteX3" fmla="*/ 24063 w 783666"/>
                <a:gd name="connsiteY3" fmla="*/ 48126 h 264695"/>
                <a:gd name="connsiteX4" fmla="*/ 0 w 783666"/>
                <a:gd name="connsiteY4" fmla="*/ 72190 h 264695"/>
                <a:gd name="connsiteX5" fmla="*/ 12031 w 783666"/>
                <a:gd name="connsiteY5" fmla="*/ 156411 h 264695"/>
                <a:gd name="connsiteX6" fmla="*/ 24063 w 783666"/>
                <a:gd name="connsiteY6" fmla="*/ 192505 h 264695"/>
                <a:gd name="connsiteX7" fmla="*/ 60158 w 783666"/>
                <a:gd name="connsiteY7" fmla="*/ 204537 h 264695"/>
                <a:gd name="connsiteX8" fmla="*/ 216568 w 783666"/>
                <a:gd name="connsiteY8" fmla="*/ 216569 h 264695"/>
                <a:gd name="connsiteX9" fmla="*/ 252663 w 783666"/>
                <a:gd name="connsiteY9" fmla="*/ 228600 h 264695"/>
                <a:gd name="connsiteX10" fmla="*/ 360947 w 783666"/>
                <a:gd name="connsiteY10" fmla="*/ 252663 h 264695"/>
                <a:gd name="connsiteX11" fmla="*/ 409073 w 783666"/>
                <a:gd name="connsiteY11" fmla="*/ 264695 h 264695"/>
                <a:gd name="connsiteX12" fmla="*/ 589547 w 783666"/>
                <a:gd name="connsiteY12" fmla="*/ 252663 h 264695"/>
                <a:gd name="connsiteX13" fmla="*/ 661736 w 783666"/>
                <a:gd name="connsiteY13" fmla="*/ 228600 h 264695"/>
                <a:gd name="connsiteX14" fmla="*/ 685800 w 783666"/>
                <a:gd name="connsiteY14" fmla="*/ 204537 h 264695"/>
                <a:gd name="connsiteX15" fmla="*/ 757989 w 783666"/>
                <a:gd name="connsiteY15" fmla="*/ 180474 h 264695"/>
                <a:gd name="connsiteX16" fmla="*/ 782052 w 783666"/>
                <a:gd name="connsiteY16" fmla="*/ 108284 h 264695"/>
                <a:gd name="connsiteX17" fmla="*/ 770021 w 783666"/>
                <a:gd name="connsiteY17" fmla="*/ 72190 h 264695"/>
                <a:gd name="connsiteX18" fmla="*/ 733926 w 783666"/>
                <a:gd name="connsiteY18" fmla="*/ 60158 h 264695"/>
                <a:gd name="connsiteX19" fmla="*/ 529389 w 783666"/>
                <a:gd name="connsiteY19" fmla="*/ 48126 h 264695"/>
                <a:gd name="connsiteX20" fmla="*/ 433136 w 783666"/>
                <a:gd name="connsiteY20" fmla="*/ 36095 h 264695"/>
                <a:gd name="connsiteX21" fmla="*/ 312821 w 783666"/>
                <a:gd name="connsiteY21" fmla="*/ 12032 h 264695"/>
                <a:gd name="connsiteX22" fmla="*/ 156410 w 783666"/>
                <a:gd name="connsiteY22" fmla="*/ 0 h 264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83666" h="264695">
                  <a:moveTo>
                    <a:pt x="156410" y="0"/>
                  </a:moveTo>
                  <a:lnTo>
                    <a:pt x="156410" y="0"/>
                  </a:lnTo>
                  <a:cubicBezTo>
                    <a:pt x="120315" y="4011"/>
                    <a:pt x="82256" y="-379"/>
                    <a:pt x="48126" y="12032"/>
                  </a:cubicBezTo>
                  <a:cubicBezTo>
                    <a:pt x="34537" y="16974"/>
                    <a:pt x="33096" y="36835"/>
                    <a:pt x="24063" y="48126"/>
                  </a:cubicBezTo>
                  <a:cubicBezTo>
                    <a:pt x="16977" y="56984"/>
                    <a:pt x="8021" y="64169"/>
                    <a:pt x="0" y="72190"/>
                  </a:cubicBezTo>
                  <a:cubicBezTo>
                    <a:pt x="4010" y="100264"/>
                    <a:pt x="6469" y="128603"/>
                    <a:pt x="12031" y="156411"/>
                  </a:cubicBezTo>
                  <a:cubicBezTo>
                    <a:pt x="14518" y="168847"/>
                    <a:pt x="15095" y="183537"/>
                    <a:pt x="24063" y="192505"/>
                  </a:cubicBezTo>
                  <a:cubicBezTo>
                    <a:pt x="33031" y="201473"/>
                    <a:pt x="47573" y="202964"/>
                    <a:pt x="60158" y="204537"/>
                  </a:cubicBezTo>
                  <a:cubicBezTo>
                    <a:pt x="112045" y="211023"/>
                    <a:pt x="164431" y="212558"/>
                    <a:pt x="216568" y="216569"/>
                  </a:cubicBezTo>
                  <a:cubicBezTo>
                    <a:pt x="228600" y="220579"/>
                    <a:pt x="240469" y="225116"/>
                    <a:pt x="252663" y="228600"/>
                  </a:cubicBezTo>
                  <a:cubicBezTo>
                    <a:pt x="304034" y="243277"/>
                    <a:pt x="305097" y="240252"/>
                    <a:pt x="360947" y="252663"/>
                  </a:cubicBezTo>
                  <a:cubicBezTo>
                    <a:pt x="377089" y="256250"/>
                    <a:pt x="393031" y="260684"/>
                    <a:pt x="409073" y="264695"/>
                  </a:cubicBezTo>
                  <a:cubicBezTo>
                    <a:pt x="469231" y="260684"/>
                    <a:pt x="529861" y="261190"/>
                    <a:pt x="589547" y="252663"/>
                  </a:cubicBezTo>
                  <a:cubicBezTo>
                    <a:pt x="614657" y="249076"/>
                    <a:pt x="661736" y="228600"/>
                    <a:pt x="661736" y="228600"/>
                  </a:cubicBezTo>
                  <a:cubicBezTo>
                    <a:pt x="669757" y="220579"/>
                    <a:pt x="675654" y="209610"/>
                    <a:pt x="685800" y="204537"/>
                  </a:cubicBezTo>
                  <a:cubicBezTo>
                    <a:pt x="708487" y="193194"/>
                    <a:pt x="757989" y="180474"/>
                    <a:pt x="757989" y="180474"/>
                  </a:cubicBezTo>
                  <a:cubicBezTo>
                    <a:pt x="766010" y="156411"/>
                    <a:pt x="790073" y="132347"/>
                    <a:pt x="782052" y="108284"/>
                  </a:cubicBezTo>
                  <a:cubicBezTo>
                    <a:pt x="778042" y="96253"/>
                    <a:pt x="778989" y="81158"/>
                    <a:pt x="770021" y="72190"/>
                  </a:cubicBezTo>
                  <a:cubicBezTo>
                    <a:pt x="761053" y="63222"/>
                    <a:pt x="746546" y="61420"/>
                    <a:pt x="733926" y="60158"/>
                  </a:cubicBezTo>
                  <a:cubicBezTo>
                    <a:pt x="665968" y="53362"/>
                    <a:pt x="597568" y="52137"/>
                    <a:pt x="529389" y="48126"/>
                  </a:cubicBezTo>
                  <a:cubicBezTo>
                    <a:pt x="497305" y="44116"/>
                    <a:pt x="465030" y="41411"/>
                    <a:pt x="433136" y="36095"/>
                  </a:cubicBezTo>
                  <a:cubicBezTo>
                    <a:pt x="370042" y="25579"/>
                    <a:pt x="388488" y="15815"/>
                    <a:pt x="312821" y="12032"/>
                  </a:cubicBezTo>
                  <a:cubicBezTo>
                    <a:pt x="256744" y="9228"/>
                    <a:pt x="182478" y="2005"/>
                    <a:pt x="156410" y="0"/>
                  </a:cubicBezTo>
                  <a:close/>
                </a:path>
              </a:pathLst>
            </a:custGeom>
            <a:solidFill>
              <a:srgbClr val="606F82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4C8B28A-74BE-4A02-9FBB-B4F01B2F294F}"/>
                </a:ext>
              </a:extLst>
            </p:cNvPr>
            <p:cNvSpPr txBox="1"/>
            <p:nvPr/>
          </p:nvSpPr>
          <p:spPr>
            <a:xfrm>
              <a:off x="4869781" y="3386733"/>
              <a:ext cx="245243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rgbClr val="434B56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ConvNet</a:t>
              </a:r>
              <a:r>
                <a:rPr lang="ko-KR" altLang="en-US" sz="1400" b="1" dirty="0">
                  <a:solidFill>
                    <a:srgbClr val="434B56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을 통한 시퀀스처리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475DFB0A-8ED4-45D1-A0D2-A0EEBC3DEF87}"/>
              </a:ext>
            </a:extLst>
          </p:cNvPr>
          <p:cNvSpPr txBox="1"/>
          <p:nvPr/>
        </p:nvSpPr>
        <p:spPr>
          <a:xfrm>
            <a:off x="6663528" y="3872608"/>
            <a:ext cx="10206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434B56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6.4</a:t>
            </a:r>
            <a:endParaRPr lang="ko-KR" altLang="en-US" sz="1400" dirty="0">
              <a:solidFill>
                <a:srgbClr val="434B56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DB1DCB3-96AB-442D-8160-AA89A7CC28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1083" y="2298035"/>
            <a:ext cx="863429" cy="863429"/>
          </a:xfrm>
          <a:prstGeom prst="rect">
            <a:avLst/>
          </a:prstGeom>
        </p:spPr>
      </p:pic>
      <p:pic>
        <p:nvPicPr>
          <p:cNvPr id="1028" name="Picture 4" descr="눈아이콘에 대한 이미지 검색결과">
            <a:extLst>
              <a:ext uri="{FF2B5EF4-FFF2-40B4-BE49-F238E27FC236}">
                <a16:creationId xmlns:a16="http://schemas.microsoft.com/office/drawing/2014/main" id="{E4DD5B81-99B2-4FEA-AC59-338FB2DC2B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177489" y="2298034"/>
            <a:ext cx="863429" cy="863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875004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423B2B6E-654C-40B0-B88F-2DDB8D25446C}"/>
              </a:ext>
            </a:extLst>
          </p:cNvPr>
          <p:cNvSpPr/>
          <p:nvPr/>
        </p:nvSpPr>
        <p:spPr>
          <a:xfrm>
            <a:off x="0" y="0"/>
            <a:ext cx="240632" cy="6858000"/>
          </a:xfrm>
          <a:prstGeom prst="rect">
            <a:avLst/>
          </a:prstGeom>
          <a:solidFill>
            <a:srgbClr val="434B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443E19FE-7A42-466A-9F13-74E26D09578E}"/>
              </a:ext>
            </a:extLst>
          </p:cNvPr>
          <p:cNvCxnSpPr>
            <a:cxnSpLocks/>
          </p:cNvCxnSpPr>
          <p:nvPr/>
        </p:nvCxnSpPr>
        <p:spPr>
          <a:xfrm>
            <a:off x="240632" y="637671"/>
            <a:ext cx="3204317" cy="0"/>
          </a:xfrm>
          <a:prstGeom prst="line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EA09041A-2CEF-4C43-A8F4-795B75BCD6D1}"/>
              </a:ext>
            </a:extLst>
          </p:cNvPr>
          <p:cNvSpPr txBox="1"/>
          <p:nvPr/>
        </p:nvSpPr>
        <p:spPr>
          <a:xfrm>
            <a:off x="240632" y="165361"/>
            <a:ext cx="33212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Abadi" panose="020B0604020104020204" pitchFamily="34" charset="0"/>
              </a:rPr>
              <a:t>6.4 </a:t>
            </a:r>
            <a:r>
              <a:rPr lang="ko-KR" altLang="en-US" sz="1600" dirty="0">
                <a:latin typeface="Abadi" panose="020B0604020104020204" pitchFamily="34" charset="0"/>
              </a:rPr>
              <a:t>컨브넷을 사용한 시퀀스처리</a:t>
            </a:r>
          </a:p>
          <a:p>
            <a:endParaRPr lang="ko-KR" altLang="en-US" sz="1600" dirty="0">
              <a:latin typeface="Abadi" panose="020B0604020104020204" pitchFamily="34" charset="0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4721BBA-0F16-409F-B52A-70391B2B28B2}"/>
              </a:ext>
            </a:extLst>
          </p:cNvPr>
          <p:cNvGrpSpPr/>
          <p:nvPr/>
        </p:nvGrpSpPr>
        <p:grpSpPr>
          <a:xfrm>
            <a:off x="481264" y="788047"/>
            <a:ext cx="2291131" cy="488478"/>
            <a:chOff x="693434" y="2961971"/>
            <a:chExt cx="2291131" cy="488478"/>
          </a:xfrm>
        </p:grpSpPr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BB5E375F-B816-49A5-AABE-6F31FE4701C3}"/>
                </a:ext>
              </a:extLst>
            </p:cNvPr>
            <p:cNvGrpSpPr/>
            <p:nvPr/>
          </p:nvGrpSpPr>
          <p:grpSpPr>
            <a:xfrm>
              <a:off x="693434" y="2964317"/>
              <a:ext cx="1888052" cy="486132"/>
              <a:chOff x="1614452" y="2930027"/>
              <a:chExt cx="783666" cy="285656"/>
            </a:xfrm>
          </p:grpSpPr>
          <p:sp>
            <p:nvSpPr>
              <p:cNvPr id="31" name="자유형: 도형 30">
                <a:extLst>
                  <a:ext uri="{FF2B5EF4-FFF2-40B4-BE49-F238E27FC236}">
                    <a16:creationId xmlns:a16="http://schemas.microsoft.com/office/drawing/2014/main" id="{BB57ED4D-044B-4775-BC44-E9D31B789664}"/>
                  </a:ext>
                </a:extLst>
              </p:cNvPr>
              <p:cNvSpPr/>
              <p:nvPr/>
            </p:nvSpPr>
            <p:spPr>
              <a:xfrm rot="21193953">
                <a:off x="1614452" y="2950988"/>
                <a:ext cx="783666" cy="264695"/>
              </a:xfrm>
              <a:custGeom>
                <a:avLst/>
                <a:gdLst>
                  <a:gd name="connsiteX0" fmla="*/ 156410 w 783666"/>
                  <a:gd name="connsiteY0" fmla="*/ 0 h 264695"/>
                  <a:gd name="connsiteX1" fmla="*/ 156410 w 783666"/>
                  <a:gd name="connsiteY1" fmla="*/ 0 h 264695"/>
                  <a:gd name="connsiteX2" fmla="*/ 48126 w 783666"/>
                  <a:gd name="connsiteY2" fmla="*/ 12032 h 264695"/>
                  <a:gd name="connsiteX3" fmla="*/ 24063 w 783666"/>
                  <a:gd name="connsiteY3" fmla="*/ 48126 h 264695"/>
                  <a:gd name="connsiteX4" fmla="*/ 0 w 783666"/>
                  <a:gd name="connsiteY4" fmla="*/ 72190 h 264695"/>
                  <a:gd name="connsiteX5" fmla="*/ 12031 w 783666"/>
                  <a:gd name="connsiteY5" fmla="*/ 156411 h 264695"/>
                  <a:gd name="connsiteX6" fmla="*/ 24063 w 783666"/>
                  <a:gd name="connsiteY6" fmla="*/ 192505 h 264695"/>
                  <a:gd name="connsiteX7" fmla="*/ 60158 w 783666"/>
                  <a:gd name="connsiteY7" fmla="*/ 204537 h 264695"/>
                  <a:gd name="connsiteX8" fmla="*/ 216568 w 783666"/>
                  <a:gd name="connsiteY8" fmla="*/ 216569 h 264695"/>
                  <a:gd name="connsiteX9" fmla="*/ 252663 w 783666"/>
                  <a:gd name="connsiteY9" fmla="*/ 228600 h 264695"/>
                  <a:gd name="connsiteX10" fmla="*/ 360947 w 783666"/>
                  <a:gd name="connsiteY10" fmla="*/ 252663 h 264695"/>
                  <a:gd name="connsiteX11" fmla="*/ 409073 w 783666"/>
                  <a:gd name="connsiteY11" fmla="*/ 264695 h 264695"/>
                  <a:gd name="connsiteX12" fmla="*/ 589547 w 783666"/>
                  <a:gd name="connsiteY12" fmla="*/ 252663 h 264695"/>
                  <a:gd name="connsiteX13" fmla="*/ 661736 w 783666"/>
                  <a:gd name="connsiteY13" fmla="*/ 228600 h 264695"/>
                  <a:gd name="connsiteX14" fmla="*/ 685800 w 783666"/>
                  <a:gd name="connsiteY14" fmla="*/ 204537 h 264695"/>
                  <a:gd name="connsiteX15" fmla="*/ 757989 w 783666"/>
                  <a:gd name="connsiteY15" fmla="*/ 180474 h 264695"/>
                  <a:gd name="connsiteX16" fmla="*/ 782052 w 783666"/>
                  <a:gd name="connsiteY16" fmla="*/ 108284 h 264695"/>
                  <a:gd name="connsiteX17" fmla="*/ 770021 w 783666"/>
                  <a:gd name="connsiteY17" fmla="*/ 72190 h 264695"/>
                  <a:gd name="connsiteX18" fmla="*/ 733926 w 783666"/>
                  <a:gd name="connsiteY18" fmla="*/ 60158 h 264695"/>
                  <a:gd name="connsiteX19" fmla="*/ 529389 w 783666"/>
                  <a:gd name="connsiteY19" fmla="*/ 48126 h 264695"/>
                  <a:gd name="connsiteX20" fmla="*/ 433136 w 783666"/>
                  <a:gd name="connsiteY20" fmla="*/ 36095 h 264695"/>
                  <a:gd name="connsiteX21" fmla="*/ 312821 w 783666"/>
                  <a:gd name="connsiteY21" fmla="*/ 12032 h 264695"/>
                  <a:gd name="connsiteX22" fmla="*/ 156410 w 783666"/>
                  <a:gd name="connsiteY22" fmla="*/ 0 h 2646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783666" h="264695">
                    <a:moveTo>
                      <a:pt x="156410" y="0"/>
                    </a:moveTo>
                    <a:lnTo>
                      <a:pt x="156410" y="0"/>
                    </a:lnTo>
                    <a:cubicBezTo>
                      <a:pt x="120315" y="4011"/>
                      <a:pt x="82256" y="-379"/>
                      <a:pt x="48126" y="12032"/>
                    </a:cubicBezTo>
                    <a:cubicBezTo>
                      <a:pt x="34537" y="16974"/>
                      <a:pt x="33096" y="36835"/>
                      <a:pt x="24063" y="48126"/>
                    </a:cubicBezTo>
                    <a:cubicBezTo>
                      <a:pt x="16977" y="56984"/>
                      <a:pt x="8021" y="64169"/>
                      <a:pt x="0" y="72190"/>
                    </a:cubicBezTo>
                    <a:cubicBezTo>
                      <a:pt x="4010" y="100264"/>
                      <a:pt x="6469" y="128603"/>
                      <a:pt x="12031" y="156411"/>
                    </a:cubicBezTo>
                    <a:cubicBezTo>
                      <a:pt x="14518" y="168847"/>
                      <a:pt x="15095" y="183537"/>
                      <a:pt x="24063" y="192505"/>
                    </a:cubicBezTo>
                    <a:cubicBezTo>
                      <a:pt x="33031" y="201473"/>
                      <a:pt x="47573" y="202964"/>
                      <a:pt x="60158" y="204537"/>
                    </a:cubicBezTo>
                    <a:cubicBezTo>
                      <a:pt x="112045" y="211023"/>
                      <a:pt x="164431" y="212558"/>
                      <a:pt x="216568" y="216569"/>
                    </a:cubicBezTo>
                    <a:cubicBezTo>
                      <a:pt x="228600" y="220579"/>
                      <a:pt x="240469" y="225116"/>
                      <a:pt x="252663" y="228600"/>
                    </a:cubicBezTo>
                    <a:cubicBezTo>
                      <a:pt x="304034" y="243277"/>
                      <a:pt x="305097" y="240252"/>
                      <a:pt x="360947" y="252663"/>
                    </a:cubicBezTo>
                    <a:cubicBezTo>
                      <a:pt x="377089" y="256250"/>
                      <a:pt x="393031" y="260684"/>
                      <a:pt x="409073" y="264695"/>
                    </a:cubicBezTo>
                    <a:cubicBezTo>
                      <a:pt x="469231" y="260684"/>
                      <a:pt x="529861" y="261190"/>
                      <a:pt x="589547" y="252663"/>
                    </a:cubicBezTo>
                    <a:cubicBezTo>
                      <a:pt x="614657" y="249076"/>
                      <a:pt x="661736" y="228600"/>
                      <a:pt x="661736" y="228600"/>
                    </a:cubicBezTo>
                    <a:cubicBezTo>
                      <a:pt x="669757" y="220579"/>
                      <a:pt x="675654" y="209610"/>
                      <a:pt x="685800" y="204537"/>
                    </a:cubicBezTo>
                    <a:cubicBezTo>
                      <a:pt x="708487" y="193194"/>
                      <a:pt x="757989" y="180474"/>
                      <a:pt x="757989" y="180474"/>
                    </a:cubicBezTo>
                    <a:cubicBezTo>
                      <a:pt x="766010" y="156411"/>
                      <a:pt x="790073" y="132347"/>
                      <a:pt x="782052" y="108284"/>
                    </a:cubicBezTo>
                    <a:cubicBezTo>
                      <a:pt x="778042" y="96253"/>
                      <a:pt x="778989" y="81158"/>
                      <a:pt x="770021" y="72190"/>
                    </a:cubicBezTo>
                    <a:cubicBezTo>
                      <a:pt x="761053" y="63222"/>
                      <a:pt x="746546" y="61420"/>
                      <a:pt x="733926" y="60158"/>
                    </a:cubicBezTo>
                    <a:cubicBezTo>
                      <a:pt x="665968" y="53362"/>
                      <a:pt x="597568" y="52137"/>
                      <a:pt x="529389" y="48126"/>
                    </a:cubicBezTo>
                    <a:cubicBezTo>
                      <a:pt x="497305" y="44116"/>
                      <a:pt x="465030" y="41411"/>
                      <a:pt x="433136" y="36095"/>
                    </a:cubicBezTo>
                    <a:cubicBezTo>
                      <a:pt x="370042" y="25579"/>
                      <a:pt x="388488" y="15815"/>
                      <a:pt x="312821" y="12032"/>
                    </a:cubicBezTo>
                    <a:cubicBezTo>
                      <a:pt x="256744" y="9228"/>
                      <a:pt x="182478" y="2005"/>
                      <a:pt x="156410" y="0"/>
                    </a:cubicBezTo>
                    <a:close/>
                  </a:path>
                </a:pathLst>
              </a:custGeom>
              <a:solidFill>
                <a:srgbClr val="E0E0D8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2" name="자유형: 도형 31">
                <a:extLst>
                  <a:ext uri="{FF2B5EF4-FFF2-40B4-BE49-F238E27FC236}">
                    <a16:creationId xmlns:a16="http://schemas.microsoft.com/office/drawing/2014/main" id="{D74EB930-B30D-4C15-A1C3-7B4839F33C69}"/>
                  </a:ext>
                </a:extLst>
              </p:cNvPr>
              <p:cNvSpPr/>
              <p:nvPr/>
            </p:nvSpPr>
            <p:spPr>
              <a:xfrm rot="384535">
                <a:off x="1628954" y="2930027"/>
                <a:ext cx="723509" cy="240631"/>
              </a:xfrm>
              <a:custGeom>
                <a:avLst/>
                <a:gdLst>
                  <a:gd name="connsiteX0" fmla="*/ 314435 w 723509"/>
                  <a:gd name="connsiteY0" fmla="*/ 12031 h 240631"/>
                  <a:gd name="connsiteX1" fmla="*/ 314435 w 723509"/>
                  <a:gd name="connsiteY1" fmla="*/ 12031 h 240631"/>
                  <a:gd name="connsiteX2" fmla="*/ 133961 w 723509"/>
                  <a:gd name="connsiteY2" fmla="*/ 48126 h 240631"/>
                  <a:gd name="connsiteX3" fmla="*/ 61772 w 723509"/>
                  <a:gd name="connsiteY3" fmla="*/ 72189 h 240631"/>
                  <a:gd name="connsiteX4" fmla="*/ 25677 w 723509"/>
                  <a:gd name="connsiteY4" fmla="*/ 84221 h 240631"/>
                  <a:gd name="connsiteX5" fmla="*/ 1614 w 723509"/>
                  <a:gd name="connsiteY5" fmla="*/ 156410 h 240631"/>
                  <a:gd name="connsiteX6" fmla="*/ 13645 w 723509"/>
                  <a:gd name="connsiteY6" fmla="*/ 192505 h 240631"/>
                  <a:gd name="connsiteX7" fmla="*/ 37709 w 723509"/>
                  <a:gd name="connsiteY7" fmla="*/ 216568 h 240631"/>
                  <a:gd name="connsiteX8" fmla="*/ 194119 w 723509"/>
                  <a:gd name="connsiteY8" fmla="*/ 240631 h 240631"/>
                  <a:gd name="connsiteX9" fmla="*/ 494909 w 723509"/>
                  <a:gd name="connsiteY9" fmla="*/ 228600 h 240631"/>
                  <a:gd name="connsiteX10" fmla="*/ 567098 w 723509"/>
                  <a:gd name="connsiteY10" fmla="*/ 216568 h 240631"/>
                  <a:gd name="connsiteX11" fmla="*/ 675382 w 723509"/>
                  <a:gd name="connsiteY11" fmla="*/ 204537 h 240631"/>
                  <a:gd name="connsiteX12" fmla="*/ 699445 w 723509"/>
                  <a:gd name="connsiteY12" fmla="*/ 180473 h 240631"/>
                  <a:gd name="connsiteX13" fmla="*/ 723509 w 723509"/>
                  <a:gd name="connsiteY13" fmla="*/ 108284 h 240631"/>
                  <a:gd name="connsiteX14" fmla="*/ 711477 w 723509"/>
                  <a:gd name="connsiteY14" fmla="*/ 48126 h 240631"/>
                  <a:gd name="connsiteX15" fmla="*/ 639288 w 723509"/>
                  <a:gd name="connsiteY15" fmla="*/ 24063 h 240631"/>
                  <a:gd name="connsiteX16" fmla="*/ 458814 w 723509"/>
                  <a:gd name="connsiteY16" fmla="*/ 0 h 240631"/>
                  <a:gd name="connsiteX17" fmla="*/ 314435 w 723509"/>
                  <a:gd name="connsiteY17" fmla="*/ 12031 h 2406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723509" h="240631">
                    <a:moveTo>
                      <a:pt x="314435" y="12031"/>
                    </a:moveTo>
                    <a:lnTo>
                      <a:pt x="314435" y="12031"/>
                    </a:lnTo>
                    <a:cubicBezTo>
                      <a:pt x="180944" y="26864"/>
                      <a:pt x="240602" y="12579"/>
                      <a:pt x="133961" y="48126"/>
                    </a:cubicBezTo>
                    <a:lnTo>
                      <a:pt x="61772" y="72189"/>
                    </a:lnTo>
                    <a:lnTo>
                      <a:pt x="25677" y="84221"/>
                    </a:lnTo>
                    <a:cubicBezTo>
                      <a:pt x="17656" y="108284"/>
                      <a:pt x="-6407" y="132347"/>
                      <a:pt x="1614" y="156410"/>
                    </a:cubicBezTo>
                    <a:cubicBezTo>
                      <a:pt x="5624" y="168442"/>
                      <a:pt x="7120" y="181630"/>
                      <a:pt x="13645" y="192505"/>
                    </a:cubicBezTo>
                    <a:cubicBezTo>
                      <a:pt x="19481" y="202232"/>
                      <a:pt x="27982" y="210732"/>
                      <a:pt x="37709" y="216568"/>
                    </a:cubicBezTo>
                    <a:cubicBezTo>
                      <a:pt x="72400" y="237382"/>
                      <a:pt x="187164" y="239936"/>
                      <a:pt x="194119" y="240631"/>
                    </a:cubicBezTo>
                    <a:cubicBezTo>
                      <a:pt x="294382" y="236621"/>
                      <a:pt x="394774" y="235060"/>
                      <a:pt x="494909" y="228600"/>
                    </a:cubicBezTo>
                    <a:cubicBezTo>
                      <a:pt x="519253" y="227029"/>
                      <a:pt x="542917" y="219792"/>
                      <a:pt x="567098" y="216568"/>
                    </a:cubicBezTo>
                    <a:cubicBezTo>
                      <a:pt x="603096" y="211768"/>
                      <a:pt x="639287" y="208547"/>
                      <a:pt x="675382" y="204537"/>
                    </a:cubicBezTo>
                    <a:cubicBezTo>
                      <a:pt x="683403" y="196516"/>
                      <a:pt x="694372" y="190619"/>
                      <a:pt x="699445" y="180473"/>
                    </a:cubicBezTo>
                    <a:cubicBezTo>
                      <a:pt x="710789" y="157786"/>
                      <a:pt x="723509" y="108284"/>
                      <a:pt x="723509" y="108284"/>
                    </a:cubicBezTo>
                    <a:cubicBezTo>
                      <a:pt x="719498" y="88231"/>
                      <a:pt x="725937" y="62586"/>
                      <a:pt x="711477" y="48126"/>
                    </a:cubicBezTo>
                    <a:cubicBezTo>
                      <a:pt x="693541" y="30190"/>
                      <a:pt x="663351" y="32084"/>
                      <a:pt x="639288" y="24063"/>
                    </a:cubicBezTo>
                    <a:cubicBezTo>
                      <a:pt x="557376" y="-3241"/>
                      <a:pt x="615839" y="13085"/>
                      <a:pt x="458814" y="0"/>
                    </a:cubicBezTo>
                    <a:cubicBezTo>
                      <a:pt x="330517" y="12829"/>
                      <a:pt x="338498" y="10026"/>
                      <a:pt x="314435" y="12031"/>
                    </a:cubicBezTo>
                    <a:close/>
                  </a:path>
                </a:pathLst>
              </a:custGeom>
              <a:solidFill>
                <a:srgbClr val="C8C2B6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58A4D12E-63B8-4F9D-A241-12185369B90F}"/>
                </a:ext>
              </a:extLst>
            </p:cNvPr>
            <p:cNvSpPr txBox="1"/>
            <p:nvPr/>
          </p:nvSpPr>
          <p:spPr>
            <a:xfrm>
              <a:off x="992200" y="2961971"/>
              <a:ext cx="1992365" cy="4140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600" kern="1300" dirty="0"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코드 설명</a:t>
              </a:r>
              <a:endParaRPr lang="en-US" altLang="ko-KR" sz="1600" kern="13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endParaRP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00E04954-887B-454F-9D1E-AD29220176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2242" y="1536575"/>
            <a:ext cx="6904318" cy="438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52819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423B2B6E-654C-40B0-B88F-2DDB8D25446C}"/>
              </a:ext>
            </a:extLst>
          </p:cNvPr>
          <p:cNvSpPr/>
          <p:nvPr/>
        </p:nvSpPr>
        <p:spPr>
          <a:xfrm>
            <a:off x="0" y="0"/>
            <a:ext cx="240632" cy="6858000"/>
          </a:xfrm>
          <a:prstGeom prst="rect">
            <a:avLst/>
          </a:prstGeom>
          <a:solidFill>
            <a:srgbClr val="434B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443E19FE-7A42-466A-9F13-74E26D09578E}"/>
              </a:ext>
            </a:extLst>
          </p:cNvPr>
          <p:cNvCxnSpPr>
            <a:cxnSpLocks/>
          </p:cNvCxnSpPr>
          <p:nvPr/>
        </p:nvCxnSpPr>
        <p:spPr>
          <a:xfrm>
            <a:off x="240632" y="637671"/>
            <a:ext cx="3204317" cy="0"/>
          </a:xfrm>
          <a:prstGeom prst="line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EA09041A-2CEF-4C43-A8F4-795B75BCD6D1}"/>
              </a:ext>
            </a:extLst>
          </p:cNvPr>
          <p:cNvSpPr txBox="1"/>
          <p:nvPr/>
        </p:nvSpPr>
        <p:spPr>
          <a:xfrm>
            <a:off x="240632" y="165361"/>
            <a:ext cx="33212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Abadi" panose="020B0604020104020204" pitchFamily="34" charset="0"/>
              </a:rPr>
              <a:t>6.4 </a:t>
            </a:r>
            <a:r>
              <a:rPr lang="ko-KR" altLang="en-US" sz="1600" dirty="0">
                <a:latin typeface="Abadi" panose="020B0604020104020204" pitchFamily="34" charset="0"/>
              </a:rPr>
              <a:t>컨브넷을 사용한 시퀀스처리</a:t>
            </a:r>
          </a:p>
          <a:p>
            <a:endParaRPr lang="ko-KR" altLang="en-US" sz="1600" dirty="0">
              <a:latin typeface="Abadi" panose="020B0604020104020204" pitchFamily="34" charset="0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4721BBA-0F16-409F-B52A-70391B2B28B2}"/>
              </a:ext>
            </a:extLst>
          </p:cNvPr>
          <p:cNvGrpSpPr/>
          <p:nvPr/>
        </p:nvGrpSpPr>
        <p:grpSpPr>
          <a:xfrm>
            <a:off x="481264" y="788047"/>
            <a:ext cx="2291131" cy="488478"/>
            <a:chOff x="693434" y="2961971"/>
            <a:chExt cx="2291131" cy="488478"/>
          </a:xfrm>
        </p:grpSpPr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BB5E375F-B816-49A5-AABE-6F31FE4701C3}"/>
                </a:ext>
              </a:extLst>
            </p:cNvPr>
            <p:cNvGrpSpPr/>
            <p:nvPr/>
          </p:nvGrpSpPr>
          <p:grpSpPr>
            <a:xfrm>
              <a:off x="693434" y="2964317"/>
              <a:ext cx="1888052" cy="486132"/>
              <a:chOff x="1614452" y="2930027"/>
              <a:chExt cx="783666" cy="285656"/>
            </a:xfrm>
          </p:grpSpPr>
          <p:sp>
            <p:nvSpPr>
              <p:cNvPr id="31" name="자유형: 도형 30">
                <a:extLst>
                  <a:ext uri="{FF2B5EF4-FFF2-40B4-BE49-F238E27FC236}">
                    <a16:creationId xmlns:a16="http://schemas.microsoft.com/office/drawing/2014/main" id="{BB57ED4D-044B-4775-BC44-E9D31B789664}"/>
                  </a:ext>
                </a:extLst>
              </p:cNvPr>
              <p:cNvSpPr/>
              <p:nvPr/>
            </p:nvSpPr>
            <p:spPr>
              <a:xfrm rot="21193953">
                <a:off x="1614452" y="2950988"/>
                <a:ext cx="783666" cy="264695"/>
              </a:xfrm>
              <a:custGeom>
                <a:avLst/>
                <a:gdLst>
                  <a:gd name="connsiteX0" fmla="*/ 156410 w 783666"/>
                  <a:gd name="connsiteY0" fmla="*/ 0 h 264695"/>
                  <a:gd name="connsiteX1" fmla="*/ 156410 w 783666"/>
                  <a:gd name="connsiteY1" fmla="*/ 0 h 264695"/>
                  <a:gd name="connsiteX2" fmla="*/ 48126 w 783666"/>
                  <a:gd name="connsiteY2" fmla="*/ 12032 h 264695"/>
                  <a:gd name="connsiteX3" fmla="*/ 24063 w 783666"/>
                  <a:gd name="connsiteY3" fmla="*/ 48126 h 264695"/>
                  <a:gd name="connsiteX4" fmla="*/ 0 w 783666"/>
                  <a:gd name="connsiteY4" fmla="*/ 72190 h 264695"/>
                  <a:gd name="connsiteX5" fmla="*/ 12031 w 783666"/>
                  <a:gd name="connsiteY5" fmla="*/ 156411 h 264695"/>
                  <a:gd name="connsiteX6" fmla="*/ 24063 w 783666"/>
                  <a:gd name="connsiteY6" fmla="*/ 192505 h 264695"/>
                  <a:gd name="connsiteX7" fmla="*/ 60158 w 783666"/>
                  <a:gd name="connsiteY7" fmla="*/ 204537 h 264695"/>
                  <a:gd name="connsiteX8" fmla="*/ 216568 w 783666"/>
                  <a:gd name="connsiteY8" fmla="*/ 216569 h 264695"/>
                  <a:gd name="connsiteX9" fmla="*/ 252663 w 783666"/>
                  <a:gd name="connsiteY9" fmla="*/ 228600 h 264695"/>
                  <a:gd name="connsiteX10" fmla="*/ 360947 w 783666"/>
                  <a:gd name="connsiteY10" fmla="*/ 252663 h 264695"/>
                  <a:gd name="connsiteX11" fmla="*/ 409073 w 783666"/>
                  <a:gd name="connsiteY11" fmla="*/ 264695 h 264695"/>
                  <a:gd name="connsiteX12" fmla="*/ 589547 w 783666"/>
                  <a:gd name="connsiteY12" fmla="*/ 252663 h 264695"/>
                  <a:gd name="connsiteX13" fmla="*/ 661736 w 783666"/>
                  <a:gd name="connsiteY13" fmla="*/ 228600 h 264695"/>
                  <a:gd name="connsiteX14" fmla="*/ 685800 w 783666"/>
                  <a:gd name="connsiteY14" fmla="*/ 204537 h 264695"/>
                  <a:gd name="connsiteX15" fmla="*/ 757989 w 783666"/>
                  <a:gd name="connsiteY15" fmla="*/ 180474 h 264695"/>
                  <a:gd name="connsiteX16" fmla="*/ 782052 w 783666"/>
                  <a:gd name="connsiteY16" fmla="*/ 108284 h 264695"/>
                  <a:gd name="connsiteX17" fmla="*/ 770021 w 783666"/>
                  <a:gd name="connsiteY17" fmla="*/ 72190 h 264695"/>
                  <a:gd name="connsiteX18" fmla="*/ 733926 w 783666"/>
                  <a:gd name="connsiteY18" fmla="*/ 60158 h 264695"/>
                  <a:gd name="connsiteX19" fmla="*/ 529389 w 783666"/>
                  <a:gd name="connsiteY19" fmla="*/ 48126 h 264695"/>
                  <a:gd name="connsiteX20" fmla="*/ 433136 w 783666"/>
                  <a:gd name="connsiteY20" fmla="*/ 36095 h 264695"/>
                  <a:gd name="connsiteX21" fmla="*/ 312821 w 783666"/>
                  <a:gd name="connsiteY21" fmla="*/ 12032 h 264695"/>
                  <a:gd name="connsiteX22" fmla="*/ 156410 w 783666"/>
                  <a:gd name="connsiteY22" fmla="*/ 0 h 2646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783666" h="264695">
                    <a:moveTo>
                      <a:pt x="156410" y="0"/>
                    </a:moveTo>
                    <a:lnTo>
                      <a:pt x="156410" y="0"/>
                    </a:lnTo>
                    <a:cubicBezTo>
                      <a:pt x="120315" y="4011"/>
                      <a:pt x="82256" y="-379"/>
                      <a:pt x="48126" y="12032"/>
                    </a:cubicBezTo>
                    <a:cubicBezTo>
                      <a:pt x="34537" y="16974"/>
                      <a:pt x="33096" y="36835"/>
                      <a:pt x="24063" y="48126"/>
                    </a:cubicBezTo>
                    <a:cubicBezTo>
                      <a:pt x="16977" y="56984"/>
                      <a:pt x="8021" y="64169"/>
                      <a:pt x="0" y="72190"/>
                    </a:cubicBezTo>
                    <a:cubicBezTo>
                      <a:pt x="4010" y="100264"/>
                      <a:pt x="6469" y="128603"/>
                      <a:pt x="12031" y="156411"/>
                    </a:cubicBezTo>
                    <a:cubicBezTo>
                      <a:pt x="14518" y="168847"/>
                      <a:pt x="15095" y="183537"/>
                      <a:pt x="24063" y="192505"/>
                    </a:cubicBezTo>
                    <a:cubicBezTo>
                      <a:pt x="33031" y="201473"/>
                      <a:pt x="47573" y="202964"/>
                      <a:pt x="60158" y="204537"/>
                    </a:cubicBezTo>
                    <a:cubicBezTo>
                      <a:pt x="112045" y="211023"/>
                      <a:pt x="164431" y="212558"/>
                      <a:pt x="216568" y="216569"/>
                    </a:cubicBezTo>
                    <a:cubicBezTo>
                      <a:pt x="228600" y="220579"/>
                      <a:pt x="240469" y="225116"/>
                      <a:pt x="252663" y="228600"/>
                    </a:cubicBezTo>
                    <a:cubicBezTo>
                      <a:pt x="304034" y="243277"/>
                      <a:pt x="305097" y="240252"/>
                      <a:pt x="360947" y="252663"/>
                    </a:cubicBezTo>
                    <a:cubicBezTo>
                      <a:pt x="377089" y="256250"/>
                      <a:pt x="393031" y="260684"/>
                      <a:pt x="409073" y="264695"/>
                    </a:cubicBezTo>
                    <a:cubicBezTo>
                      <a:pt x="469231" y="260684"/>
                      <a:pt x="529861" y="261190"/>
                      <a:pt x="589547" y="252663"/>
                    </a:cubicBezTo>
                    <a:cubicBezTo>
                      <a:pt x="614657" y="249076"/>
                      <a:pt x="661736" y="228600"/>
                      <a:pt x="661736" y="228600"/>
                    </a:cubicBezTo>
                    <a:cubicBezTo>
                      <a:pt x="669757" y="220579"/>
                      <a:pt x="675654" y="209610"/>
                      <a:pt x="685800" y="204537"/>
                    </a:cubicBezTo>
                    <a:cubicBezTo>
                      <a:pt x="708487" y="193194"/>
                      <a:pt x="757989" y="180474"/>
                      <a:pt x="757989" y="180474"/>
                    </a:cubicBezTo>
                    <a:cubicBezTo>
                      <a:pt x="766010" y="156411"/>
                      <a:pt x="790073" y="132347"/>
                      <a:pt x="782052" y="108284"/>
                    </a:cubicBezTo>
                    <a:cubicBezTo>
                      <a:pt x="778042" y="96253"/>
                      <a:pt x="778989" y="81158"/>
                      <a:pt x="770021" y="72190"/>
                    </a:cubicBezTo>
                    <a:cubicBezTo>
                      <a:pt x="761053" y="63222"/>
                      <a:pt x="746546" y="61420"/>
                      <a:pt x="733926" y="60158"/>
                    </a:cubicBezTo>
                    <a:cubicBezTo>
                      <a:pt x="665968" y="53362"/>
                      <a:pt x="597568" y="52137"/>
                      <a:pt x="529389" y="48126"/>
                    </a:cubicBezTo>
                    <a:cubicBezTo>
                      <a:pt x="497305" y="44116"/>
                      <a:pt x="465030" y="41411"/>
                      <a:pt x="433136" y="36095"/>
                    </a:cubicBezTo>
                    <a:cubicBezTo>
                      <a:pt x="370042" y="25579"/>
                      <a:pt x="388488" y="15815"/>
                      <a:pt x="312821" y="12032"/>
                    </a:cubicBezTo>
                    <a:cubicBezTo>
                      <a:pt x="256744" y="9228"/>
                      <a:pt x="182478" y="2005"/>
                      <a:pt x="156410" y="0"/>
                    </a:cubicBezTo>
                    <a:close/>
                  </a:path>
                </a:pathLst>
              </a:custGeom>
              <a:solidFill>
                <a:srgbClr val="E0E0D8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2" name="자유형: 도형 31">
                <a:extLst>
                  <a:ext uri="{FF2B5EF4-FFF2-40B4-BE49-F238E27FC236}">
                    <a16:creationId xmlns:a16="http://schemas.microsoft.com/office/drawing/2014/main" id="{D74EB930-B30D-4C15-A1C3-7B4839F33C69}"/>
                  </a:ext>
                </a:extLst>
              </p:cNvPr>
              <p:cNvSpPr/>
              <p:nvPr/>
            </p:nvSpPr>
            <p:spPr>
              <a:xfrm rot="384535">
                <a:off x="1628954" y="2930027"/>
                <a:ext cx="723509" cy="240631"/>
              </a:xfrm>
              <a:custGeom>
                <a:avLst/>
                <a:gdLst>
                  <a:gd name="connsiteX0" fmla="*/ 314435 w 723509"/>
                  <a:gd name="connsiteY0" fmla="*/ 12031 h 240631"/>
                  <a:gd name="connsiteX1" fmla="*/ 314435 w 723509"/>
                  <a:gd name="connsiteY1" fmla="*/ 12031 h 240631"/>
                  <a:gd name="connsiteX2" fmla="*/ 133961 w 723509"/>
                  <a:gd name="connsiteY2" fmla="*/ 48126 h 240631"/>
                  <a:gd name="connsiteX3" fmla="*/ 61772 w 723509"/>
                  <a:gd name="connsiteY3" fmla="*/ 72189 h 240631"/>
                  <a:gd name="connsiteX4" fmla="*/ 25677 w 723509"/>
                  <a:gd name="connsiteY4" fmla="*/ 84221 h 240631"/>
                  <a:gd name="connsiteX5" fmla="*/ 1614 w 723509"/>
                  <a:gd name="connsiteY5" fmla="*/ 156410 h 240631"/>
                  <a:gd name="connsiteX6" fmla="*/ 13645 w 723509"/>
                  <a:gd name="connsiteY6" fmla="*/ 192505 h 240631"/>
                  <a:gd name="connsiteX7" fmla="*/ 37709 w 723509"/>
                  <a:gd name="connsiteY7" fmla="*/ 216568 h 240631"/>
                  <a:gd name="connsiteX8" fmla="*/ 194119 w 723509"/>
                  <a:gd name="connsiteY8" fmla="*/ 240631 h 240631"/>
                  <a:gd name="connsiteX9" fmla="*/ 494909 w 723509"/>
                  <a:gd name="connsiteY9" fmla="*/ 228600 h 240631"/>
                  <a:gd name="connsiteX10" fmla="*/ 567098 w 723509"/>
                  <a:gd name="connsiteY10" fmla="*/ 216568 h 240631"/>
                  <a:gd name="connsiteX11" fmla="*/ 675382 w 723509"/>
                  <a:gd name="connsiteY11" fmla="*/ 204537 h 240631"/>
                  <a:gd name="connsiteX12" fmla="*/ 699445 w 723509"/>
                  <a:gd name="connsiteY12" fmla="*/ 180473 h 240631"/>
                  <a:gd name="connsiteX13" fmla="*/ 723509 w 723509"/>
                  <a:gd name="connsiteY13" fmla="*/ 108284 h 240631"/>
                  <a:gd name="connsiteX14" fmla="*/ 711477 w 723509"/>
                  <a:gd name="connsiteY14" fmla="*/ 48126 h 240631"/>
                  <a:gd name="connsiteX15" fmla="*/ 639288 w 723509"/>
                  <a:gd name="connsiteY15" fmla="*/ 24063 h 240631"/>
                  <a:gd name="connsiteX16" fmla="*/ 458814 w 723509"/>
                  <a:gd name="connsiteY16" fmla="*/ 0 h 240631"/>
                  <a:gd name="connsiteX17" fmla="*/ 314435 w 723509"/>
                  <a:gd name="connsiteY17" fmla="*/ 12031 h 2406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723509" h="240631">
                    <a:moveTo>
                      <a:pt x="314435" y="12031"/>
                    </a:moveTo>
                    <a:lnTo>
                      <a:pt x="314435" y="12031"/>
                    </a:lnTo>
                    <a:cubicBezTo>
                      <a:pt x="180944" y="26864"/>
                      <a:pt x="240602" y="12579"/>
                      <a:pt x="133961" y="48126"/>
                    </a:cubicBezTo>
                    <a:lnTo>
                      <a:pt x="61772" y="72189"/>
                    </a:lnTo>
                    <a:lnTo>
                      <a:pt x="25677" y="84221"/>
                    </a:lnTo>
                    <a:cubicBezTo>
                      <a:pt x="17656" y="108284"/>
                      <a:pt x="-6407" y="132347"/>
                      <a:pt x="1614" y="156410"/>
                    </a:cubicBezTo>
                    <a:cubicBezTo>
                      <a:pt x="5624" y="168442"/>
                      <a:pt x="7120" y="181630"/>
                      <a:pt x="13645" y="192505"/>
                    </a:cubicBezTo>
                    <a:cubicBezTo>
                      <a:pt x="19481" y="202232"/>
                      <a:pt x="27982" y="210732"/>
                      <a:pt x="37709" y="216568"/>
                    </a:cubicBezTo>
                    <a:cubicBezTo>
                      <a:pt x="72400" y="237382"/>
                      <a:pt x="187164" y="239936"/>
                      <a:pt x="194119" y="240631"/>
                    </a:cubicBezTo>
                    <a:cubicBezTo>
                      <a:pt x="294382" y="236621"/>
                      <a:pt x="394774" y="235060"/>
                      <a:pt x="494909" y="228600"/>
                    </a:cubicBezTo>
                    <a:cubicBezTo>
                      <a:pt x="519253" y="227029"/>
                      <a:pt x="542917" y="219792"/>
                      <a:pt x="567098" y="216568"/>
                    </a:cubicBezTo>
                    <a:cubicBezTo>
                      <a:pt x="603096" y="211768"/>
                      <a:pt x="639287" y="208547"/>
                      <a:pt x="675382" y="204537"/>
                    </a:cubicBezTo>
                    <a:cubicBezTo>
                      <a:pt x="683403" y="196516"/>
                      <a:pt x="694372" y="190619"/>
                      <a:pt x="699445" y="180473"/>
                    </a:cubicBezTo>
                    <a:cubicBezTo>
                      <a:pt x="710789" y="157786"/>
                      <a:pt x="723509" y="108284"/>
                      <a:pt x="723509" y="108284"/>
                    </a:cubicBezTo>
                    <a:cubicBezTo>
                      <a:pt x="719498" y="88231"/>
                      <a:pt x="725937" y="62586"/>
                      <a:pt x="711477" y="48126"/>
                    </a:cubicBezTo>
                    <a:cubicBezTo>
                      <a:pt x="693541" y="30190"/>
                      <a:pt x="663351" y="32084"/>
                      <a:pt x="639288" y="24063"/>
                    </a:cubicBezTo>
                    <a:cubicBezTo>
                      <a:pt x="557376" y="-3241"/>
                      <a:pt x="615839" y="13085"/>
                      <a:pt x="458814" y="0"/>
                    </a:cubicBezTo>
                    <a:cubicBezTo>
                      <a:pt x="330517" y="12829"/>
                      <a:pt x="338498" y="10026"/>
                      <a:pt x="314435" y="12031"/>
                    </a:cubicBezTo>
                    <a:close/>
                  </a:path>
                </a:pathLst>
              </a:custGeom>
              <a:solidFill>
                <a:srgbClr val="C8C2B6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58A4D12E-63B8-4F9D-A241-12185369B90F}"/>
                </a:ext>
              </a:extLst>
            </p:cNvPr>
            <p:cNvSpPr txBox="1"/>
            <p:nvPr/>
          </p:nvSpPr>
          <p:spPr>
            <a:xfrm>
              <a:off x="992200" y="2961971"/>
              <a:ext cx="1992365" cy="4140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600" kern="1300" dirty="0"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코드 설명</a:t>
              </a:r>
              <a:endParaRPr lang="en-US" altLang="ko-KR" sz="1600" kern="13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endParaRPr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BB0EEDB3-5FCE-4F43-8C84-2ACCD72633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985" y="2194453"/>
            <a:ext cx="10044030" cy="2469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39343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423B2B6E-654C-40B0-B88F-2DDB8D25446C}"/>
              </a:ext>
            </a:extLst>
          </p:cNvPr>
          <p:cNvSpPr/>
          <p:nvPr/>
        </p:nvSpPr>
        <p:spPr>
          <a:xfrm>
            <a:off x="0" y="0"/>
            <a:ext cx="240632" cy="6858000"/>
          </a:xfrm>
          <a:prstGeom prst="rect">
            <a:avLst/>
          </a:prstGeom>
          <a:solidFill>
            <a:srgbClr val="434B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443E19FE-7A42-466A-9F13-74E26D09578E}"/>
              </a:ext>
            </a:extLst>
          </p:cNvPr>
          <p:cNvCxnSpPr>
            <a:cxnSpLocks/>
          </p:cNvCxnSpPr>
          <p:nvPr/>
        </p:nvCxnSpPr>
        <p:spPr>
          <a:xfrm>
            <a:off x="240632" y="637671"/>
            <a:ext cx="3204317" cy="0"/>
          </a:xfrm>
          <a:prstGeom prst="line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EA09041A-2CEF-4C43-A8F4-795B75BCD6D1}"/>
              </a:ext>
            </a:extLst>
          </p:cNvPr>
          <p:cNvSpPr txBox="1"/>
          <p:nvPr/>
        </p:nvSpPr>
        <p:spPr>
          <a:xfrm>
            <a:off x="240632" y="165361"/>
            <a:ext cx="33212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Abadi" panose="020B0604020104020204" pitchFamily="34" charset="0"/>
              </a:rPr>
              <a:t>6.4 </a:t>
            </a:r>
            <a:r>
              <a:rPr lang="ko-KR" altLang="en-US" sz="1600" dirty="0">
                <a:latin typeface="Abadi" panose="020B0604020104020204" pitchFamily="34" charset="0"/>
              </a:rPr>
              <a:t>컨브넷을 사용한 시퀀스처리</a:t>
            </a:r>
          </a:p>
          <a:p>
            <a:endParaRPr lang="ko-KR" altLang="en-US" sz="1600" dirty="0">
              <a:latin typeface="Abadi" panose="020B0604020104020204" pitchFamily="34" charset="0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4721BBA-0F16-409F-B52A-70391B2B28B2}"/>
              </a:ext>
            </a:extLst>
          </p:cNvPr>
          <p:cNvGrpSpPr/>
          <p:nvPr/>
        </p:nvGrpSpPr>
        <p:grpSpPr>
          <a:xfrm>
            <a:off x="481264" y="788047"/>
            <a:ext cx="2291131" cy="488478"/>
            <a:chOff x="693434" y="2961971"/>
            <a:chExt cx="2291131" cy="488478"/>
          </a:xfrm>
        </p:grpSpPr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BB5E375F-B816-49A5-AABE-6F31FE4701C3}"/>
                </a:ext>
              </a:extLst>
            </p:cNvPr>
            <p:cNvGrpSpPr/>
            <p:nvPr/>
          </p:nvGrpSpPr>
          <p:grpSpPr>
            <a:xfrm>
              <a:off x="693434" y="2964317"/>
              <a:ext cx="1888052" cy="486132"/>
              <a:chOff x="1614452" y="2930027"/>
              <a:chExt cx="783666" cy="285656"/>
            </a:xfrm>
          </p:grpSpPr>
          <p:sp>
            <p:nvSpPr>
              <p:cNvPr id="31" name="자유형: 도형 30">
                <a:extLst>
                  <a:ext uri="{FF2B5EF4-FFF2-40B4-BE49-F238E27FC236}">
                    <a16:creationId xmlns:a16="http://schemas.microsoft.com/office/drawing/2014/main" id="{BB57ED4D-044B-4775-BC44-E9D31B789664}"/>
                  </a:ext>
                </a:extLst>
              </p:cNvPr>
              <p:cNvSpPr/>
              <p:nvPr/>
            </p:nvSpPr>
            <p:spPr>
              <a:xfrm rot="21193953">
                <a:off x="1614452" y="2950988"/>
                <a:ext cx="783666" cy="264695"/>
              </a:xfrm>
              <a:custGeom>
                <a:avLst/>
                <a:gdLst>
                  <a:gd name="connsiteX0" fmla="*/ 156410 w 783666"/>
                  <a:gd name="connsiteY0" fmla="*/ 0 h 264695"/>
                  <a:gd name="connsiteX1" fmla="*/ 156410 w 783666"/>
                  <a:gd name="connsiteY1" fmla="*/ 0 h 264695"/>
                  <a:gd name="connsiteX2" fmla="*/ 48126 w 783666"/>
                  <a:gd name="connsiteY2" fmla="*/ 12032 h 264695"/>
                  <a:gd name="connsiteX3" fmla="*/ 24063 w 783666"/>
                  <a:gd name="connsiteY3" fmla="*/ 48126 h 264695"/>
                  <a:gd name="connsiteX4" fmla="*/ 0 w 783666"/>
                  <a:gd name="connsiteY4" fmla="*/ 72190 h 264695"/>
                  <a:gd name="connsiteX5" fmla="*/ 12031 w 783666"/>
                  <a:gd name="connsiteY5" fmla="*/ 156411 h 264695"/>
                  <a:gd name="connsiteX6" fmla="*/ 24063 w 783666"/>
                  <a:gd name="connsiteY6" fmla="*/ 192505 h 264695"/>
                  <a:gd name="connsiteX7" fmla="*/ 60158 w 783666"/>
                  <a:gd name="connsiteY7" fmla="*/ 204537 h 264695"/>
                  <a:gd name="connsiteX8" fmla="*/ 216568 w 783666"/>
                  <a:gd name="connsiteY8" fmla="*/ 216569 h 264695"/>
                  <a:gd name="connsiteX9" fmla="*/ 252663 w 783666"/>
                  <a:gd name="connsiteY9" fmla="*/ 228600 h 264695"/>
                  <a:gd name="connsiteX10" fmla="*/ 360947 w 783666"/>
                  <a:gd name="connsiteY10" fmla="*/ 252663 h 264695"/>
                  <a:gd name="connsiteX11" fmla="*/ 409073 w 783666"/>
                  <a:gd name="connsiteY11" fmla="*/ 264695 h 264695"/>
                  <a:gd name="connsiteX12" fmla="*/ 589547 w 783666"/>
                  <a:gd name="connsiteY12" fmla="*/ 252663 h 264695"/>
                  <a:gd name="connsiteX13" fmla="*/ 661736 w 783666"/>
                  <a:gd name="connsiteY13" fmla="*/ 228600 h 264695"/>
                  <a:gd name="connsiteX14" fmla="*/ 685800 w 783666"/>
                  <a:gd name="connsiteY14" fmla="*/ 204537 h 264695"/>
                  <a:gd name="connsiteX15" fmla="*/ 757989 w 783666"/>
                  <a:gd name="connsiteY15" fmla="*/ 180474 h 264695"/>
                  <a:gd name="connsiteX16" fmla="*/ 782052 w 783666"/>
                  <a:gd name="connsiteY16" fmla="*/ 108284 h 264695"/>
                  <a:gd name="connsiteX17" fmla="*/ 770021 w 783666"/>
                  <a:gd name="connsiteY17" fmla="*/ 72190 h 264695"/>
                  <a:gd name="connsiteX18" fmla="*/ 733926 w 783666"/>
                  <a:gd name="connsiteY18" fmla="*/ 60158 h 264695"/>
                  <a:gd name="connsiteX19" fmla="*/ 529389 w 783666"/>
                  <a:gd name="connsiteY19" fmla="*/ 48126 h 264695"/>
                  <a:gd name="connsiteX20" fmla="*/ 433136 w 783666"/>
                  <a:gd name="connsiteY20" fmla="*/ 36095 h 264695"/>
                  <a:gd name="connsiteX21" fmla="*/ 312821 w 783666"/>
                  <a:gd name="connsiteY21" fmla="*/ 12032 h 264695"/>
                  <a:gd name="connsiteX22" fmla="*/ 156410 w 783666"/>
                  <a:gd name="connsiteY22" fmla="*/ 0 h 2646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783666" h="264695">
                    <a:moveTo>
                      <a:pt x="156410" y="0"/>
                    </a:moveTo>
                    <a:lnTo>
                      <a:pt x="156410" y="0"/>
                    </a:lnTo>
                    <a:cubicBezTo>
                      <a:pt x="120315" y="4011"/>
                      <a:pt x="82256" y="-379"/>
                      <a:pt x="48126" y="12032"/>
                    </a:cubicBezTo>
                    <a:cubicBezTo>
                      <a:pt x="34537" y="16974"/>
                      <a:pt x="33096" y="36835"/>
                      <a:pt x="24063" y="48126"/>
                    </a:cubicBezTo>
                    <a:cubicBezTo>
                      <a:pt x="16977" y="56984"/>
                      <a:pt x="8021" y="64169"/>
                      <a:pt x="0" y="72190"/>
                    </a:cubicBezTo>
                    <a:cubicBezTo>
                      <a:pt x="4010" y="100264"/>
                      <a:pt x="6469" y="128603"/>
                      <a:pt x="12031" y="156411"/>
                    </a:cubicBezTo>
                    <a:cubicBezTo>
                      <a:pt x="14518" y="168847"/>
                      <a:pt x="15095" y="183537"/>
                      <a:pt x="24063" y="192505"/>
                    </a:cubicBezTo>
                    <a:cubicBezTo>
                      <a:pt x="33031" y="201473"/>
                      <a:pt x="47573" y="202964"/>
                      <a:pt x="60158" y="204537"/>
                    </a:cubicBezTo>
                    <a:cubicBezTo>
                      <a:pt x="112045" y="211023"/>
                      <a:pt x="164431" y="212558"/>
                      <a:pt x="216568" y="216569"/>
                    </a:cubicBezTo>
                    <a:cubicBezTo>
                      <a:pt x="228600" y="220579"/>
                      <a:pt x="240469" y="225116"/>
                      <a:pt x="252663" y="228600"/>
                    </a:cubicBezTo>
                    <a:cubicBezTo>
                      <a:pt x="304034" y="243277"/>
                      <a:pt x="305097" y="240252"/>
                      <a:pt x="360947" y="252663"/>
                    </a:cubicBezTo>
                    <a:cubicBezTo>
                      <a:pt x="377089" y="256250"/>
                      <a:pt x="393031" y="260684"/>
                      <a:pt x="409073" y="264695"/>
                    </a:cubicBezTo>
                    <a:cubicBezTo>
                      <a:pt x="469231" y="260684"/>
                      <a:pt x="529861" y="261190"/>
                      <a:pt x="589547" y="252663"/>
                    </a:cubicBezTo>
                    <a:cubicBezTo>
                      <a:pt x="614657" y="249076"/>
                      <a:pt x="661736" y="228600"/>
                      <a:pt x="661736" y="228600"/>
                    </a:cubicBezTo>
                    <a:cubicBezTo>
                      <a:pt x="669757" y="220579"/>
                      <a:pt x="675654" y="209610"/>
                      <a:pt x="685800" y="204537"/>
                    </a:cubicBezTo>
                    <a:cubicBezTo>
                      <a:pt x="708487" y="193194"/>
                      <a:pt x="757989" y="180474"/>
                      <a:pt x="757989" y="180474"/>
                    </a:cubicBezTo>
                    <a:cubicBezTo>
                      <a:pt x="766010" y="156411"/>
                      <a:pt x="790073" y="132347"/>
                      <a:pt x="782052" y="108284"/>
                    </a:cubicBezTo>
                    <a:cubicBezTo>
                      <a:pt x="778042" y="96253"/>
                      <a:pt x="778989" y="81158"/>
                      <a:pt x="770021" y="72190"/>
                    </a:cubicBezTo>
                    <a:cubicBezTo>
                      <a:pt x="761053" y="63222"/>
                      <a:pt x="746546" y="61420"/>
                      <a:pt x="733926" y="60158"/>
                    </a:cubicBezTo>
                    <a:cubicBezTo>
                      <a:pt x="665968" y="53362"/>
                      <a:pt x="597568" y="52137"/>
                      <a:pt x="529389" y="48126"/>
                    </a:cubicBezTo>
                    <a:cubicBezTo>
                      <a:pt x="497305" y="44116"/>
                      <a:pt x="465030" y="41411"/>
                      <a:pt x="433136" y="36095"/>
                    </a:cubicBezTo>
                    <a:cubicBezTo>
                      <a:pt x="370042" y="25579"/>
                      <a:pt x="388488" y="15815"/>
                      <a:pt x="312821" y="12032"/>
                    </a:cubicBezTo>
                    <a:cubicBezTo>
                      <a:pt x="256744" y="9228"/>
                      <a:pt x="182478" y="2005"/>
                      <a:pt x="156410" y="0"/>
                    </a:cubicBezTo>
                    <a:close/>
                  </a:path>
                </a:pathLst>
              </a:custGeom>
              <a:solidFill>
                <a:srgbClr val="E0E0D8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2" name="자유형: 도형 31">
                <a:extLst>
                  <a:ext uri="{FF2B5EF4-FFF2-40B4-BE49-F238E27FC236}">
                    <a16:creationId xmlns:a16="http://schemas.microsoft.com/office/drawing/2014/main" id="{D74EB930-B30D-4C15-A1C3-7B4839F33C69}"/>
                  </a:ext>
                </a:extLst>
              </p:cNvPr>
              <p:cNvSpPr/>
              <p:nvPr/>
            </p:nvSpPr>
            <p:spPr>
              <a:xfrm rot="384535">
                <a:off x="1628954" y="2930027"/>
                <a:ext cx="723509" cy="240631"/>
              </a:xfrm>
              <a:custGeom>
                <a:avLst/>
                <a:gdLst>
                  <a:gd name="connsiteX0" fmla="*/ 314435 w 723509"/>
                  <a:gd name="connsiteY0" fmla="*/ 12031 h 240631"/>
                  <a:gd name="connsiteX1" fmla="*/ 314435 w 723509"/>
                  <a:gd name="connsiteY1" fmla="*/ 12031 h 240631"/>
                  <a:gd name="connsiteX2" fmla="*/ 133961 w 723509"/>
                  <a:gd name="connsiteY2" fmla="*/ 48126 h 240631"/>
                  <a:gd name="connsiteX3" fmla="*/ 61772 w 723509"/>
                  <a:gd name="connsiteY3" fmla="*/ 72189 h 240631"/>
                  <a:gd name="connsiteX4" fmla="*/ 25677 w 723509"/>
                  <a:gd name="connsiteY4" fmla="*/ 84221 h 240631"/>
                  <a:gd name="connsiteX5" fmla="*/ 1614 w 723509"/>
                  <a:gd name="connsiteY5" fmla="*/ 156410 h 240631"/>
                  <a:gd name="connsiteX6" fmla="*/ 13645 w 723509"/>
                  <a:gd name="connsiteY6" fmla="*/ 192505 h 240631"/>
                  <a:gd name="connsiteX7" fmla="*/ 37709 w 723509"/>
                  <a:gd name="connsiteY7" fmla="*/ 216568 h 240631"/>
                  <a:gd name="connsiteX8" fmla="*/ 194119 w 723509"/>
                  <a:gd name="connsiteY8" fmla="*/ 240631 h 240631"/>
                  <a:gd name="connsiteX9" fmla="*/ 494909 w 723509"/>
                  <a:gd name="connsiteY9" fmla="*/ 228600 h 240631"/>
                  <a:gd name="connsiteX10" fmla="*/ 567098 w 723509"/>
                  <a:gd name="connsiteY10" fmla="*/ 216568 h 240631"/>
                  <a:gd name="connsiteX11" fmla="*/ 675382 w 723509"/>
                  <a:gd name="connsiteY11" fmla="*/ 204537 h 240631"/>
                  <a:gd name="connsiteX12" fmla="*/ 699445 w 723509"/>
                  <a:gd name="connsiteY12" fmla="*/ 180473 h 240631"/>
                  <a:gd name="connsiteX13" fmla="*/ 723509 w 723509"/>
                  <a:gd name="connsiteY13" fmla="*/ 108284 h 240631"/>
                  <a:gd name="connsiteX14" fmla="*/ 711477 w 723509"/>
                  <a:gd name="connsiteY14" fmla="*/ 48126 h 240631"/>
                  <a:gd name="connsiteX15" fmla="*/ 639288 w 723509"/>
                  <a:gd name="connsiteY15" fmla="*/ 24063 h 240631"/>
                  <a:gd name="connsiteX16" fmla="*/ 458814 w 723509"/>
                  <a:gd name="connsiteY16" fmla="*/ 0 h 240631"/>
                  <a:gd name="connsiteX17" fmla="*/ 314435 w 723509"/>
                  <a:gd name="connsiteY17" fmla="*/ 12031 h 2406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723509" h="240631">
                    <a:moveTo>
                      <a:pt x="314435" y="12031"/>
                    </a:moveTo>
                    <a:lnTo>
                      <a:pt x="314435" y="12031"/>
                    </a:lnTo>
                    <a:cubicBezTo>
                      <a:pt x="180944" y="26864"/>
                      <a:pt x="240602" y="12579"/>
                      <a:pt x="133961" y="48126"/>
                    </a:cubicBezTo>
                    <a:lnTo>
                      <a:pt x="61772" y="72189"/>
                    </a:lnTo>
                    <a:lnTo>
                      <a:pt x="25677" y="84221"/>
                    </a:lnTo>
                    <a:cubicBezTo>
                      <a:pt x="17656" y="108284"/>
                      <a:pt x="-6407" y="132347"/>
                      <a:pt x="1614" y="156410"/>
                    </a:cubicBezTo>
                    <a:cubicBezTo>
                      <a:pt x="5624" y="168442"/>
                      <a:pt x="7120" y="181630"/>
                      <a:pt x="13645" y="192505"/>
                    </a:cubicBezTo>
                    <a:cubicBezTo>
                      <a:pt x="19481" y="202232"/>
                      <a:pt x="27982" y="210732"/>
                      <a:pt x="37709" y="216568"/>
                    </a:cubicBezTo>
                    <a:cubicBezTo>
                      <a:pt x="72400" y="237382"/>
                      <a:pt x="187164" y="239936"/>
                      <a:pt x="194119" y="240631"/>
                    </a:cubicBezTo>
                    <a:cubicBezTo>
                      <a:pt x="294382" y="236621"/>
                      <a:pt x="394774" y="235060"/>
                      <a:pt x="494909" y="228600"/>
                    </a:cubicBezTo>
                    <a:cubicBezTo>
                      <a:pt x="519253" y="227029"/>
                      <a:pt x="542917" y="219792"/>
                      <a:pt x="567098" y="216568"/>
                    </a:cubicBezTo>
                    <a:cubicBezTo>
                      <a:pt x="603096" y="211768"/>
                      <a:pt x="639287" y="208547"/>
                      <a:pt x="675382" y="204537"/>
                    </a:cubicBezTo>
                    <a:cubicBezTo>
                      <a:pt x="683403" y="196516"/>
                      <a:pt x="694372" y="190619"/>
                      <a:pt x="699445" y="180473"/>
                    </a:cubicBezTo>
                    <a:cubicBezTo>
                      <a:pt x="710789" y="157786"/>
                      <a:pt x="723509" y="108284"/>
                      <a:pt x="723509" y="108284"/>
                    </a:cubicBezTo>
                    <a:cubicBezTo>
                      <a:pt x="719498" y="88231"/>
                      <a:pt x="725937" y="62586"/>
                      <a:pt x="711477" y="48126"/>
                    </a:cubicBezTo>
                    <a:cubicBezTo>
                      <a:pt x="693541" y="30190"/>
                      <a:pt x="663351" y="32084"/>
                      <a:pt x="639288" y="24063"/>
                    </a:cubicBezTo>
                    <a:cubicBezTo>
                      <a:pt x="557376" y="-3241"/>
                      <a:pt x="615839" y="13085"/>
                      <a:pt x="458814" y="0"/>
                    </a:cubicBezTo>
                    <a:cubicBezTo>
                      <a:pt x="330517" y="12829"/>
                      <a:pt x="338498" y="10026"/>
                      <a:pt x="314435" y="12031"/>
                    </a:cubicBezTo>
                    <a:close/>
                  </a:path>
                </a:pathLst>
              </a:custGeom>
              <a:solidFill>
                <a:srgbClr val="C8C2B6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58A4D12E-63B8-4F9D-A241-12185369B90F}"/>
                </a:ext>
              </a:extLst>
            </p:cNvPr>
            <p:cNvSpPr txBox="1"/>
            <p:nvPr/>
          </p:nvSpPr>
          <p:spPr>
            <a:xfrm>
              <a:off x="992200" y="2961971"/>
              <a:ext cx="1992365" cy="4140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600" kern="1300" dirty="0"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코드 설명</a:t>
              </a:r>
              <a:endParaRPr lang="en-US" altLang="ko-KR" sz="1600" kern="13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endParaRPr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6ACC6909-E263-4D78-89AC-3155922A13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742" y="1464918"/>
            <a:ext cx="8485643" cy="4952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6133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423B2B6E-654C-40B0-B88F-2DDB8D25446C}"/>
              </a:ext>
            </a:extLst>
          </p:cNvPr>
          <p:cNvSpPr/>
          <p:nvPr/>
        </p:nvSpPr>
        <p:spPr>
          <a:xfrm>
            <a:off x="0" y="0"/>
            <a:ext cx="240632" cy="6858000"/>
          </a:xfrm>
          <a:prstGeom prst="rect">
            <a:avLst/>
          </a:prstGeom>
          <a:solidFill>
            <a:srgbClr val="434B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443E19FE-7A42-466A-9F13-74E26D09578E}"/>
              </a:ext>
            </a:extLst>
          </p:cNvPr>
          <p:cNvCxnSpPr>
            <a:cxnSpLocks/>
          </p:cNvCxnSpPr>
          <p:nvPr/>
        </p:nvCxnSpPr>
        <p:spPr>
          <a:xfrm>
            <a:off x="240632" y="637671"/>
            <a:ext cx="2301232" cy="0"/>
          </a:xfrm>
          <a:prstGeom prst="line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C42DCEE-86B2-483B-8DA2-4977FA0F6146}"/>
              </a:ext>
            </a:extLst>
          </p:cNvPr>
          <p:cNvSpPr txBox="1"/>
          <p:nvPr/>
        </p:nvSpPr>
        <p:spPr>
          <a:xfrm>
            <a:off x="240632" y="209976"/>
            <a:ext cx="23195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Abadi" panose="020B0604020104020204" pitchFamily="34" charset="0"/>
              </a:rPr>
              <a:t>5-1 </a:t>
            </a:r>
            <a:r>
              <a:rPr lang="ko-KR" altLang="en-US" sz="1600" dirty="0" err="1">
                <a:latin typeface="Abadi" panose="020B0604020104020204" pitchFamily="34" charset="0"/>
              </a:rPr>
              <a:t>합성곱</a:t>
            </a:r>
            <a:r>
              <a:rPr lang="ko-KR" altLang="en-US" sz="1600" dirty="0">
                <a:latin typeface="Abadi" panose="020B0604020104020204" pitchFamily="34" charset="0"/>
              </a:rPr>
              <a:t> 신경망 소개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B1FC2DB-EB6A-4D48-A6D0-649F875791BE}"/>
              </a:ext>
            </a:extLst>
          </p:cNvPr>
          <p:cNvSpPr/>
          <p:nvPr/>
        </p:nvSpPr>
        <p:spPr>
          <a:xfrm flipH="1">
            <a:off x="417490" y="888538"/>
            <a:ext cx="45720" cy="307778"/>
          </a:xfrm>
          <a:prstGeom prst="rect">
            <a:avLst/>
          </a:prstGeom>
          <a:solidFill>
            <a:srgbClr val="434B56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B450C0-06D8-451F-B3CF-C15F7216A8A6}"/>
              </a:ext>
            </a:extLst>
          </p:cNvPr>
          <p:cNvSpPr txBox="1"/>
          <p:nvPr/>
        </p:nvSpPr>
        <p:spPr>
          <a:xfrm>
            <a:off x="463210" y="857761"/>
            <a:ext cx="29546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pc="-150" dirty="0">
                <a:latin typeface="+mn-ea"/>
              </a:rPr>
              <a:t>5.1.1</a:t>
            </a:r>
            <a:r>
              <a:rPr lang="ko-KR" altLang="en-US" spc="-150" dirty="0">
                <a:latin typeface="+mn-ea"/>
              </a:rPr>
              <a:t> </a:t>
            </a:r>
            <a:r>
              <a:rPr lang="ko-KR" altLang="en-US" spc="-150" dirty="0" err="1">
                <a:latin typeface="+mn-ea"/>
              </a:rPr>
              <a:t>합성곱</a:t>
            </a:r>
            <a:r>
              <a:rPr lang="ko-KR" altLang="en-US" spc="-150" dirty="0">
                <a:latin typeface="+mn-ea"/>
              </a:rPr>
              <a:t> 연산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AA524C-220B-4085-B9EA-1172EEAA23FE}"/>
              </a:ext>
            </a:extLst>
          </p:cNvPr>
          <p:cNvSpPr txBox="1"/>
          <p:nvPr/>
        </p:nvSpPr>
        <p:spPr>
          <a:xfrm>
            <a:off x="645953" y="1585519"/>
            <a:ext cx="3446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스트라이드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필터의 이동간격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8B15DB4F-DAC1-42C9-9F68-711A06418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4194574"/>
              </p:ext>
            </p:extLst>
          </p:nvPr>
        </p:nvGraphicFramePr>
        <p:xfrm>
          <a:off x="1940515" y="3011312"/>
          <a:ext cx="2317625" cy="21045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3525">
                  <a:extLst>
                    <a:ext uri="{9D8B030D-6E8A-4147-A177-3AD203B41FA5}">
                      <a16:colId xmlns:a16="http://schemas.microsoft.com/office/drawing/2014/main" val="2203230705"/>
                    </a:ext>
                  </a:extLst>
                </a:gridCol>
                <a:gridCol w="463525">
                  <a:extLst>
                    <a:ext uri="{9D8B030D-6E8A-4147-A177-3AD203B41FA5}">
                      <a16:colId xmlns:a16="http://schemas.microsoft.com/office/drawing/2014/main" val="2149054540"/>
                    </a:ext>
                  </a:extLst>
                </a:gridCol>
                <a:gridCol w="463525">
                  <a:extLst>
                    <a:ext uri="{9D8B030D-6E8A-4147-A177-3AD203B41FA5}">
                      <a16:colId xmlns:a16="http://schemas.microsoft.com/office/drawing/2014/main" val="353461930"/>
                    </a:ext>
                  </a:extLst>
                </a:gridCol>
                <a:gridCol w="463525">
                  <a:extLst>
                    <a:ext uri="{9D8B030D-6E8A-4147-A177-3AD203B41FA5}">
                      <a16:colId xmlns:a16="http://schemas.microsoft.com/office/drawing/2014/main" val="3937791249"/>
                    </a:ext>
                  </a:extLst>
                </a:gridCol>
                <a:gridCol w="463525">
                  <a:extLst>
                    <a:ext uri="{9D8B030D-6E8A-4147-A177-3AD203B41FA5}">
                      <a16:colId xmlns:a16="http://schemas.microsoft.com/office/drawing/2014/main" val="3953744095"/>
                    </a:ext>
                  </a:extLst>
                </a:gridCol>
              </a:tblGrid>
              <a:tr h="4209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8372055"/>
                  </a:ext>
                </a:extLst>
              </a:tr>
              <a:tr h="420903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ko-KR" alt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6217939"/>
                  </a:ext>
                </a:extLst>
              </a:tr>
              <a:tr h="4209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11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13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14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15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6919488"/>
                  </a:ext>
                </a:extLst>
              </a:tr>
              <a:tr h="4209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16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17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18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19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7532655"/>
                  </a:ext>
                </a:extLst>
              </a:tr>
              <a:tr h="4209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21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22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23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24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25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7630965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2F256633-0539-49A9-8EFC-AC10D070A116}"/>
              </a:ext>
            </a:extLst>
          </p:cNvPr>
          <p:cNvSpPr txBox="1"/>
          <p:nvPr/>
        </p:nvSpPr>
        <p:spPr>
          <a:xfrm>
            <a:off x="1940515" y="3011312"/>
            <a:ext cx="1389914" cy="125868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F2CC0B6-3EAB-4C44-8D66-8176799F5AEF}"/>
              </a:ext>
            </a:extLst>
          </p:cNvPr>
          <p:cNvSpPr txBox="1"/>
          <p:nvPr/>
        </p:nvSpPr>
        <p:spPr>
          <a:xfrm>
            <a:off x="2868226" y="3011312"/>
            <a:ext cx="1389914" cy="125868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AA0DF44-8290-48D9-A443-67BE7F652A85}"/>
              </a:ext>
            </a:extLst>
          </p:cNvPr>
          <p:cNvSpPr txBox="1"/>
          <p:nvPr/>
        </p:nvSpPr>
        <p:spPr>
          <a:xfrm>
            <a:off x="1940515" y="3857143"/>
            <a:ext cx="1389914" cy="125868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DAC95B1-F06F-4068-9CFF-88DEFA36E621}"/>
              </a:ext>
            </a:extLst>
          </p:cNvPr>
          <p:cNvSpPr txBox="1"/>
          <p:nvPr/>
        </p:nvSpPr>
        <p:spPr>
          <a:xfrm>
            <a:off x="2868226" y="3857143"/>
            <a:ext cx="1389914" cy="125868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EBECB8B4-64DF-4B24-9D7A-0525A7DE2A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880067"/>
              </p:ext>
            </p:extLst>
          </p:nvPr>
        </p:nvGraphicFramePr>
        <p:xfrm>
          <a:off x="5539065" y="1949867"/>
          <a:ext cx="1776135" cy="15939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2045">
                  <a:extLst>
                    <a:ext uri="{9D8B030D-6E8A-4147-A177-3AD203B41FA5}">
                      <a16:colId xmlns:a16="http://schemas.microsoft.com/office/drawing/2014/main" val="520119843"/>
                    </a:ext>
                  </a:extLst>
                </a:gridCol>
                <a:gridCol w="592045">
                  <a:extLst>
                    <a:ext uri="{9D8B030D-6E8A-4147-A177-3AD203B41FA5}">
                      <a16:colId xmlns:a16="http://schemas.microsoft.com/office/drawing/2014/main" val="3546232480"/>
                    </a:ext>
                  </a:extLst>
                </a:gridCol>
                <a:gridCol w="592045">
                  <a:extLst>
                    <a:ext uri="{9D8B030D-6E8A-4147-A177-3AD203B41FA5}">
                      <a16:colId xmlns:a16="http://schemas.microsoft.com/office/drawing/2014/main" val="939370430"/>
                    </a:ext>
                  </a:extLst>
                </a:gridCol>
              </a:tblGrid>
              <a:tr h="5313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2636757"/>
                  </a:ext>
                </a:extLst>
              </a:tr>
              <a:tr h="5313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563177"/>
                  </a:ext>
                </a:extLst>
              </a:tr>
              <a:tr h="5313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7167754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AB33D00D-5B76-456C-B335-3163967B3D12}"/>
              </a:ext>
            </a:extLst>
          </p:cNvPr>
          <p:cNvSpPr txBox="1"/>
          <p:nvPr/>
        </p:nvSpPr>
        <p:spPr>
          <a:xfrm>
            <a:off x="5539065" y="1949867"/>
            <a:ext cx="1776134" cy="1593908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855AFE72-9F4C-4A43-8EA8-14659B302C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2586121"/>
              </p:ext>
            </p:extLst>
          </p:nvPr>
        </p:nvGraphicFramePr>
        <p:xfrm>
          <a:off x="8099105" y="1949867"/>
          <a:ext cx="1776135" cy="15939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2045">
                  <a:extLst>
                    <a:ext uri="{9D8B030D-6E8A-4147-A177-3AD203B41FA5}">
                      <a16:colId xmlns:a16="http://schemas.microsoft.com/office/drawing/2014/main" val="520119843"/>
                    </a:ext>
                  </a:extLst>
                </a:gridCol>
                <a:gridCol w="592045">
                  <a:extLst>
                    <a:ext uri="{9D8B030D-6E8A-4147-A177-3AD203B41FA5}">
                      <a16:colId xmlns:a16="http://schemas.microsoft.com/office/drawing/2014/main" val="3546232480"/>
                    </a:ext>
                  </a:extLst>
                </a:gridCol>
                <a:gridCol w="592045">
                  <a:extLst>
                    <a:ext uri="{9D8B030D-6E8A-4147-A177-3AD203B41FA5}">
                      <a16:colId xmlns:a16="http://schemas.microsoft.com/office/drawing/2014/main" val="939370430"/>
                    </a:ext>
                  </a:extLst>
                </a:gridCol>
              </a:tblGrid>
              <a:tr h="5313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2636757"/>
                  </a:ext>
                </a:extLst>
              </a:tr>
              <a:tr h="5313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563177"/>
                  </a:ext>
                </a:extLst>
              </a:tr>
              <a:tr h="5313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13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14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15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7167754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8F54957C-56DB-4F10-98EC-FD20784B4738}"/>
              </a:ext>
            </a:extLst>
          </p:cNvPr>
          <p:cNvSpPr txBox="1"/>
          <p:nvPr/>
        </p:nvSpPr>
        <p:spPr>
          <a:xfrm>
            <a:off x="8099104" y="1949866"/>
            <a:ext cx="1776134" cy="1593908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5D95BF93-E399-44BA-B947-56D4549B35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4640397"/>
              </p:ext>
            </p:extLst>
          </p:nvPr>
        </p:nvGraphicFramePr>
        <p:xfrm>
          <a:off x="5539065" y="4040124"/>
          <a:ext cx="1776135" cy="15939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2045">
                  <a:extLst>
                    <a:ext uri="{9D8B030D-6E8A-4147-A177-3AD203B41FA5}">
                      <a16:colId xmlns:a16="http://schemas.microsoft.com/office/drawing/2014/main" val="520119843"/>
                    </a:ext>
                  </a:extLst>
                </a:gridCol>
                <a:gridCol w="592045">
                  <a:extLst>
                    <a:ext uri="{9D8B030D-6E8A-4147-A177-3AD203B41FA5}">
                      <a16:colId xmlns:a16="http://schemas.microsoft.com/office/drawing/2014/main" val="3546232480"/>
                    </a:ext>
                  </a:extLst>
                </a:gridCol>
                <a:gridCol w="592045">
                  <a:extLst>
                    <a:ext uri="{9D8B030D-6E8A-4147-A177-3AD203B41FA5}">
                      <a16:colId xmlns:a16="http://schemas.microsoft.com/office/drawing/2014/main" val="939370430"/>
                    </a:ext>
                  </a:extLst>
                </a:gridCol>
              </a:tblGrid>
              <a:tr h="5313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11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133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2636757"/>
                  </a:ext>
                </a:extLst>
              </a:tr>
              <a:tr h="5313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16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17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18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563177"/>
                  </a:ext>
                </a:extLst>
              </a:tr>
              <a:tr h="5313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21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22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23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7167754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C0E5D388-DEC2-46DD-B309-A5C09C27A6ED}"/>
              </a:ext>
            </a:extLst>
          </p:cNvPr>
          <p:cNvSpPr txBox="1"/>
          <p:nvPr/>
        </p:nvSpPr>
        <p:spPr>
          <a:xfrm>
            <a:off x="5539064" y="4040123"/>
            <a:ext cx="1776134" cy="1593908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3404D703-C64A-4E99-BC1E-620C24E56A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4455069"/>
              </p:ext>
            </p:extLst>
          </p:nvPr>
        </p:nvGraphicFramePr>
        <p:xfrm>
          <a:off x="8099105" y="4040123"/>
          <a:ext cx="1776135" cy="15939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2045">
                  <a:extLst>
                    <a:ext uri="{9D8B030D-6E8A-4147-A177-3AD203B41FA5}">
                      <a16:colId xmlns:a16="http://schemas.microsoft.com/office/drawing/2014/main" val="520119843"/>
                    </a:ext>
                  </a:extLst>
                </a:gridCol>
                <a:gridCol w="592045">
                  <a:extLst>
                    <a:ext uri="{9D8B030D-6E8A-4147-A177-3AD203B41FA5}">
                      <a16:colId xmlns:a16="http://schemas.microsoft.com/office/drawing/2014/main" val="3546232480"/>
                    </a:ext>
                  </a:extLst>
                </a:gridCol>
                <a:gridCol w="592045">
                  <a:extLst>
                    <a:ext uri="{9D8B030D-6E8A-4147-A177-3AD203B41FA5}">
                      <a16:colId xmlns:a16="http://schemas.microsoft.com/office/drawing/2014/main" val="939370430"/>
                    </a:ext>
                  </a:extLst>
                </a:gridCol>
              </a:tblGrid>
              <a:tr h="5313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13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14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15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2636757"/>
                  </a:ext>
                </a:extLst>
              </a:tr>
              <a:tr h="5313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18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19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563177"/>
                  </a:ext>
                </a:extLst>
              </a:tr>
              <a:tr h="5313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23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24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25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7167754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F2C98E66-0596-46EB-A55F-425B499720DF}"/>
              </a:ext>
            </a:extLst>
          </p:cNvPr>
          <p:cNvSpPr txBox="1"/>
          <p:nvPr/>
        </p:nvSpPr>
        <p:spPr>
          <a:xfrm>
            <a:off x="8099104" y="4040123"/>
            <a:ext cx="1776134" cy="1593908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36772D8-EDB1-43C0-8DBD-CC11DEF9E2E5}"/>
              </a:ext>
            </a:extLst>
          </p:cNvPr>
          <p:cNvSpPr txBox="1"/>
          <p:nvPr/>
        </p:nvSpPr>
        <p:spPr>
          <a:xfrm>
            <a:off x="2309737" y="5409433"/>
            <a:ext cx="1534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5</a:t>
            </a:r>
            <a:r>
              <a:rPr lang="ko-KR" altLang="en-US" dirty="0"/>
              <a:t> </a:t>
            </a:r>
            <a:r>
              <a:rPr lang="en-US" altLang="ko-KR" dirty="0"/>
              <a:t>X 5 image</a:t>
            </a:r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6D5DCDB-039B-4A84-8FD4-2655D9E94CEE}"/>
              </a:ext>
            </a:extLst>
          </p:cNvPr>
          <p:cNvSpPr txBox="1"/>
          <p:nvPr/>
        </p:nvSpPr>
        <p:spPr>
          <a:xfrm>
            <a:off x="2358138" y="6112694"/>
            <a:ext cx="1534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Stride</a:t>
            </a:r>
            <a:r>
              <a:rPr lang="ko-KR" altLang="en-US" dirty="0"/>
              <a:t>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87078D7-DB4C-46F6-ACD9-400779D343CA}"/>
              </a:ext>
            </a:extLst>
          </p:cNvPr>
          <p:cNvSpPr txBox="1"/>
          <p:nvPr/>
        </p:nvSpPr>
        <p:spPr>
          <a:xfrm>
            <a:off x="2309737" y="5743362"/>
            <a:ext cx="1534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 x 3 filter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91086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4" grpId="0" animBg="1"/>
      <p:bldP spid="17" grpId="0" animBg="1"/>
      <p:bldP spid="20" grpId="0" animBg="1"/>
      <p:bldP spid="22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423B2B6E-654C-40B0-B88F-2DDB8D25446C}"/>
              </a:ext>
            </a:extLst>
          </p:cNvPr>
          <p:cNvSpPr/>
          <p:nvPr/>
        </p:nvSpPr>
        <p:spPr>
          <a:xfrm>
            <a:off x="0" y="0"/>
            <a:ext cx="240632" cy="6858000"/>
          </a:xfrm>
          <a:prstGeom prst="rect">
            <a:avLst/>
          </a:prstGeom>
          <a:solidFill>
            <a:srgbClr val="434B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443E19FE-7A42-466A-9F13-74E26D09578E}"/>
              </a:ext>
            </a:extLst>
          </p:cNvPr>
          <p:cNvCxnSpPr>
            <a:cxnSpLocks/>
          </p:cNvCxnSpPr>
          <p:nvPr/>
        </p:nvCxnSpPr>
        <p:spPr>
          <a:xfrm>
            <a:off x="240632" y="637671"/>
            <a:ext cx="3204317" cy="0"/>
          </a:xfrm>
          <a:prstGeom prst="line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EA09041A-2CEF-4C43-A8F4-795B75BCD6D1}"/>
              </a:ext>
            </a:extLst>
          </p:cNvPr>
          <p:cNvSpPr txBox="1"/>
          <p:nvPr/>
        </p:nvSpPr>
        <p:spPr>
          <a:xfrm>
            <a:off x="240632" y="165361"/>
            <a:ext cx="33212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Abadi" panose="020B0604020104020204" pitchFamily="34" charset="0"/>
              </a:rPr>
              <a:t>6.4 </a:t>
            </a:r>
            <a:r>
              <a:rPr lang="ko-KR" altLang="en-US" sz="1600" dirty="0">
                <a:latin typeface="Abadi" panose="020B0604020104020204" pitchFamily="34" charset="0"/>
              </a:rPr>
              <a:t>컨브넷을 사용한 시퀀스처리</a:t>
            </a:r>
          </a:p>
          <a:p>
            <a:endParaRPr lang="ko-KR" altLang="en-US" sz="1600" dirty="0">
              <a:latin typeface="Abadi" panose="020B0604020104020204" pitchFamily="34" charset="0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4721BBA-0F16-409F-B52A-70391B2B28B2}"/>
              </a:ext>
            </a:extLst>
          </p:cNvPr>
          <p:cNvGrpSpPr/>
          <p:nvPr/>
        </p:nvGrpSpPr>
        <p:grpSpPr>
          <a:xfrm>
            <a:off x="481264" y="788047"/>
            <a:ext cx="2291131" cy="488478"/>
            <a:chOff x="693434" y="2961971"/>
            <a:chExt cx="2291131" cy="488478"/>
          </a:xfrm>
        </p:grpSpPr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BB5E375F-B816-49A5-AABE-6F31FE4701C3}"/>
                </a:ext>
              </a:extLst>
            </p:cNvPr>
            <p:cNvGrpSpPr/>
            <p:nvPr/>
          </p:nvGrpSpPr>
          <p:grpSpPr>
            <a:xfrm>
              <a:off x="693434" y="2964317"/>
              <a:ext cx="1888052" cy="486132"/>
              <a:chOff x="1614452" y="2930027"/>
              <a:chExt cx="783666" cy="285656"/>
            </a:xfrm>
          </p:grpSpPr>
          <p:sp>
            <p:nvSpPr>
              <p:cNvPr id="31" name="자유형: 도형 30">
                <a:extLst>
                  <a:ext uri="{FF2B5EF4-FFF2-40B4-BE49-F238E27FC236}">
                    <a16:creationId xmlns:a16="http://schemas.microsoft.com/office/drawing/2014/main" id="{BB57ED4D-044B-4775-BC44-E9D31B789664}"/>
                  </a:ext>
                </a:extLst>
              </p:cNvPr>
              <p:cNvSpPr/>
              <p:nvPr/>
            </p:nvSpPr>
            <p:spPr>
              <a:xfrm rot="21193953">
                <a:off x="1614452" y="2950988"/>
                <a:ext cx="783666" cy="264695"/>
              </a:xfrm>
              <a:custGeom>
                <a:avLst/>
                <a:gdLst>
                  <a:gd name="connsiteX0" fmla="*/ 156410 w 783666"/>
                  <a:gd name="connsiteY0" fmla="*/ 0 h 264695"/>
                  <a:gd name="connsiteX1" fmla="*/ 156410 w 783666"/>
                  <a:gd name="connsiteY1" fmla="*/ 0 h 264695"/>
                  <a:gd name="connsiteX2" fmla="*/ 48126 w 783666"/>
                  <a:gd name="connsiteY2" fmla="*/ 12032 h 264695"/>
                  <a:gd name="connsiteX3" fmla="*/ 24063 w 783666"/>
                  <a:gd name="connsiteY3" fmla="*/ 48126 h 264695"/>
                  <a:gd name="connsiteX4" fmla="*/ 0 w 783666"/>
                  <a:gd name="connsiteY4" fmla="*/ 72190 h 264695"/>
                  <a:gd name="connsiteX5" fmla="*/ 12031 w 783666"/>
                  <a:gd name="connsiteY5" fmla="*/ 156411 h 264695"/>
                  <a:gd name="connsiteX6" fmla="*/ 24063 w 783666"/>
                  <a:gd name="connsiteY6" fmla="*/ 192505 h 264695"/>
                  <a:gd name="connsiteX7" fmla="*/ 60158 w 783666"/>
                  <a:gd name="connsiteY7" fmla="*/ 204537 h 264695"/>
                  <a:gd name="connsiteX8" fmla="*/ 216568 w 783666"/>
                  <a:gd name="connsiteY8" fmla="*/ 216569 h 264695"/>
                  <a:gd name="connsiteX9" fmla="*/ 252663 w 783666"/>
                  <a:gd name="connsiteY9" fmla="*/ 228600 h 264695"/>
                  <a:gd name="connsiteX10" fmla="*/ 360947 w 783666"/>
                  <a:gd name="connsiteY10" fmla="*/ 252663 h 264695"/>
                  <a:gd name="connsiteX11" fmla="*/ 409073 w 783666"/>
                  <a:gd name="connsiteY11" fmla="*/ 264695 h 264695"/>
                  <a:gd name="connsiteX12" fmla="*/ 589547 w 783666"/>
                  <a:gd name="connsiteY12" fmla="*/ 252663 h 264695"/>
                  <a:gd name="connsiteX13" fmla="*/ 661736 w 783666"/>
                  <a:gd name="connsiteY13" fmla="*/ 228600 h 264695"/>
                  <a:gd name="connsiteX14" fmla="*/ 685800 w 783666"/>
                  <a:gd name="connsiteY14" fmla="*/ 204537 h 264695"/>
                  <a:gd name="connsiteX15" fmla="*/ 757989 w 783666"/>
                  <a:gd name="connsiteY15" fmla="*/ 180474 h 264695"/>
                  <a:gd name="connsiteX16" fmla="*/ 782052 w 783666"/>
                  <a:gd name="connsiteY16" fmla="*/ 108284 h 264695"/>
                  <a:gd name="connsiteX17" fmla="*/ 770021 w 783666"/>
                  <a:gd name="connsiteY17" fmla="*/ 72190 h 264695"/>
                  <a:gd name="connsiteX18" fmla="*/ 733926 w 783666"/>
                  <a:gd name="connsiteY18" fmla="*/ 60158 h 264695"/>
                  <a:gd name="connsiteX19" fmla="*/ 529389 w 783666"/>
                  <a:gd name="connsiteY19" fmla="*/ 48126 h 264695"/>
                  <a:gd name="connsiteX20" fmla="*/ 433136 w 783666"/>
                  <a:gd name="connsiteY20" fmla="*/ 36095 h 264695"/>
                  <a:gd name="connsiteX21" fmla="*/ 312821 w 783666"/>
                  <a:gd name="connsiteY21" fmla="*/ 12032 h 264695"/>
                  <a:gd name="connsiteX22" fmla="*/ 156410 w 783666"/>
                  <a:gd name="connsiteY22" fmla="*/ 0 h 2646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783666" h="264695">
                    <a:moveTo>
                      <a:pt x="156410" y="0"/>
                    </a:moveTo>
                    <a:lnTo>
                      <a:pt x="156410" y="0"/>
                    </a:lnTo>
                    <a:cubicBezTo>
                      <a:pt x="120315" y="4011"/>
                      <a:pt x="82256" y="-379"/>
                      <a:pt x="48126" y="12032"/>
                    </a:cubicBezTo>
                    <a:cubicBezTo>
                      <a:pt x="34537" y="16974"/>
                      <a:pt x="33096" y="36835"/>
                      <a:pt x="24063" y="48126"/>
                    </a:cubicBezTo>
                    <a:cubicBezTo>
                      <a:pt x="16977" y="56984"/>
                      <a:pt x="8021" y="64169"/>
                      <a:pt x="0" y="72190"/>
                    </a:cubicBezTo>
                    <a:cubicBezTo>
                      <a:pt x="4010" y="100264"/>
                      <a:pt x="6469" y="128603"/>
                      <a:pt x="12031" y="156411"/>
                    </a:cubicBezTo>
                    <a:cubicBezTo>
                      <a:pt x="14518" y="168847"/>
                      <a:pt x="15095" y="183537"/>
                      <a:pt x="24063" y="192505"/>
                    </a:cubicBezTo>
                    <a:cubicBezTo>
                      <a:pt x="33031" y="201473"/>
                      <a:pt x="47573" y="202964"/>
                      <a:pt x="60158" y="204537"/>
                    </a:cubicBezTo>
                    <a:cubicBezTo>
                      <a:pt x="112045" y="211023"/>
                      <a:pt x="164431" y="212558"/>
                      <a:pt x="216568" y="216569"/>
                    </a:cubicBezTo>
                    <a:cubicBezTo>
                      <a:pt x="228600" y="220579"/>
                      <a:pt x="240469" y="225116"/>
                      <a:pt x="252663" y="228600"/>
                    </a:cubicBezTo>
                    <a:cubicBezTo>
                      <a:pt x="304034" y="243277"/>
                      <a:pt x="305097" y="240252"/>
                      <a:pt x="360947" y="252663"/>
                    </a:cubicBezTo>
                    <a:cubicBezTo>
                      <a:pt x="377089" y="256250"/>
                      <a:pt x="393031" y="260684"/>
                      <a:pt x="409073" y="264695"/>
                    </a:cubicBezTo>
                    <a:cubicBezTo>
                      <a:pt x="469231" y="260684"/>
                      <a:pt x="529861" y="261190"/>
                      <a:pt x="589547" y="252663"/>
                    </a:cubicBezTo>
                    <a:cubicBezTo>
                      <a:pt x="614657" y="249076"/>
                      <a:pt x="661736" y="228600"/>
                      <a:pt x="661736" y="228600"/>
                    </a:cubicBezTo>
                    <a:cubicBezTo>
                      <a:pt x="669757" y="220579"/>
                      <a:pt x="675654" y="209610"/>
                      <a:pt x="685800" y="204537"/>
                    </a:cubicBezTo>
                    <a:cubicBezTo>
                      <a:pt x="708487" y="193194"/>
                      <a:pt x="757989" y="180474"/>
                      <a:pt x="757989" y="180474"/>
                    </a:cubicBezTo>
                    <a:cubicBezTo>
                      <a:pt x="766010" y="156411"/>
                      <a:pt x="790073" y="132347"/>
                      <a:pt x="782052" y="108284"/>
                    </a:cubicBezTo>
                    <a:cubicBezTo>
                      <a:pt x="778042" y="96253"/>
                      <a:pt x="778989" y="81158"/>
                      <a:pt x="770021" y="72190"/>
                    </a:cubicBezTo>
                    <a:cubicBezTo>
                      <a:pt x="761053" y="63222"/>
                      <a:pt x="746546" y="61420"/>
                      <a:pt x="733926" y="60158"/>
                    </a:cubicBezTo>
                    <a:cubicBezTo>
                      <a:pt x="665968" y="53362"/>
                      <a:pt x="597568" y="52137"/>
                      <a:pt x="529389" y="48126"/>
                    </a:cubicBezTo>
                    <a:cubicBezTo>
                      <a:pt x="497305" y="44116"/>
                      <a:pt x="465030" y="41411"/>
                      <a:pt x="433136" y="36095"/>
                    </a:cubicBezTo>
                    <a:cubicBezTo>
                      <a:pt x="370042" y="25579"/>
                      <a:pt x="388488" y="15815"/>
                      <a:pt x="312821" y="12032"/>
                    </a:cubicBezTo>
                    <a:cubicBezTo>
                      <a:pt x="256744" y="9228"/>
                      <a:pt x="182478" y="2005"/>
                      <a:pt x="156410" y="0"/>
                    </a:cubicBezTo>
                    <a:close/>
                  </a:path>
                </a:pathLst>
              </a:custGeom>
              <a:solidFill>
                <a:srgbClr val="E0E0D8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2" name="자유형: 도형 31">
                <a:extLst>
                  <a:ext uri="{FF2B5EF4-FFF2-40B4-BE49-F238E27FC236}">
                    <a16:creationId xmlns:a16="http://schemas.microsoft.com/office/drawing/2014/main" id="{D74EB930-B30D-4C15-A1C3-7B4839F33C69}"/>
                  </a:ext>
                </a:extLst>
              </p:cNvPr>
              <p:cNvSpPr/>
              <p:nvPr/>
            </p:nvSpPr>
            <p:spPr>
              <a:xfrm rot="384535">
                <a:off x="1628954" y="2930027"/>
                <a:ext cx="723509" cy="240631"/>
              </a:xfrm>
              <a:custGeom>
                <a:avLst/>
                <a:gdLst>
                  <a:gd name="connsiteX0" fmla="*/ 314435 w 723509"/>
                  <a:gd name="connsiteY0" fmla="*/ 12031 h 240631"/>
                  <a:gd name="connsiteX1" fmla="*/ 314435 w 723509"/>
                  <a:gd name="connsiteY1" fmla="*/ 12031 h 240631"/>
                  <a:gd name="connsiteX2" fmla="*/ 133961 w 723509"/>
                  <a:gd name="connsiteY2" fmla="*/ 48126 h 240631"/>
                  <a:gd name="connsiteX3" fmla="*/ 61772 w 723509"/>
                  <a:gd name="connsiteY3" fmla="*/ 72189 h 240631"/>
                  <a:gd name="connsiteX4" fmla="*/ 25677 w 723509"/>
                  <a:gd name="connsiteY4" fmla="*/ 84221 h 240631"/>
                  <a:gd name="connsiteX5" fmla="*/ 1614 w 723509"/>
                  <a:gd name="connsiteY5" fmla="*/ 156410 h 240631"/>
                  <a:gd name="connsiteX6" fmla="*/ 13645 w 723509"/>
                  <a:gd name="connsiteY6" fmla="*/ 192505 h 240631"/>
                  <a:gd name="connsiteX7" fmla="*/ 37709 w 723509"/>
                  <a:gd name="connsiteY7" fmla="*/ 216568 h 240631"/>
                  <a:gd name="connsiteX8" fmla="*/ 194119 w 723509"/>
                  <a:gd name="connsiteY8" fmla="*/ 240631 h 240631"/>
                  <a:gd name="connsiteX9" fmla="*/ 494909 w 723509"/>
                  <a:gd name="connsiteY9" fmla="*/ 228600 h 240631"/>
                  <a:gd name="connsiteX10" fmla="*/ 567098 w 723509"/>
                  <a:gd name="connsiteY10" fmla="*/ 216568 h 240631"/>
                  <a:gd name="connsiteX11" fmla="*/ 675382 w 723509"/>
                  <a:gd name="connsiteY11" fmla="*/ 204537 h 240631"/>
                  <a:gd name="connsiteX12" fmla="*/ 699445 w 723509"/>
                  <a:gd name="connsiteY12" fmla="*/ 180473 h 240631"/>
                  <a:gd name="connsiteX13" fmla="*/ 723509 w 723509"/>
                  <a:gd name="connsiteY13" fmla="*/ 108284 h 240631"/>
                  <a:gd name="connsiteX14" fmla="*/ 711477 w 723509"/>
                  <a:gd name="connsiteY14" fmla="*/ 48126 h 240631"/>
                  <a:gd name="connsiteX15" fmla="*/ 639288 w 723509"/>
                  <a:gd name="connsiteY15" fmla="*/ 24063 h 240631"/>
                  <a:gd name="connsiteX16" fmla="*/ 458814 w 723509"/>
                  <a:gd name="connsiteY16" fmla="*/ 0 h 240631"/>
                  <a:gd name="connsiteX17" fmla="*/ 314435 w 723509"/>
                  <a:gd name="connsiteY17" fmla="*/ 12031 h 2406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723509" h="240631">
                    <a:moveTo>
                      <a:pt x="314435" y="12031"/>
                    </a:moveTo>
                    <a:lnTo>
                      <a:pt x="314435" y="12031"/>
                    </a:lnTo>
                    <a:cubicBezTo>
                      <a:pt x="180944" y="26864"/>
                      <a:pt x="240602" y="12579"/>
                      <a:pt x="133961" y="48126"/>
                    </a:cubicBezTo>
                    <a:lnTo>
                      <a:pt x="61772" y="72189"/>
                    </a:lnTo>
                    <a:lnTo>
                      <a:pt x="25677" y="84221"/>
                    </a:lnTo>
                    <a:cubicBezTo>
                      <a:pt x="17656" y="108284"/>
                      <a:pt x="-6407" y="132347"/>
                      <a:pt x="1614" y="156410"/>
                    </a:cubicBezTo>
                    <a:cubicBezTo>
                      <a:pt x="5624" y="168442"/>
                      <a:pt x="7120" y="181630"/>
                      <a:pt x="13645" y="192505"/>
                    </a:cubicBezTo>
                    <a:cubicBezTo>
                      <a:pt x="19481" y="202232"/>
                      <a:pt x="27982" y="210732"/>
                      <a:pt x="37709" y="216568"/>
                    </a:cubicBezTo>
                    <a:cubicBezTo>
                      <a:pt x="72400" y="237382"/>
                      <a:pt x="187164" y="239936"/>
                      <a:pt x="194119" y="240631"/>
                    </a:cubicBezTo>
                    <a:cubicBezTo>
                      <a:pt x="294382" y="236621"/>
                      <a:pt x="394774" y="235060"/>
                      <a:pt x="494909" y="228600"/>
                    </a:cubicBezTo>
                    <a:cubicBezTo>
                      <a:pt x="519253" y="227029"/>
                      <a:pt x="542917" y="219792"/>
                      <a:pt x="567098" y="216568"/>
                    </a:cubicBezTo>
                    <a:cubicBezTo>
                      <a:pt x="603096" y="211768"/>
                      <a:pt x="639287" y="208547"/>
                      <a:pt x="675382" y="204537"/>
                    </a:cubicBezTo>
                    <a:cubicBezTo>
                      <a:pt x="683403" y="196516"/>
                      <a:pt x="694372" y="190619"/>
                      <a:pt x="699445" y="180473"/>
                    </a:cubicBezTo>
                    <a:cubicBezTo>
                      <a:pt x="710789" y="157786"/>
                      <a:pt x="723509" y="108284"/>
                      <a:pt x="723509" y="108284"/>
                    </a:cubicBezTo>
                    <a:cubicBezTo>
                      <a:pt x="719498" y="88231"/>
                      <a:pt x="725937" y="62586"/>
                      <a:pt x="711477" y="48126"/>
                    </a:cubicBezTo>
                    <a:cubicBezTo>
                      <a:pt x="693541" y="30190"/>
                      <a:pt x="663351" y="32084"/>
                      <a:pt x="639288" y="24063"/>
                    </a:cubicBezTo>
                    <a:cubicBezTo>
                      <a:pt x="557376" y="-3241"/>
                      <a:pt x="615839" y="13085"/>
                      <a:pt x="458814" y="0"/>
                    </a:cubicBezTo>
                    <a:cubicBezTo>
                      <a:pt x="330517" y="12829"/>
                      <a:pt x="338498" y="10026"/>
                      <a:pt x="314435" y="12031"/>
                    </a:cubicBezTo>
                    <a:close/>
                  </a:path>
                </a:pathLst>
              </a:custGeom>
              <a:solidFill>
                <a:srgbClr val="C8C2B6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58A4D12E-63B8-4F9D-A241-12185369B90F}"/>
                </a:ext>
              </a:extLst>
            </p:cNvPr>
            <p:cNvSpPr txBox="1"/>
            <p:nvPr/>
          </p:nvSpPr>
          <p:spPr>
            <a:xfrm>
              <a:off x="992200" y="2961971"/>
              <a:ext cx="1992365" cy="4140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600" kern="1300" dirty="0"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코드 설명</a:t>
              </a:r>
              <a:endParaRPr lang="en-US" altLang="ko-KR" sz="1600" kern="13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endParaRPr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29A386A0-1C9A-4133-89F1-528FE978F5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2158" y="1802218"/>
            <a:ext cx="9470252" cy="4122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47276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423B2B6E-654C-40B0-B88F-2DDB8D25446C}"/>
              </a:ext>
            </a:extLst>
          </p:cNvPr>
          <p:cNvSpPr/>
          <p:nvPr/>
        </p:nvSpPr>
        <p:spPr>
          <a:xfrm>
            <a:off x="0" y="0"/>
            <a:ext cx="240632" cy="6858000"/>
          </a:xfrm>
          <a:prstGeom prst="rect">
            <a:avLst/>
          </a:prstGeom>
          <a:solidFill>
            <a:srgbClr val="434B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443E19FE-7A42-466A-9F13-74E26D09578E}"/>
              </a:ext>
            </a:extLst>
          </p:cNvPr>
          <p:cNvCxnSpPr>
            <a:cxnSpLocks/>
          </p:cNvCxnSpPr>
          <p:nvPr/>
        </p:nvCxnSpPr>
        <p:spPr>
          <a:xfrm>
            <a:off x="240632" y="637671"/>
            <a:ext cx="3204317" cy="0"/>
          </a:xfrm>
          <a:prstGeom prst="line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EA09041A-2CEF-4C43-A8F4-795B75BCD6D1}"/>
              </a:ext>
            </a:extLst>
          </p:cNvPr>
          <p:cNvSpPr txBox="1"/>
          <p:nvPr/>
        </p:nvSpPr>
        <p:spPr>
          <a:xfrm>
            <a:off x="240632" y="165361"/>
            <a:ext cx="33212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Abadi" panose="020B0604020104020204" pitchFamily="34" charset="0"/>
              </a:rPr>
              <a:t>6.4 </a:t>
            </a:r>
            <a:r>
              <a:rPr lang="ko-KR" altLang="en-US" sz="1600" dirty="0">
                <a:latin typeface="Abadi" panose="020B0604020104020204" pitchFamily="34" charset="0"/>
              </a:rPr>
              <a:t>컨브넷을 사용한 시퀀스처리</a:t>
            </a:r>
          </a:p>
          <a:p>
            <a:endParaRPr lang="ko-KR" altLang="en-US" sz="1600" dirty="0">
              <a:latin typeface="Abadi" panose="020B0604020104020204" pitchFamily="34" charset="0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4721BBA-0F16-409F-B52A-70391B2B28B2}"/>
              </a:ext>
            </a:extLst>
          </p:cNvPr>
          <p:cNvGrpSpPr/>
          <p:nvPr/>
        </p:nvGrpSpPr>
        <p:grpSpPr>
          <a:xfrm>
            <a:off x="481264" y="788047"/>
            <a:ext cx="2291131" cy="488478"/>
            <a:chOff x="693434" y="2961971"/>
            <a:chExt cx="2291131" cy="488478"/>
          </a:xfrm>
        </p:grpSpPr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BB5E375F-B816-49A5-AABE-6F31FE4701C3}"/>
                </a:ext>
              </a:extLst>
            </p:cNvPr>
            <p:cNvGrpSpPr/>
            <p:nvPr/>
          </p:nvGrpSpPr>
          <p:grpSpPr>
            <a:xfrm>
              <a:off x="693434" y="2964317"/>
              <a:ext cx="1888052" cy="486132"/>
              <a:chOff x="1614452" y="2930027"/>
              <a:chExt cx="783666" cy="285656"/>
            </a:xfrm>
          </p:grpSpPr>
          <p:sp>
            <p:nvSpPr>
              <p:cNvPr id="31" name="자유형: 도형 30">
                <a:extLst>
                  <a:ext uri="{FF2B5EF4-FFF2-40B4-BE49-F238E27FC236}">
                    <a16:creationId xmlns:a16="http://schemas.microsoft.com/office/drawing/2014/main" id="{BB57ED4D-044B-4775-BC44-E9D31B789664}"/>
                  </a:ext>
                </a:extLst>
              </p:cNvPr>
              <p:cNvSpPr/>
              <p:nvPr/>
            </p:nvSpPr>
            <p:spPr>
              <a:xfrm rot="21193953">
                <a:off x="1614452" y="2950988"/>
                <a:ext cx="783666" cy="264695"/>
              </a:xfrm>
              <a:custGeom>
                <a:avLst/>
                <a:gdLst>
                  <a:gd name="connsiteX0" fmla="*/ 156410 w 783666"/>
                  <a:gd name="connsiteY0" fmla="*/ 0 h 264695"/>
                  <a:gd name="connsiteX1" fmla="*/ 156410 w 783666"/>
                  <a:gd name="connsiteY1" fmla="*/ 0 h 264695"/>
                  <a:gd name="connsiteX2" fmla="*/ 48126 w 783666"/>
                  <a:gd name="connsiteY2" fmla="*/ 12032 h 264695"/>
                  <a:gd name="connsiteX3" fmla="*/ 24063 w 783666"/>
                  <a:gd name="connsiteY3" fmla="*/ 48126 h 264695"/>
                  <a:gd name="connsiteX4" fmla="*/ 0 w 783666"/>
                  <a:gd name="connsiteY4" fmla="*/ 72190 h 264695"/>
                  <a:gd name="connsiteX5" fmla="*/ 12031 w 783666"/>
                  <a:gd name="connsiteY5" fmla="*/ 156411 h 264695"/>
                  <a:gd name="connsiteX6" fmla="*/ 24063 w 783666"/>
                  <a:gd name="connsiteY6" fmla="*/ 192505 h 264695"/>
                  <a:gd name="connsiteX7" fmla="*/ 60158 w 783666"/>
                  <a:gd name="connsiteY7" fmla="*/ 204537 h 264695"/>
                  <a:gd name="connsiteX8" fmla="*/ 216568 w 783666"/>
                  <a:gd name="connsiteY8" fmla="*/ 216569 h 264695"/>
                  <a:gd name="connsiteX9" fmla="*/ 252663 w 783666"/>
                  <a:gd name="connsiteY9" fmla="*/ 228600 h 264695"/>
                  <a:gd name="connsiteX10" fmla="*/ 360947 w 783666"/>
                  <a:gd name="connsiteY10" fmla="*/ 252663 h 264695"/>
                  <a:gd name="connsiteX11" fmla="*/ 409073 w 783666"/>
                  <a:gd name="connsiteY11" fmla="*/ 264695 h 264695"/>
                  <a:gd name="connsiteX12" fmla="*/ 589547 w 783666"/>
                  <a:gd name="connsiteY12" fmla="*/ 252663 h 264695"/>
                  <a:gd name="connsiteX13" fmla="*/ 661736 w 783666"/>
                  <a:gd name="connsiteY13" fmla="*/ 228600 h 264695"/>
                  <a:gd name="connsiteX14" fmla="*/ 685800 w 783666"/>
                  <a:gd name="connsiteY14" fmla="*/ 204537 h 264695"/>
                  <a:gd name="connsiteX15" fmla="*/ 757989 w 783666"/>
                  <a:gd name="connsiteY15" fmla="*/ 180474 h 264695"/>
                  <a:gd name="connsiteX16" fmla="*/ 782052 w 783666"/>
                  <a:gd name="connsiteY16" fmla="*/ 108284 h 264695"/>
                  <a:gd name="connsiteX17" fmla="*/ 770021 w 783666"/>
                  <a:gd name="connsiteY17" fmla="*/ 72190 h 264695"/>
                  <a:gd name="connsiteX18" fmla="*/ 733926 w 783666"/>
                  <a:gd name="connsiteY18" fmla="*/ 60158 h 264695"/>
                  <a:gd name="connsiteX19" fmla="*/ 529389 w 783666"/>
                  <a:gd name="connsiteY19" fmla="*/ 48126 h 264695"/>
                  <a:gd name="connsiteX20" fmla="*/ 433136 w 783666"/>
                  <a:gd name="connsiteY20" fmla="*/ 36095 h 264695"/>
                  <a:gd name="connsiteX21" fmla="*/ 312821 w 783666"/>
                  <a:gd name="connsiteY21" fmla="*/ 12032 h 264695"/>
                  <a:gd name="connsiteX22" fmla="*/ 156410 w 783666"/>
                  <a:gd name="connsiteY22" fmla="*/ 0 h 2646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783666" h="264695">
                    <a:moveTo>
                      <a:pt x="156410" y="0"/>
                    </a:moveTo>
                    <a:lnTo>
                      <a:pt x="156410" y="0"/>
                    </a:lnTo>
                    <a:cubicBezTo>
                      <a:pt x="120315" y="4011"/>
                      <a:pt x="82256" y="-379"/>
                      <a:pt x="48126" y="12032"/>
                    </a:cubicBezTo>
                    <a:cubicBezTo>
                      <a:pt x="34537" y="16974"/>
                      <a:pt x="33096" y="36835"/>
                      <a:pt x="24063" y="48126"/>
                    </a:cubicBezTo>
                    <a:cubicBezTo>
                      <a:pt x="16977" y="56984"/>
                      <a:pt x="8021" y="64169"/>
                      <a:pt x="0" y="72190"/>
                    </a:cubicBezTo>
                    <a:cubicBezTo>
                      <a:pt x="4010" y="100264"/>
                      <a:pt x="6469" y="128603"/>
                      <a:pt x="12031" y="156411"/>
                    </a:cubicBezTo>
                    <a:cubicBezTo>
                      <a:pt x="14518" y="168847"/>
                      <a:pt x="15095" y="183537"/>
                      <a:pt x="24063" y="192505"/>
                    </a:cubicBezTo>
                    <a:cubicBezTo>
                      <a:pt x="33031" y="201473"/>
                      <a:pt x="47573" y="202964"/>
                      <a:pt x="60158" y="204537"/>
                    </a:cubicBezTo>
                    <a:cubicBezTo>
                      <a:pt x="112045" y="211023"/>
                      <a:pt x="164431" y="212558"/>
                      <a:pt x="216568" y="216569"/>
                    </a:cubicBezTo>
                    <a:cubicBezTo>
                      <a:pt x="228600" y="220579"/>
                      <a:pt x="240469" y="225116"/>
                      <a:pt x="252663" y="228600"/>
                    </a:cubicBezTo>
                    <a:cubicBezTo>
                      <a:pt x="304034" y="243277"/>
                      <a:pt x="305097" y="240252"/>
                      <a:pt x="360947" y="252663"/>
                    </a:cubicBezTo>
                    <a:cubicBezTo>
                      <a:pt x="377089" y="256250"/>
                      <a:pt x="393031" y="260684"/>
                      <a:pt x="409073" y="264695"/>
                    </a:cubicBezTo>
                    <a:cubicBezTo>
                      <a:pt x="469231" y="260684"/>
                      <a:pt x="529861" y="261190"/>
                      <a:pt x="589547" y="252663"/>
                    </a:cubicBezTo>
                    <a:cubicBezTo>
                      <a:pt x="614657" y="249076"/>
                      <a:pt x="661736" y="228600"/>
                      <a:pt x="661736" y="228600"/>
                    </a:cubicBezTo>
                    <a:cubicBezTo>
                      <a:pt x="669757" y="220579"/>
                      <a:pt x="675654" y="209610"/>
                      <a:pt x="685800" y="204537"/>
                    </a:cubicBezTo>
                    <a:cubicBezTo>
                      <a:pt x="708487" y="193194"/>
                      <a:pt x="757989" y="180474"/>
                      <a:pt x="757989" y="180474"/>
                    </a:cubicBezTo>
                    <a:cubicBezTo>
                      <a:pt x="766010" y="156411"/>
                      <a:pt x="790073" y="132347"/>
                      <a:pt x="782052" y="108284"/>
                    </a:cubicBezTo>
                    <a:cubicBezTo>
                      <a:pt x="778042" y="96253"/>
                      <a:pt x="778989" y="81158"/>
                      <a:pt x="770021" y="72190"/>
                    </a:cubicBezTo>
                    <a:cubicBezTo>
                      <a:pt x="761053" y="63222"/>
                      <a:pt x="746546" y="61420"/>
                      <a:pt x="733926" y="60158"/>
                    </a:cubicBezTo>
                    <a:cubicBezTo>
                      <a:pt x="665968" y="53362"/>
                      <a:pt x="597568" y="52137"/>
                      <a:pt x="529389" y="48126"/>
                    </a:cubicBezTo>
                    <a:cubicBezTo>
                      <a:pt x="497305" y="44116"/>
                      <a:pt x="465030" y="41411"/>
                      <a:pt x="433136" y="36095"/>
                    </a:cubicBezTo>
                    <a:cubicBezTo>
                      <a:pt x="370042" y="25579"/>
                      <a:pt x="388488" y="15815"/>
                      <a:pt x="312821" y="12032"/>
                    </a:cubicBezTo>
                    <a:cubicBezTo>
                      <a:pt x="256744" y="9228"/>
                      <a:pt x="182478" y="2005"/>
                      <a:pt x="156410" y="0"/>
                    </a:cubicBezTo>
                    <a:close/>
                  </a:path>
                </a:pathLst>
              </a:custGeom>
              <a:solidFill>
                <a:srgbClr val="E0E0D8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2" name="자유형: 도형 31">
                <a:extLst>
                  <a:ext uri="{FF2B5EF4-FFF2-40B4-BE49-F238E27FC236}">
                    <a16:creationId xmlns:a16="http://schemas.microsoft.com/office/drawing/2014/main" id="{D74EB930-B30D-4C15-A1C3-7B4839F33C69}"/>
                  </a:ext>
                </a:extLst>
              </p:cNvPr>
              <p:cNvSpPr/>
              <p:nvPr/>
            </p:nvSpPr>
            <p:spPr>
              <a:xfrm rot="384535">
                <a:off x="1628954" y="2930027"/>
                <a:ext cx="723509" cy="240631"/>
              </a:xfrm>
              <a:custGeom>
                <a:avLst/>
                <a:gdLst>
                  <a:gd name="connsiteX0" fmla="*/ 314435 w 723509"/>
                  <a:gd name="connsiteY0" fmla="*/ 12031 h 240631"/>
                  <a:gd name="connsiteX1" fmla="*/ 314435 w 723509"/>
                  <a:gd name="connsiteY1" fmla="*/ 12031 h 240631"/>
                  <a:gd name="connsiteX2" fmla="*/ 133961 w 723509"/>
                  <a:gd name="connsiteY2" fmla="*/ 48126 h 240631"/>
                  <a:gd name="connsiteX3" fmla="*/ 61772 w 723509"/>
                  <a:gd name="connsiteY3" fmla="*/ 72189 h 240631"/>
                  <a:gd name="connsiteX4" fmla="*/ 25677 w 723509"/>
                  <a:gd name="connsiteY4" fmla="*/ 84221 h 240631"/>
                  <a:gd name="connsiteX5" fmla="*/ 1614 w 723509"/>
                  <a:gd name="connsiteY5" fmla="*/ 156410 h 240631"/>
                  <a:gd name="connsiteX6" fmla="*/ 13645 w 723509"/>
                  <a:gd name="connsiteY6" fmla="*/ 192505 h 240631"/>
                  <a:gd name="connsiteX7" fmla="*/ 37709 w 723509"/>
                  <a:gd name="connsiteY7" fmla="*/ 216568 h 240631"/>
                  <a:gd name="connsiteX8" fmla="*/ 194119 w 723509"/>
                  <a:gd name="connsiteY8" fmla="*/ 240631 h 240631"/>
                  <a:gd name="connsiteX9" fmla="*/ 494909 w 723509"/>
                  <a:gd name="connsiteY9" fmla="*/ 228600 h 240631"/>
                  <a:gd name="connsiteX10" fmla="*/ 567098 w 723509"/>
                  <a:gd name="connsiteY10" fmla="*/ 216568 h 240631"/>
                  <a:gd name="connsiteX11" fmla="*/ 675382 w 723509"/>
                  <a:gd name="connsiteY11" fmla="*/ 204537 h 240631"/>
                  <a:gd name="connsiteX12" fmla="*/ 699445 w 723509"/>
                  <a:gd name="connsiteY12" fmla="*/ 180473 h 240631"/>
                  <a:gd name="connsiteX13" fmla="*/ 723509 w 723509"/>
                  <a:gd name="connsiteY13" fmla="*/ 108284 h 240631"/>
                  <a:gd name="connsiteX14" fmla="*/ 711477 w 723509"/>
                  <a:gd name="connsiteY14" fmla="*/ 48126 h 240631"/>
                  <a:gd name="connsiteX15" fmla="*/ 639288 w 723509"/>
                  <a:gd name="connsiteY15" fmla="*/ 24063 h 240631"/>
                  <a:gd name="connsiteX16" fmla="*/ 458814 w 723509"/>
                  <a:gd name="connsiteY16" fmla="*/ 0 h 240631"/>
                  <a:gd name="connsiteX17" fmla="*/ 314435 w 723509"/>
                  <a:gd name="connsiteY17" fmla="*/ 12031 h 2406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723509" h="240631">
                    <a:moveTo>
                      <a:pt x="314435" y="12031"/>
                    </a:moveTo>
                    <a:lnTo>
                      <a:pt x="314435" y="12031"/>
                    </a:lnTo>
                    <a:cubicBezTo>
                      <a:pt x="180944" y="26864"/>
                      <a:pt x="240602" y="12579"/>
                      <a:pt x="133961" y="48126"/>
                    </a:cubicBezTo>
                    <a:lnTo>
                      <a:pt x="61772" y="72189"/>
                    </a:lnTo>
                    <a:lnTo>
                      <a:pt x="25677" y="84221"/>
                    </a:lnTo>
                    <a:cubicBezTo>
                      <a:pt x="17656" y="108284"/>
                      <a:pt x="-6407" y="132347"/>
                      <a:pt x="1614" y="156410"/>
                    </a:cubicBezTo>
                    <a:cubicBezTo>
                      <a:pt x="5624" y="168442"/>
                      <a:pt x="7120" y="181630"/>
                      <a:pt x="13645" y="192505"/>
                    </a:cubicBezTo>
                    <a:cubicBezTo>
                      <a:pt x="19481" y="202232"/>
                      <a:pt x="27982" y="210732"/>
                      <a:pt x="37709" y="216568"/>
                    </a:cubicBezTo>
                    <a:cubicBezTo>
                      <a:pt x="72400" y="237382"/>
                      <a:pt x="187164" y="239936"/>
                      <a:pt x="194119" y="240631"/>
                    </a:cubicBezTo>
                    <a:cubicBezTo>
                      <a:pt x="294382" y="236621"/>
                      <a:pt x="394774" y="235060"/>
                      <a:pt x="494909" y="228600"/>
                    </a:cubicBezTo>
                    <a:cubicBezTo>
                      <a:pt x="519253" y="227029"/>
                      <a:pt x="542917" y="219792"/>
                      <a:pt x="567098" y="216568"/>
                    </a:cubicBezTo>
                    <a:cubicBezTo>
                      <a:pt x="603096" y="211768"/>
                      <a:pt x="639287" y="208547"/>
                      <a:pt x="675382" y="204537"/>
                    </a:cubicBezTo>
                    <a:cubicBezTo>
                      <a:pt x="683403" y="196516"/>
                      <a:pt x="694372" y="190619"/>
                      <a:pt x="699445" y="180473"/>
                    </a:cubicBezTo>
                    <a:cubicBezTo>
                      <a:pt x="710789" y="157786"/>
                      <a:pt x="723509" y="108284"/>
                      <a:pt x="723509" y="108284"/>
                    </a:cubicBezTo>
                    <a:cubicBezTo>
                      <a:pt x="719498" y="88231"/>
                      <a:pt x="725937" y="62586"/>
                      <a:pt x="711477" y="48126"/>
                    </a:cubicBezTo>
                    <a:cubicBezTo>
                      <a:pt x="693541" y="30190"/>
                      <a:pt x="663351" y="32084"/>
                      <a:pt x="639288" y="24063"/>
                    </a:cubicBezTo>
                    <a:cubicBezTo>
                      <a:pt x="557376" y="-3241"/>
                      <a:pt x="615839" y="13085"/>
                      <a:pt x="458814" y="0"/>
                    </a:cubicBezTo>
                    <a:cubicBezTo>
                      <a:pt x="330517" y="12829"/>
                      <a:pt x="338498" y="10026"/>
                      <a:pt x="314435" y="12031"/>
                    </a:cubicBezTo>
                    <a:close/>
                  </a:path>
                </a:pathLst>
              </a:custGeom>
              <a:solidFill>
                <a:srgbClr val="C8C2B6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58A4D12E-63B8-4F9D-A241-12185369B90F}"/>
                </a:ext>
              </a:extLst>
            </p:cNvPr>
            <p:cNvSpPr txBox="1"/>
            <p:nvPr/>
          </p:nvSpPr>
          <p:spPr>
            <a:xfrm>
              <a:off x="992200" y="2961971"/>
              <a:ext cx="1992365" cy="4140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600" kern="1300" dirty="0"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코드 설명</a:t>
              </a:r>
              <a:endParaRPr lang="en-US" altLang="ko-KR" sz="1600" kern="13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C521A131-5562-49D4-A08A-7AAEF1FF8EFD}"/>
              </a:ext>
            </a:extLst>
          </p:cNvPr>
          <p:cNvGrpSpPr/>
          <p:nvPr/>
        </p:nvGrpSpPr>
        <p:grpSpPr>
          <a:xfrm>
            <a:off x="2109215" y="1525623"/>
            <a:ext cx="8467064" cy="4680000"/>
            <a:chOff x="1387762" y="1527814"/>
            <a:chExt cx="8467064" cy="4680000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93643DD4-4F7F-4385-B9C2-27CC67267BA5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87762" y="1527814"/>
              <a:ext cx="8467064" cy="4680000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C3ABC9AE-221E-4A72-A0F6-E92242F7F5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33493" y="1527814"/>
              <a:ext cx="4021333" cy="468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7816865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423B2B6E-654C-40B0-B88F-2DDB8D25446C}"/>
              </a:ext>
            </a:extLst>
          </p:cNvPr>
          <p:cNvSpPr/>
          <p:nvPr/>
        </p:nvSpPr>
        <p:spPr>
          <a:xfrm>
            <a:off x="0" y="0"/>
            <a:ext cx="240632" cy="6858000"/>
          </a:xfrm>
          <a:prstGeom prst="rect">
            <a:avLst/>
          </a:prstGeom>
          <a:solidFill>
            <a:srgbClr val="434B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443E19FE-7A42-466A-9F13-74E26D09578E}"/>
              </a:ext>
            </a:extLst>
          </p:cNvPr>
          <p:cNvCxnSpPr>
            <a:cxnSpLocks/>
          </p:cNvCxnSpPr>
          <p:nvPr/>
        </p:nvCxnSpPr>
        <p:spPr>
          <a:xfrm>
            <a:off x="240632" y="637671"/>
            <a:ext cx="3204317" cy="0"/>
          </a:xfrm>
          <a:prstGeom prst="line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EA09041A-2CEF-4C43-A8F4-795B75BCD6D1}"/>
              </a:ext>
            </a:extLst>
          </p:cNvPr>
          <p:cNvSpPr txBox="1"/>
          <p:nvPr/>
        </p:nvSpPr>
        <p:spPr>
          <a:xfrm>
            <a:off x="240632" y="165361"/>
            <a:ext cx="33212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Abadi" panose="020B0604020104020204" pitchFamily="34" charset="0"/>
              </a:rPr>
              <a:t>6.4 </a:t>
            </a:r>
            <a:r>
              <a:rPr lang="ko-KR" altLang="en-US" sz="1600" dirty="0">
                <a:latin typeface="Abadi" panose="020B0604020104020204" pitchFamily="34" charset="0"/>
              </a:rPr>
              <a:t>컨브넷을 사용한 시퀀스처리</a:t>
            </a:r>
          </a:p>
          <a:p>
            <a:endParaRPr lang="ko-KR" altLang="en-US" sz="1600" dirty="0">
              <a:latin typeface="Abadi" panose="020B0604020104020204" pitchFamily="34" charset="0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4721BBA-0F16-409F-B52A-70391B2B28B2}"/>
              </a:ext>
            </a:extLst>
          </p:cNvPr>
          <p:cNvGrpSpPr/>
          <p:nvPr/>
        </p:nvGrpSpPr>
        <p:grpSpPr>
          <a:xfrm>
            <a:off x="481264" y="788047"/>
            <a:ext cx="2291131" cy="488478"/>
            <a:chOff x="693434" y="2961971"/>
            <a:chExt cx="2291131" cy="488478"/>
          </a:xfrm>
        </p:grpSpPr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BB5E375F-B816-49A5-AABE-6F31FE4701C3}"/>
                </a:ext>
              </a:extLst>
            </p:cNvPr>
            <p:cNvGrpSpPr/>
            <p:nvPr/>
          </p:nvGrpSpPr>
          <p:grpSpPr>
            <a:xfrm>
              <a:off x="693434" y="2964317"/>
              <a:ext cx="1888052" cy="486132"/>
              <a:chOff x="1614452" y="2930027"/>
              <a:chExt cx="783666" cy="285656"/>
            </a:xfrm>
          </p:grpSpPr>
          <p:sp>
            <p:nvSpPr>
              <p:cNvPr id="31" name="자유형: 도형 30">
                <a:extLst>
                  <a:ext uri="{FF2B5EF4-FFF2-40B4-BE49-F238E27FC236}">
                    <a16:creationId xmlns:a16="http://schemas.microsoft.com/office/drawing/2014/main" id="{BB57ED4D-044B-4775-BC44-E9D31B789664}"/>
                  </a:ext>
                </a:extLst>
              </p:cNvPr>
              <p:cNvSpPr/>
              <p:nvPr/>
            </p:nvSpPr>
            <p:spPr>
              <a:xfrm rot="21193953">
                <a:off x="1614452" y="2950988"/>
                <a:ext cx="783666" cy="264695"/>
              </a:xfrm>
              <a:custGeom>
                <a:avLst/>
                <a:gdLst>
                  <a:gd name="connsiteX0" fmla="*/ 156410 w 783666"/>
                  <a:gd name="connsiteY0" fmla="*/ 0 h 264695"/>
                  <a:gd name="connsiteX1" fmla="*/ 156410 w 783666"/>
                  <a:gd name="connsiteY1" fmla="*/ 0 h 264695"/>
                  <a:gd name="connsiteX2" fmla="*/ 48126 w 783666"/>
                  <a:gd name="connsiteY2" fmla="*/ 12032 h 264695"/>
                  <a:gd name="connsiteX3" fmla="*/ 24063 w 783666"/>
                  <a:gd name="connsiteY3" fmla="*/ 48126 h 264695"/>
                  <a:gd name="connsiteX4" fmla="*/ 0 w 783666"/>
                  <a:gd name="connsiteY4" fmla="*/ 72190 h 264695"/>
                  <a:gd name="connsiteX5" fmla="*/ 12031 w 783666"/>
                  <a:gd name="connsiteY5" fmla="*/ 156411 h 264695"/>
                  <a:gd name="connsiteX6" fmla="*/ 24063 w 783666"/>
                  <a:gd name="connsiteY6" fmla="*/ 192505 h 264695"/>
                  <a:gd name="connsiteX7" fmla="*/ 60158 w 783666"/>
                  <a:gd name="connsiteY7" fmla="*/ 204537 h 264695"/>
                  <a:gd name="connsiteX8" fmla="*/ 216568 w 783666"/>
                  <a:gd name="connsiteY8" fmla="*/ 216569 h 264695"/>
                  <a:gd name="connsiteX9" fmla="*/ 252663 w 783666"/>
                  <a:gd name="connsiteY9" fmla="*/ 228600 h 264695"/>
                  <a:gd name="connsiteX10" fmla="*/ 360947 w 783666"/>
                  <a:gd name="connsiteY10" fmla="*/ 252663 h 264695"/>
                  <a:gd name="connsiteX11" fmla="*/ 409073 w 783666"/>
                  <a:gd name="connsiteY11" fmla="*/ 264695 h 264695"/>
                  <a:gd name="connsiteX12" fmla="*/ 589547 w 783666"/>
                  <a:gd name="connsiteY12" fmla="*/ 252663 h 264695"/>
                  <a:gd name="connsiteX13" fmla="*/ 661736 w 783666"/>
                  <a:gd name="connsiteY13" fmla="*/ 228600 h 264695"/>
                  <a:gd name="connsiteX14" fmla="*/ 685800 w 783666"/>
                  <a:gd name="connsiteY14" fmla="*/ 204537 h 264695"/>
                  <a:gd name="connsiteX15" fmla="*/ 757989 w 783666"/>
                  <a:gd name="connsiteY15" fmla="*/ 180474 h 264695"/>
                  <a:gd name="connsiteX16" fmla="*/ 782052 w 783666"/>
                  <a:gd name="connsiteY16" fmla="*/ 108284 h 264695"/>
                  <a:gd name="connsiteX17" fmla="*/ 770021 w 783666"/>
                  <a:gd name="connsiteY17" fmla="*/ 72190 h 264695"/>
                  <a:gd name="connsiteX18" fmla="*/ 733926 w 783666"/>
                  <a:gd name="connsiteY18" fmla="*/ 60158 h 264695"/>
                  <a:gd name="connsiteX19" fmla="*/ 529389 w 783666"/>
                  <a:gd name="connsiteY19" fmla="*/ 48126 h 264695"/>
                  <a:gd name="connsiteX20" fmla="*/ 433136 w 783666"/>
                  <a:gd name="connsiteY20" fmla="*/ 36095 h 264695"/>
                  <a:gd name="connsiteX21" fmla="*/ 312821 w 783666"/>
                  <a:gd name="connsiteY21" fmla="*/ 12032 h 264695"/>
                  <a:gd name="connsiteX22" fmla="*/ 156410 w 783666"/>
                  <a:gd name="connsiteY22" fmla="*/ 0 h 2646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783666" h="264695">
                    <a:moveTo>
                      <a:pt x="156410" y="0"/>
                    </a:moveTo>
                    <a:lnTo>
                      <a:pt x="156410" y="0"/>
                    </a:lnTo>
                    <a:cubicBezTo>
                      <a:pt x="120315" y="4011"/>
                      <a:pt x="82256" y="-379"/>
                      <a:pt x="48126" y="12032"/>
                    </a:cubicBezTo>
                    <a:cubicBezTo>
                      <a:pt x="34537" y="16974"/>
                      <a:pt x="33096" y="36835"/>
                      <a:pt x="24063" y="48126"/>
                    </a:cubicBezTo>
                    <a:cubicBezTo>
                      <a:pt x="16977" y="56984"/>
                      <a:pt x="8021" y="64169"/>
                      <a:pt x="0" y="72190"/>
                    </a:cubicBezTo>
                    <a:cubicBezTo>
                      <a:pt x="4010" y="100264"/>
                      <a:pt x="6469" y="128603"/>
                      <a:pt x="12031" y="156411"/>
                    </a:cubicBezTo>
                    <a:cubicBezTo>
                      <a:pt x="14518" y="168847"/>
                      <a:pt x="15095" y="183537"/>
                      <a:pt x="24063" y="192505"/>
                    </a:cubicBezTo>
                    <a:cubicBezTo>
                      <a:pt x="33031" y="201473"/>
                      <a:pt x="47573" y="202964"/>
                      <a:pt x="60158" y="204537"/>
                    </a:cubicBezTo>
                    <a:cubicBezTo>
                      <a:pt x="112045" y="211023"/>
                      <a:pt x="164431" y="212558"/>
                      <a:pt x="216568" y="216569"/>
                    </a:cubicBezTo>
                    <a:cubicBezTo>
                      <a:pt x="228600" y="220579"/>
                      <a:pt x="240469" y="225116"/>
                      <a:pt x="252663" y="228600"/>
                    </a:cubicBezTo>
                    <a:cubicBezTo>
                      <a:pt x="304034" y="243277"/>
                      <a:pt x="305097" y="240252"/>
                      <a:pt x="360947" y="252663"/>
                    </a:cubicBezTo>
                    <a:cubicBezTo>
                      <a:pt x="377089" y="256250"/>
                      <a:pt x="393031" y="260684"/>
                      <a:pt x="409073" y="264695"/>
                    </a:cubicBezTo>
                    <a:cubicBezTo>
                      <a:pt x="469231" y="260684"/>
                      <a:pt x="529861" y="261190"/>
                      <a:pt x="589547" y="252663"/>
                    </a:cubicBezTo>
                    <a:cubicBezTo>
                      <a:pt x="614657" y="249076"/>
                      <a:pt x="661736" y="228600"/>
                      <a:pt x="661736" y="228600"/>
                    </a:cubicBezTo>
                    <a:cubicBezTo>
                      <a:pt x="669757" y="220579"/>
                      <a:pt x="675654" y="209610"/>
                      <a:pt x="685800" y="204537"/>
                    </a:cubicBezTo>
                    <a:cubicBezTo>
                      <a:pt x="708487" y="193194"/>
                      <a:pt x="757989" y="180474"/>
                      <a:pt x="757989" y="180474"/>
                    </a:cubicBezTo>
                    <a:cubicBezTo>
                      <a:pt x="766010" y="156411"/>
                      <a:pt x="790073" y="132347"/>
                      <a:pt x="782052" y="108284"/>
                    </a:cubicBezTo>
                    <a:cubicBezTo>
                      <a:pt x="778042" y="96253"/>
                      <a:pt x="778989" y="81158"/>
                      <a:pt x="770021" y="72190"/>
                    </a:cubicBezTo>
                    <a:cubicBezTo>
                      <a:pt x="761053" y="63222"/>
                      <a:pt x="746546" y="61420"/>
                      <a:pt x="733926" y="60158"/>
                    </a:cubicBezTo>
                    <a:cubicBezTo>
                      <a:pt x="665968" y="53362"/>
                      <a:pt x="597568" y="52137"/>
                      <a:pt x="529389" y="48126"/>
                    </a:cubicBezTo>
                    <a:cubicBezTo>
                      <a:pt x="497305" y="44116"/>
                      <a:pt x="465030" y="41411"/>
                      <a:pt x="433136" y="36095"/>
                    </a:cubicBezTo>
                    <a:cubicBezTo>
                      <a:pt x="370042" y="25579"/>
                      <a:pt x="388488" y="15815"/>
                      <a:pt x="312821" y="12032"/>
                    </a:cubicBezTo>
                    <a:cubicBezTo>
                      <a:pt x="256744" y="9228"/>
                      <a:pt x="182478" y="2005"/>
                      <a:pt x="156410" y="0"/>
                    </a:cubicBezTo>
                    <a:close/>
                  </a:path>
                </a:pathLst>
              </a:custGeom>
              <a:solidFill>
                <a:srgbClr val="E0E0D8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2" name="자유형: 도형 31">
                <a:extLst>
                  <a:ext uri="{FF2B5EF4-FFF2-40B4-BE49-F238E27FC236}">
                    <a16:creationId xmlns:a16="http://schemas.microsoft.com/office/drawing/2014/main" id="{D74EB930-B30D-4C15-A1C3-7B4839F33C69}"/>
                  </a:ext>
                </a:extLst>
              </p:cNvPr>
              <p:cNvSpPr/>
              <p:nvPr/>
            </p:nvSpPr>
            <p:spPr>
              <a:xfrm rot="384535">
                <a:off x="1628954" y="2930027"/>
                <a:ext cx="723509" cy="240631"/>
              </a:xfrm>
              <a:custGeom>
                <a:avLst/>
                <a:gdLst>
                  <a:gd name="connsiteX0" fmla="*/ 314435 w 723509"/>
                  <a:gd name="connsiteY0" fmla="*/ 12031 h 240631"/>
                  <a:gd name="connsiteX1" fmla="*/ 314435 w 723509"/>
                  <a:gd name="connsiteY1" fmla="*/ 12031 h 240631"/>
                  <a:gd name="connsiteX2" fmla="*/ 133961 w 723509"/>
                  <a:gd name="connsiteY2" fmla="*/ 48126 h 240631"/>
                  <a:gd name="connsiteX3" fmla="*/ 61772 w 723509"/>
                  <a:gd name="connsiteY3" fmla="*/ 72189 h 240631"/>
                  <a:gd name="connsiteX4" fmla="*/ 25677 w 723509"/>
                  <a:gd name="connsiteY4" fmla="*/ 84221 h 240631"/>
                  <a:gd name="connsiteX5" fmla="*/ 1614 w 723509"/>
                  <a:gd name="connsiteY5" fmla="*/ 156410 h 240631"/>
                  <a:gd name="connsiteX6" fmla="*/ 13645 w 723509"/>
                  <a:gd name="connsiteY6" fmla="*/ 192505 h 240631"/>
                  <a:gd name="connsiteX7" fmla="*/ 37709 w 723509"/>
                  <a:gd name="connsiteY7" fmla="*/ 216568 h 240631"/>
                  <a:gd name="connsiteX8" fmla="*/ 194119 w 723509"/>
                  <a:gd name="connsiteY8" fmla="*/ 240631 h 240631"/>
                  <a:gd name="connsiteX9" fmla="*/ 494909 w 723509"/>
                  <a:gd name="connsiteY9" fmla="*/ 228600 h 240631"/>
                  <a:gd name="connsiteX10" fmla="*/ 567098 w 723509"/>
                  <a:gd name="connsiteY10" fmla="*/ 216568 h 240631"/>
                  <a:gd name="connsiteX11" fmla="*/ 675382 w 723509"/>
                  <a:gd name="connsiteY11" fmla="*/ 204537 h 240631"/>
                  <a:gd name="connsiteX12" fmla="*/ 699445 w 723509"/>
                  <a:gd name="connsiteY12" fmla="*/ 180473 h 240631"/>
                  <a:gd name="connsiteX13" fmla="*/ 723509 w 723509"/>
                  <a:gd name="connsiteY13" fmla="*/ 108284 h 240631"/>
                  <a:gd name="connsiteX14" fmla="*/ 711477 w 723509"/>
                  <a:gd name="connsiteY14" fmla="*/ 48126 h 240631"/>
                  <a:gd name="connsiteX15" fmla="*/ 639288 w 723509"/>
                  <a:gd name="connsiteY15" fmla="*/ 24063 h 240631"/>
                  <a:gd name="connsiteX16" fmla="*/ 458814 w 723509"/>
                  <a:gd name="connsiteY16" fmla="*/ 0 h 240631"/>
                  <a:gd name="connsiteX17" fmla="*/ 314435 w 723509"/>
                  <a:gd name="connsiteY17" fmla="*/ 12031 h 2406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723509" h="240631">
                    <a:moveTo>
                      <a:pt x="314435" y="12031"/>
                    </a:moveTo>
                    <a:lnTo>
                      <a:pt x="314435" y="12031"/>
                    </a:lnTo>
                    <a:cubicBezTo>
                      <a:pt x="180944" y="26864"/>
                      <a:pt x="240602" y="12579"/>
                      <a:pt x="133961" y="48126"/>
                    </a:cubicBezTo>
                    <a:lnTo>
                      <a:pt x="61772" y="72189"/>
                    </a:lnTo>
                    <a:lnTo>
                      <a:pt x="25677" y="84221"/>
                    </a:lnTo>
                    <a:cubicBezTo>
                      <a:pt x="17656" y="108284"/>
                      <a:pt x="-6407" y="132347"/>
                      <a:pt x="1614" y="156410"/>
                    </a:cubicBezTo>
                    <a:cubicBezTo>
                      <a:pt x="5624" y="168442"/>
                      <a:pt x="7120" y="181630"/>
                      <a:pt x="13645" y="192505"/>
                    </a:cubicBezTo>
                    <a:cubicBezTo>
                      <a:pt x="19481" y="202232"/>
                      <a:pt x="27982" y="210732"/>
                      <a:pt x="37709" y="216568"/>
                    </a:cubicBezTo>
                    <a:cubicBezTo>
                      <a:pt x="72400" y="237382"/>
                      <a:pt x="187164" y="239936"/>
                      <a:pt x="194119" y="240631"/>
                    </a:cubicBezTo>
                    <a:cubicBezTo>
                      <a:pt x="294382" y="236621"/>
                      <a:pt x="394774" y="235060"/>
                      <a:pt x="494909" y="228600"/>
                    </a:cubicBezTo>
                    <a:cubicBezTo>
                      <a:pt x="519253" y="227029"/>
                      <a:pt x="542917" y="219792"/>
                      <a:pt x="567098" y="216568"/>
                    </a:cubicBezTo>
                    <a:cubicBezTo>
                      <a:pt x="603096" y="211768"/>
                      <a:pt x="639287" y="208547"/>
                      <a:pt x="675382" y="204537"/>
                    </a:cubicBezTo>
                    <a:cubicBezTo>
                      <a:pt x="683403" y="196516"/>
                      <a:pt x="694372" y="190619"/>
                      <a:pt x="699445" y="180473"/>
                    </a:cubicBezTo>
                    <a:cubicBezTo>
                      <a:pt x="710789" y="157786"/>
                      <a:pt x="723509" y="108284"/>
                      <a:pt x="723509" y="108284"/>
                    </a:cubicBezTo>
                    <a:cubicBezTo>
                      <a:pt x="719498" y="88231"/>
                      <a:pt x="725937" y="62586"/>
                      <a:pt x="711477" y="48126"/>
                    </a:cubicBezTo>
                    <a:cubicBezTo>
                      <a:pt x="693541" y="30190"/>
                      <a:pt x="663351" y="32084"/>
                      <a:pt x="639288" y="24063"/>
                    </a:cubicBezTo>
                    <a:cubicBezTo>
                      <a:pt x="557376" y="-3241"/>
                      <a:pt x="615839" y="13085"/>
                      <a:pt x="458814" y="0"/>
                    </a:cubicBezTo>
                    <a:cubicBezTo>
                      <a:pt x="330517" y="12829"/>
                      <a:pt x="338498" y="10026"/>
                      <a:pt x="314435" y="12031"/>
                    </a:cubicBezTo>
                    <a:close/>
                  </a:path>
                </a:pathLst>
              </a:custGeom>
              <a:solidFill>
                <a:srgbClr val="C8C2B6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58A4D12E-63B8-4F9D-A241-12185369B90F}"/>
                </a:ext>
              </a:extLst>
            </p:cNvPr>
            <p:cNvSpPr txBox="1"/>
            <p:nvPr/>
          </p:nvSpPr>
          <p:spPr>
            <a:xfrm>
              <a:off x="992200" y="2961971"/>
              <a:ext cx="1992365" cy="4140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600" kern="1300" dirty="0"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코드 설명</a:t>
              </a:r>
              <a:endParaRPr lang="en-US" altLang="ko-KR" sz="1600" kern="13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endParaRPr>
            </a:p>
          </p:txBody>
        </p:sp>
      </p:grpSp>
      <p:pic>
        <p:nvPicPr>
          <p:cNvPr id="2050" name="Picture 2" descr="17">
            <a:extLst>
              <a:ext uri="{FF2B5EF4-FFF2-40B4-BE49-F238E27FC236}">
                <a16:creationId xmlns:a16="http://schemas.microsoft.com/office/drawing/2014/main" id="{BE6AA90E-D350-4C89-9FAD-CC483F59B3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0732" y="1576423"/>
            <a:ext cx="6230536" cy="4317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A10F65CF-78CF-47BE-8123-1B02171CD9EE}"/>
              </a:ext>
            </a:extLst>
          </p:cNvPr>
          <p:cNvSpPr/>
          <p:nvPr/>
        </p:nvSpPr>
        <p:spPr>
          <a:xfrm>
            <a:off x="0" y="13214"/>
            <a:ext cx="12192000" cy="6844786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0" b="1" dirty="0"/>
              <a:t>하지만</a:t>
            </a:r>
            <a:r>
              <a:rPr lang="en-US" altLang="ko-KR" sz="5000" b="1" dirty="0"/>
              <a:t>,</a:t>
            </a:r>
            <a:endParaRPr lang="ko-KR" altLang="en-US" sz="5000" b="1" dirty="0"/>
          </a:p>
        </p:txBody>
      </p:sp>
    </p:spTree>
    <p:extLst>
      <p:ext uri="{BB962C8B-B14F-4D97-AF65-F5344CB8AC3E}">
        <p14:creationId xmlns:p14="http://schemas.microsoft.com/office/powerpoint/2010/main" val="2632093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423B2B6E-654C-40B0-B88F-2DDB8D25446C}"/>
              </a:ext>
            </a:extLst>
          </p:cNvPr>
          <p:cNvSpPr/>
          <p:nvPr/>
        </p:nvSpPr>
        <p:spPr>
          <a:xfrm>
            <a:off x="0" y="0"/>
            <a:ext cx="240632" cy="6858000"/>
          </a:xfrm>
          <a:prstGeom prst="rect">
            <a:avLst/>
          </a:prstGeom>
          <a:solidFill>
            <a:srgbClr val="434B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443E19FE-7A42-466A-9F13-74E26D09578E}"/>
              </a:ext>
            </a:extLst>
          </p:cNvPr>
          <p:cNvCxnSpPr>
            <a:cxnSpLocks/>
          </p:cNvCxnSpPr>
          <p:nvPr/>
        </p:nvCxnSpPr>
        <p:spPr>
          <a:xfrm>
            <a:off x="240632" y="637671"/>
            <a:ext cx="3204317" cy="0"/>
          </a:xfrm>
          <a:prstGeom prst="line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EA09041A-2CEF-4C43-A8F4-795B75BCD6D1}"/>
              </a:ext>
            </a:extLst>
          </p:cNvPr>
          <p:cNvSpPr txBox="1"/>
          <p:nvPr/>
        </p:nvSpPr>
        <p:spPr>
          <a:xfrm>
            <a:off x="240632" y="165361"/>
            <a:ext cx="33212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Abadi" panose="020B0604020104020204" pitchFamily="34" charset="0"/>
              </a:rPr>
              <a:t>6.4 </a:t>
            </a:r>
            <a:r>
              <a:rPr lang="ko-KR" altLang="en-US" sz="1600" dirty="0">
                <a:latin typeface="Abadi" panose="020B0604020104020204" pitchFamily="34" charset="0"/>
              </a:rPr>
              <a:t>컨브넷을 사용한 시퀀스처리</a:t>
            </a:r>
          </a:p>
          <a:p>
            <a:endParaRPr lang="ko-KR" altLang="en-US" sz="1600" dirty="0">
              <a:latin typeface="Abadi" panose="020B0604020104020204" pitchFamily="34" charset="0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4721BBA-0F16-409F-B52A-70391B2B28B2}"/>
              </a:ext>
            </a:extLst>
          </p:cNvPr>
          <p:cNvGrpSpPr/>
          <p:nvPr/>
        </p:nvGrpSpPr>
        <p:grpSpPr>
          <a:xfrm>
            <a:off x="481264" y="788047"/>
            <a:ext cx="2291131" cy="488478"/>
            <a:chOff x="693434" y="2961971"/>
            <a:chExt cx="2291131" cy="488478"/>
          </a:xfrm>
        </p:grpSpPr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BB5E375F-B816-49A5-AABE-6F31FE4701C3}"/>
                </a:ext>
              </a:extLst>
            </p:cNvPr>
            <p:cNvGrpSpPr/>
            <p:nvPr/>
          </p:nvGrpSpPr>
          <p:grpSpPr>
            <a:xfrm>
              <a:off x="693434" y="2964317"/>
              <a:ext cx="1888052" cy="486132"/>
              <a:chOff x="1614452" y="2930027"/>
              <a:chExt cx="783666" cy="285656"/>
            </a:xfrm>
          </p:grpSpPr>
          <p:sp>
            <p:nvSpPr>
              <p:cNvPr id="31" name="자유형: 도형 30">
                <a:extLst>
                  <a:ext uri="{FF2B5EF4-FFF2-40B4-BE49-F238E27FC236}">
                    <a16:creationId xmlns:a16="http://schemas.microsoft.com/office/drawing/2014/main" id="{BB57ED4D-044B-4775-BC44-E9D31B789664}"/>
                  </a:ext>
                </a:extLst>
              </p:cNvPr>
              <p:cNvSpPr/>
              <p:nvPr/>
            </p:nvSpPr>
            <p:spPr>
              <a:xfrm rot="21193953">
                <a:off x="1614452" y="2950988"/>
                <a:ext cx="783666" cy="264695"/>
              </a:xfrm>
              <a:custGeom>
                <a:avLst/>
                <a:gdLst>
                  <a:gd name="connsiteX0" fmla="*/ 156410 w 783666"/>
                  <a:gd name="connsiteY0" fmla="*/ 0 h 264695"/>
                  <a:gd name="connsiteX1" fmla="*/ 156410 w 783666"/>
                  <a:gd name="connsiteY1" fmla="*/ 0 h 264695"/>
                  <a:gd name="connsiteX2" fmla="*/ 48126 w 783666"/>
                  <a:gd name="connsiteY2" fmla="*/ 12032 h 264695"/>
                  <a:gd name="connsiteX3" fmla="*/ 24063 w 783666"/>
                  <a:gd name="connsiteY3" fmla="*/ 48126 h 264695"/>
                  <a:gd name="connsiteX4" fmla="*/ 0 w 783666"/>
                  <a:gd name="connsiteY4" fmla="*/ 72190 h 264695"/>
                  <a:gd name="connsiteX5" fmla="*/ 12031 w 783666"/>
                  <a:gd name="connsiteY5" fmla="*/ 156411 h 264695"/>
                  <a:gd name="connsiteX6" fmla="*/ 24063 w 783666"/>
                  <a:gd name="connsiteY6" fmla="*/ 192505 h 264695"/>
                  <a:gd name="connsiteX7" fmla="*/ 60158 w 783666"/>
                  <a:gd name="connsiteY7" fmla="*/ 204537 h 264695"/>
                  <a:gd name="connsiteX8" fmla="*/ 216568 w 783666"/>
                  <a:gd name="connsiteY8" fmla="*/ 216569 h 264695"/>
                  <a:gd name="connsiteX9" fmla="*/ 252663 w 783666"/>
                  <a:gd name="connsiteY9" fmla="*/ 228600 h 264695"/>
                  <a:gd name="connsiteX10" fmla="*/ 360947 w 783666"/>
                  <a:gd name="connsiteY10" fmla="*/ 252663 h 264695"/>
                  <a:gd name="connsiteX11" fmla="*/ 409073 w 783666"/>
                  <a:gd name="connsiteY11" fmla="*/ 264695 h 264695"/>
                  <a:gd name="connsiteX12" fmla="*/ 589547 w 783666"/>
                  <a:gd name="connsiteY12" fmla="*/ 252663 h 264695"/>
                  <a:gd name="connsiteX13" fmla="*/ 661736 w 783666"/>
                  <a:gd name="connsiteY13" fmla="*/ 228600 h 264695"/>
                  <a:gd name="connsiteX14" fmla="*/ 685800 w 783666"/>
                  <a:gd name="connsiteY14" fmla="*/ 204537 h 264695"/>
                  <a:gd name="connsiteX15" fmla="*/ 757989 w 783666"/>
                  <a:gd name="connsiteY15" fmla="*/ 180474 h 264695"/>
                  <a:gd name="connsiteX16" fmla="*/ 782052 w 783666"/>
                  <a:gd name="connsiteY16" fmla="*/ 108284 h 264695"/>
                  <a:gd name="connsiteX17" fmla="*/ 770021 w 783666"/>
                  <a:gd name="connsiteY17" fmla="*/ 72190 h 264695"/>
                  <a:gd name="connsiteX18" fmla="*/ 733926 w 783666"/>
                  <a:gd name="connsiteY18" fmla="*/ 60158 h 264695"/>
                  <a:gd name="connsiteX19" fmla="*/ 529389 w 783666"/>
                  <a:gd name="connsiteY19" fmla="*/ 48126 h 264695"/>
                  <a:gd name="connsiteX20" fmla="*/ 433136 w 783666"/>
                  <a:gd name="connsiteY20" fmla="*/ 36095 h 264695"/>
                  <a:gd name="connsiteX21" fmla="*/ 312821 w 783666"/>
                  <a:gd name="connsiteY21" fmla="*/ 12032 h 264695"/>
                  <a:gd name="connsiteX22" fmla="*/ 156410 w 783666"/>
                  <a:gd name="connsiteY22" fmla="*/ 0 h 2646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783666" h="264695">
                    <a:moveTo>
                      <a:pt x="156410" y="0"/>
                    </a:moveTo>
                    <a:lnTo>
                      <a:pt x="156410" y="0"/>
                    </a:lnTo>
                    <a:cubicBezTo>
                      <a:pt x="120315" y="4011"/>
                      <a:pt x="82256" y="-379"/>
                      <a:pt x="48126" y="12032"/>
                    </a:cubicBezTo>
                    <a:cubicBezTo>
                      <a:pt x="34537" y="16974"/>
                      <a:pt x="33096" y="36835"/>
                      <a:pt x="24063" y="48126"/>
                    </a:cubicBezTo>
                    <a:cubicBezTo>
                      <a:pt x="16977" y="56984"/>
                      <a:pt x="8021" y="64169"/>
                      <a:pt x="0" y="72190"/>
                    </a:cubicBezTo>
                    <a:cubicBezTo>
                      <a:pt x="4010" y="100264"/>
                      <a:pt x="6469" y="128603"/>
                      <a:pt x="12031" y="156411"/>
                    </a:cubicBezTo>
                    <a:cubicBezTo>
                      <a:pt x="14518" y="168847"/>
                      <a:pt x="15095" y="183537"/>
                      <a:pt x="24063" y="192505"/>
                    </a:cubicBezTo>
                    <a:cubicBezTo>
                      <a:pt x="33031" y="201473"/>
                      <a:pt x="47573" y="202964"/>
                      <a:pt x="60158" y="204537"/>
                    </a:cubicBezTo>
                    <a:cubicBezTo>
                      <a:pt x="112045" y="211023"/>
                      <a:pt x="164431" y="212558"/>
                      <a:pt x="216568" y="216569"/>
                    </a:cubicBezTo>
                    <a:cubicBezTo>
                      <a:pt x="228600" y="220579"/>
                      <a:pt x="240469" y="225116"/>
                      <a:pt x="252663" y="228600"/>
                    </a:cubicBezTo>
                    <a:cubicBezTo>
                      <a:pt x="304034" y="243277"/>
                      <a:pt x="305097" y="240252"/>
                      <a:pt x="360947" y="252663"/>
                    </a:cubicBezTo>
                    <a:cubicBezTo>
                      <a:pt x="377089" y="256250"/>
                      <a:pt x="393031" y="260684"/>
                      <a:pt x="409073" y="264695"/>
                    </a:cubicBezTo>
                    <a:cubicBezTo>
                      <a:pt x="469231" y="260684"/>
                      <a:pt x="529861" y="261190"/>
                      <a:pt x="589547" y="252663"/>
                    </a:cubicBezTo>
                    <a:cubicBezTo>
                      <a:pt x="614657" y="249076"/>
                      <a:pt x="661736" y="228600"/>
                      <a:pt x="661736" y="228600"/>
                    </a:cubicBezTo>
                    <a:cubicBezTo>
                      <a:pt x="669757" y="220579"/>
                      <a:pt x="675654" y="209610"/>
                      <a:pt x="685800" y="204537"/>
                    </a:cubicBezTo>
                    <a:cubicBezTo>
                      <a:pt x="708487" y="193194"/>
                      <a:pt x="757989" y="180474"/>
                      <a:pt x="757989" y="180474"/>
                    </a:cubicBezTo>
                    <a:cubicBezTo>
                      <a:pt x="766010" y="156411"/>
                      <a:pt x="790073" y="132347"/>
                      <a:pt x="782052" y="108284"/>
                    </a:cubicBezTo>
                    <a:cubicBezTo>
                      <a:pt x="778042" y="96253"/>
                      <a:pt x="778989" y="81158"/>
                      <a:pt x="770021" y="72190"/>
                    </a:cubicBezTo>
                    <a:cubicBezTo>
                      <a:pt x="761053" y="63222"/>
                      <a:pt x="746546" y="61420"/>
                      <a:pt x="733926" y="60158"/>
                    </a:cubicBezTo>
                    <a:cubicBezTo>
                      <a:pt x="665968" y="53362"/>
                      <a:pt x="597568" y="52137"/>
                      <a:pt x="529389" y="48126"/>
                    </a:cubicBezTo>
                    <a:cubicBezTo>
                      <a:pt x="497305" y="44116"/>
                      <a:pt x="465030" y="41411"/>
                      <a:pt x="433136" y="36095"/>
                    </a:cubicBezTo>
                    <a:cubicBezTo>
                      <a:pt x="370042" y="25579"/>
                      <a:pt x="388488" y="15815"/>
                      <a:pt x="312821" y="12032"/>
                    </a:cubicBezTo>
                    <a:cubicBezTo>
                      <a:pt x="256744" y="9228"/>
                      <a:pt x="182478" y="2005"/>
                      <a:pt x="156410" y="0"/>
                    </a:cubicBezTo>
                    <a:close/>
                  </a:path>
                </a:pathLst>
              </a:custGeom>
              <a:solidFill>
                <a:srgbClr val="E0E0D8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2" name="자유형: 도형 31">
                <a:extLst>
                  <a:ext uri="{FF2B5EF4-FFF2-40B4-BE49-F238E27FC236}">
                    <a16:creationId xmlns:a16="http://schemas.microsoft.com/office/drawing/2014/main" id="{D74EB930-B30D-4C15-A1C3-7B4839F33C69}"/>
                  </a:ext>
                </a:extLst>
              </p:cNvPr>
              <p:cNvSpPr/>
              <p:nvPr/>
            </p:nvSpPr>
            <p:spPr>
              <a:xfrm rot="384535">
                <a:off x="1628954" y="2930027"/>
                <a:ext cx="723509" cy="240631"/>
              </a:xfrm>
              <a:custGeom>
                <a:avLst/>
                <a:gdLst>
                  <a:gd name="connsiteX0" fmla="*/ 314435 w 723509"/>
                  <a:gd name="connsiteY0" fmla="*/ 12031 h 240631"/>
                  <a:gd name="connsiteX1" fmla="*/ 314435 w 723509"/>
                  <a:gd name="connsiteY1" fmla="*/ 12031 h 240631"/>
                  <a:gd name="connsiteX2" fmla="*/ 133961 w 723509"/>
                  <a:gd name="connsiteY2" fmla="*/ 48126 h 240631"/>
                  <a:gd name="connsiteX3" fmla="*/ 61772 w 723509"/>
                  <a:gd name="connsiteY3" fmla="*/ 72189 h 240631"/>
                  <a:gd name="connsiteX4" fmla="*/ 25677 w 723509"/>
                  <a:gd name="connsiteY4" fmla="*/ 84221 h 240631"/>
                  <a:gd name="connsiteX5" fmla="*/ 1614 w 723509"/>
                  <a:gd name="connsiteY5" fmla="*/ 156410 h 240631"/>
                  <a:gd name="connsiteX6" fmla="*/ 13645 w 723509"/>
                  <a:gd name="connsiteY6" fmla="*/ 192505 h 240631"/>
                  <a:gd name="connsiteX7" fmla="*/ 37709 w 723509"/>
                  <a:gd name="connsiteY7" fmla="*/ 216568 h 240631"/>
                  <a:gd name="connsiteX8" fmla="*/ 194119 w 723509"/>
                  <a:gd name="connsiteY8" fmla="*/ 240631 h 240631"/>
                  <a:gd name="connsiteX9" fmla="*/ 494909 w 723509"/>
                  <a:gd name="connsiteY9" fmla="*/ 228600 h 240631"/>
                  <a:gd name="connsiteX10" fmla="*/ 567098 w 723509"/>
                  <a:gd name="connsiteY10" fmla="*/ 216568 h 240631"/>
                  <a:gd name="connsiteX11" fmla="*/ 675382 w 723509"/>
                  <a:gd name="connsiteY11" fmla="*/ 204537 h 240631"/>
                  <a:gd name="connsiteX12" fmla="*/ 699445 w 723509"/>
                  <a:gd name="connsiteY12" fmla="*/ 180473 h 240631"/>
                  <a:gd name="connsiteX13" fmla="*/ 723509 w 723509"/>
                  <a:gd name="connsiteY13" fmla="*/ 108284 h 240631"/>
                  <a:gd name="connsiteX14" fmla="*/ 711477 w 723509"/>
                  <a:gd name="connsiteY14" fmla="*/ 48126 h 240631"/>
                  <a:gd name="connsiteX15" fmla="*/ 639288 w 723509"/>
                  <a:gd name="connsiteY15" fmla="*/ 24063 h 240631"/>
                  <a:gd name="connsiteX16" fmla="*/ 458814 w 723509"/>
                  <a:gd name="connsiteY16" fmla="*/ 0 h 240631"/>
                  <a:gd name="connsiteX17" fmla="*/ 314435 w 723509"/>
                  <a:gd name="connsiteY17" fmla="*/ 12031 h 2406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723509" h="240631">
                    <a:moveTo>
                      <a:pt x="314435" y="12031"/>
                    </a:moveTo>
                    <a:lnTo>
                      <a:pt x="314435" y="12031"/>
                    </a:lnTo>
                    <a:cubicBezTo>
                      <a:pt x="180944" y="26864"/>
                      <a:pt x="240602" y="12579"/>
                      <a:pt x="133961" y="48126"/>
                    </a:cubicBezTo>
                    <a:lnTo>
                      <a:pt x="61772" y="72189"/>
                    </a:lnTo>
                    <a:lnTo>
                      <a:pt x="25677" y="84221"/>
                    </a:lnTo>
                    <a:cubicBezTo>
                      <a:pt x="17656" y="108284"/>
                      <a:pt x="-6407" y="132347"/>
                      <a:pt x="1614" y="156410"/>
                    </a:cubicBezTo>
                    <a:cubicBezTo>
                      <a:pt x="5624" y="168442"/>
                      <a:pt x="7120" y="181630"/>
                      <a:pt x="13645" y="192505"/>
                    </a:cubicBezTo>
                    <a:cubicBezTo>
                      <a:pt x="19481" y="202232"/>
                      <a:pt x="27982" y="210732"/>
                      <a:pt x="37709" y="216568"/>
                    </a:cubicBezTo>
                    <a:cubicBezTo>
                      <a:pt x="72400" y="237382"/>
                      <a:pt x="187164" y="239936"/>
                      <a:pt x="194119" y="240631"/>
                    </a:cubicBezTo>
                    <a:cubicBezTo>
                      <a:pt x="294382" y="236621"/>
                      <a:pt x="394774" y="235060"/>
                      <a:pt x="494909" y="228600"/>
                    </a:cubicBezTo>
                    <a:cubicBezTo>
                      <a:pt x="519253" y="227029"/>
                      <a:pt x="542917" y="219792"/>
                      <a:pt x="567098" y="216568"/>
                    </a:cubicBezTo>
                    <a:cubicBezTo>
                      <a:pt x="603096" y="211768"/>
                      <a:pt x="639287" y="208547"/>
                      <a:pt x="675382" y="204537"/>
                    </a:cubicBezTo>
                    <a:cubicBezTo>
                      <a:pt x="683403" y="196516"/>
                      <a:pt x="694372" y="190619"/>
                      <a:pt x="699445" y="180473"/>
                    </a:cubicBezTo>
                    <a:cubicBezTo>
                      <a:pt x="710789" y="157786"/>
                      <a:pt x="723509" y="108284"/>
                      <a:pt x="723509" y="108284"/>
                    </a:cubicBezTo>
                    <a:cubicBezTo>
                      <a:pt x="719498" y="88231"/>
                      <a:pt x="725937" y="62586"/>
                      <a:pt x="711477" y="48126"/>
                    </a:cubicBezTo>
                    <a:cubicBezTo>
                      <a:pt x="693541" y="30190"/>
                      <a:pt x="663351" y="32084"/>
                      <a:pt x="639288" y="24063"/>
                    </a:cubicBezTo>
                    <a:cubicBezTo>
                      <a:pt x="557376" y="-3241"/>
                      <a:pt x="615839" y="13085"/>
                      <a:pt x="458814" y="0"/>
                    </a:cubicBezTo>
                    <a:cubicBezTo>
                      <a:pt x="330517" y="12829"/>
                      <a:pt x="338498" y="10026"/>
                      <a:pt x="314435" y="12031"/>
                    </a:cubicBezTo>
                    <a:close/>
                  </a:path>
                </a:pathLst>
              </a:custGeom>
              <a:solidFill>
                <a:srgbClr val="C8C2B6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58A4D12E-63B8-4F9D-A241-12185369B90F}"/>
                </a:ext>
              </a:extLst>
            </p:cNvPr>
            <p:cNvSpPr txBox="1"/>
            <p:nvPr/>
          </p:nvSpPr>
          <p:spPr>
            <a:xfrm>
              <a:off x="992200" y="2961971"/>
              <a:ext cx="1992365" cy="4140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600" kern="1300" dirty="0"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코드 설명</a:t>
              </a:r>
              <a:endParaRPr lang="en-US" altLang="ko-KR" sz="1600" kern="13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endParaRPr>
            </a:p>
          </p:txBody>
        </p:sp>
      </p:grpSp>
      <p:pic>
        <p:nvPicPr>
          <p:cNvPr id="8200" name="Picture 8" descr="말에 대한 이미지 검색결과">
            <a:extLst>
              <a:ext uri="{FF2B5EF4-FFF2-40B4-BE49-F238E27FC236}">
                <a16:creationId xmlns:a16="http://schemas.microsoft.com/office/drawing/2014/main" id="{2BC06901-1DAC-4179-B93B-9B2E3FC017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6212" y="1446283"/>
            <a:ext cx="3609506" cy="2882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 descr="집에 대한 이미지 검색결과">
            <a:extLst>
              <a:ext uri="{FF2B5EF4-FFF2-40B4-BE49-F238E27FC236}">
                <a16:creationId xmlns:a16="http://schemas.microsoft.com/office/drawing/2014/main" id="{CC068D90-875D-40C3-AE2B-3202FDFFC6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5651" y="1446283"/>
            <a:ext cx="4330437" cy="2882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DB075E6D-21B5-47BA-9121-219DE649C951}"/>
              </a:ext>
            </a:extLst>
          </p:cNvPr>
          <p:cNvSpPr/>
          <p:nvPr/>
        </p:nvSpPr>
        <p:spPr>
          <a:xfrm>
            <a:off x="2777076" y="2425841"/>
            <a:ext cx="156966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속력</a:t>
            </a:r>
            <a:endParaRPr lang="en-US" altLang="ko-KR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0BD0126-862F-44E2-A5A8-046292B29C65}"/>
              </a:ext>
            </a:extLst>
          </p:cNvPr>
          <p:cNvSpPr/>
          <p:nvPr/>
        </p:nvSpPr>
        <p:spPr>
          <a:xfrm>
            <a:off x="7599789" y="2425841"/>
            <a:ext cx="226215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수용력</a:t>
            </a:r>
            <a:endParaRPr lang="en-US" altLang="ko-KR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8206" name="Picture 14" descr="GRANİT GRİ">
            <a:extLst>
              <a:ext uri="{FF2B5EF4-FFF2-40B4-BE49-F238E27FC236}">
                <a16:creationId xmlns:a16="http://schemas.microsoft.com/office/drawing/2014/main" id="{A91E5108-9D08-4695-A120-8BB038A23C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3614" y="4388814"/>
            <a:ext cx="3686175" cy="2266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6799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7" grpId="0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423B2B6E-654C-40B0-B88F-2DDB8D25446C}"/>
              </a:ext>
            </a:extLst>
          </p:cNvPr>
          <p:cNvSpPr/>
          <p:nvPr/>
        </p:nvSpPr>
        <p:spPr>
          <a:xfrm>
            <a:off x="0" y="0"/>
            <a:ext cx="240632" cy="6858000"/>
          </a:xfrm>
          <a:prstGeom prst="rect">
            <a:avLst/>
          </a:prstGeom>
          <a:solidFill>
            <a:srgbClr val="434B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443E19FE-7A42-466A-9F13-74E26D09578E}"/>
              </a:ext>
            </a:extLst>
          </p:cNvPr>
          <p:cNvCxnSpPr>
            <a:cxnSpLocks/>
          </p:cNvCxnSpPr>
          <p:nvPr/>
        </p:nvCxnSpPr>
        <p:spPr>
          <a:xfrm>
            <a:off x="240632" y="637671"/>
            <a:ext cx="3204317" cy="0"/>
          </a:xfrm>
          <a:prstGeom prst="line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EA09041A-2CEF-4C43-A8F4-795B75BCD6D1}"/>
              </a:ext>
            </a:extLst>
          </p:cNvPr>
          <p:cNvSpPr txBox="1"/>
          <p:nvPr/>
        </p:nvSpPr>
        <p:spPr>
          <a:xfrm>
            <a:off x="240632" y="165361"/>
            <a:ext cx="33212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Abadi" panose="020B0604020104020204" pitchFamily="34" charset="0"/>
              </a:rPr>
              <a:t>6.4 </a:t>
            </a:r>
            <a:r>
              <a:rPr lang="ko-KR" altLang="en-US" sz="1600" dirty="0">
                <a:latin typeface="Abadi" panose="020B0604020104020204" pitchFamily="34" charset="0"/>
              </a:rPr>
              <a:t>컨브넷을 사용한 시퀀스처리</a:t>
            </a:r>
          </a:p>
          <a:p>
            <a:endParaRPr lang="ko-KR" altLang="en-US" sz="1600" dirty="0">
              <a:latin typeface="Abadi" panose="020B0604020104020204" pitchFamily="34" charset="0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4721BBA-0F16-409F-B52A-70391B2B28B2}"/>
              </a:ext>
            </a:extLst>
          </p:cNvPr>
          <p:cNvGrpSpPr/>
          <p:nvPr/>
        </p:nvGrpSpPr>
        <p:grpSpPr>
          <a:xfrm>
            <a:off x="481264" y="788047"/>
            <a:ext cx="2291131" cy="488478"/>
            <a:chOff x="693434" y="2961971"/>
            <a:chExt cx="2291131" cy="488478"/>
          </a:xfrm>
        </p:grpSpPr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BB5E375F-B816-49A5-AABE-6F31FE4701C3}"/>
                </a:ext>
              </a:extLst>
            </p:cNvPr>
            <p:cNvGrpSpPr/>
            <p:nvPr/>
          </p:nvGrpSpPr>
          <p:grpSpPr>
            <a:xfrm>
              <a:off x="693434" y="2964317"/>
              <a:ext cx="1888052" cy="486132"/>
              <a:chOff x="1614452" y="2930027"/>
              <a:chExt cx="783666" cy="285656"/>
            </a:xfrm>
          </p:grpSpPr>
          <p:sp>
            <p:nvSpPr>
              <p:cNvPr id="31" name="자유형: 도형 30">
                <a:extLst>
                  <a:ext uri="{FF2B5EF4-FFF2-40B4-BE49-F238E27FC236}">
                    <a16:creationId xmlns:a16="http://schemas.microsoft.com/office/drawing/2014/main" id="{BB57ED4D-044B-4775-BC44-E9D31B789664}"/>
                  </a:ext>
                </a:extLst>
              </p:cNvPr>
              <p:cNvSpPr/>
              <p:nvPr/>
            </p:nvSpPr>
            <p:spPr>
              <a:xfrm rot="21193953">
                <a:off x="1614452" y="2950988"/>
                <a:ext cx="783666" cy="264695"/>
              </a:xfrm>
              <a:custGeom>
                <a:avLst/>
                <a:gdLst>
                  <a:gd name="connsiteX0" fmla="*/ 156410 w 783666"/>
                  <a:gd name="connsiteY0" fmla="*/ 0 h 264695"/>
                  <a:gd name="connsiteX1" fmla="*/ 156410 w 783666"/>
                  <a:gd name="connsiteY1" fmla="*/ 0 h 264695"/>
                  <a:gd name="connsiteX2" fmla="*/ 48126 w 783666"/>
                  <a:gd name="connsiteY2" fmla="*/ 12032 h 264695"/>
                  <a:gd name="connsiteX3" fmla="*/ 24063 w 783666"/>
                  <a:gd name="connsiteY3" fmla="*/ 48126 h 264695"/>
                  <a:gd name="connsiteX4" fmla="*/ 0 w 783666"/>
                  <a:gd name="connsiteY4" fmla="*/ 72190 h 264695"/>
                  <a:gd name="connsiteX5" fmla="*/ 12031 w 783666"/>
                  <a:gd name="connsiteY5" fmla="*/ 156411 h 264695"/>
                  <a:gd name="connsiteX6" fmla="*/ 24063 w 783666"/>
                  <a:gd name="connsiteY6" fmla="*/ 192505 h 264695"/>
                  <a:gd name="connsiteX7" fmla="*/ 60158 w 783666"/>
                  <a:gd name="connsiteY7" fmla="*/ 204537 h 264695"/>
                  <a:gd name="connsiteX8" fmla="*/ 216568 w 783666"/>
                  <a:gd name="connsiteY8" fmla="*/ 216569 h 264695"/>
                  <a:gd name="connsiteX9" fmla="*/ 252663 w 783666"/>
                  <a:gd name="connsiteY9" fmla="*/ 228600 h 264695"/>
                  <a:gd name="connsiteX10" fmla="*/ 360947 w 783666"/>
                  <a:gd name="connsiteY10" fmla="*/ 252663 h 264695"/>
                  <a:gd name="connsiteX11" fmla="*/ 409073 w 783666"/>
                  <a:gd name="connsiteY11" fmla="*/ 264695 h 264695"/>
                  <a:gd name="connsiteX12" fmla="*/ 589547 w 783666"/>
                  <a:gd name="connsiteY12" fmla="*/ 252663 h 264695"/>
                  <a:gd name="connsiteX13" fmla="*/ 661736 w 783666"/>
                  <a:gd name="connsiteY13" fmla="*/ 228600 h 264695"/>
                  <a:gd name="connsiteX14" fmla="*/ 685800 w 783666"/>
                  <a:gd name="connsiteY14" fmla="*/ 204537 h 264695"/>
                  <a:gd name="connsiteX15" fmla="*/ 757989 w 783666"/>
                  <a:gd name="connsiteY15" fmla="*/ 180474 h 264695"/>
                  <a:gd name="connsiteX16" fmla="*/ 782052 w 783666"/>
                  <a:gd name="connsiteY16" fmla="*/ 108284 h 264695"/>
                  <a:gd name="connsiteX17" fmla="*/ 770021 w 783666"/>
                  <a:gd name="connsiteY17" fmla="*/ 72190 h 264695"/>
                  <a:gd name="connsiteX18" fmla="*/ 733926 w 783666"/>
                  <a:gd name="connsiteY18" fmla="*/ 60158 h 264695"/>
                  <a:gd name="connsiteX19" fmla="*/ 529389 w 783666"/>
                  <a:gd name="connsiteY19" fmla="*/ 48126 h 264695"/>
                  <a:gd name="connsiteX20" fmla="*/ 433136 w 783666"/>
                  <a:gd name="connsiteY20" fmla="*/ 36095 h 264695"/>
                  <a:gd name="connsiteX21" fmla="*/ 312821 w 783666"/>
                  <a:gd name="connsiteY21" fmla="*/ 12032 h 264695"/>
                  <a:gd name="connsiteX22" fmla="*/ 156410 w 783666"/>
                  <a:gd name="connsiteY22" fmla="*/ 0 h 2646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783666" h="264695">
                    <a:moveTo>
                      <a:pt x="156410" y="0"/>
                    </a:moveTo>
                    <a:lnTo>
                      <a:pt x="156410" y="0"/>
                    </a:lnTo>
                    <a:cubicBezTo>
                      <a:pt x="120315" y="4011"/>
                      <a:pt x="82256" y="-379"/>
                      <a:pt x="48126" y="12032"/>
                    </a:cubicBezTo>
                    <a:cubicBezTo>
                      <a:pt x="34537" y="16974"/>
                      <a:pt x="33096" y="36835"/>
                      <a:pt x="24063" y="48126"/>
                    </a:cubicBezTo>
                    <a:cubicBezTo>
                      <a:pt x="16977" y="56984"/>
                      <a:pt x="8021" y="64169"/>
                      <a:pt x="0" y="72190"/>
                    </a:cubicBezTo>
                    <a:cubicBezTo>
                      <a:pt x="4010" y="100264"/>
                      <a:pt x="6469" y="128603"/>
                      <a:pt x="12031" y="156411"/>
                    </a:cubicBezTo>
                    <a:cubicBezTo>
                      <a:pt x="14518" y="168847"/>
                      <a:pt x="15095" y="183537"/>
                      <a:pt x="24063" y="192505"/>
                    </a:cubicBezTo>
                    <a:cubicBezTo>
                      <a:pt x="33031" y="201473"/>
                      <a:pt x="47573" y="202964"/>
                      <a:pt x="60158" y="204537"/>
                    </a:cubicBezTo>
                    <a:cubicBezTo>
                      <a:pt x="112045" y="211023"/>
                      <a:pt x="164431" y="212558"/>
                      <a:pt x="216568" y="216569"/>
                    </a:cubicBezTo>
                    <a:cubicBezTo>
                      <a:pt x="228600" y="220579"/>
                      <a:pt x="240469" y="225116"/>
                      <a:pt x="252663" y="228600"/>
                    </a:cubicBezTo>
                    <a:cubicBezTo>
                      <a:pt x="304034" y="243277"/>
                      <a:pt x="305097" y="240252"/>
                      <a:pt x="360947" y="252663"/>
                    </a:cubicBezTo>
                    <a:cubicBezTo>
                      <a:pt x="377089" y="256250"/>
                      <a:pt x="393031" y="260684"/>
                      <a:pt x="409073" y="264695"/>
                    </a:cubicBezTo>
                    <a:cubicBezTo>
                      <a:pt x="469231" y="260684"/>
                      <a:pt x="529861" y="261190"/>
                      <a:pt x="589547" y="252663"/>
                    </a:cubicBezTo>
                    <a:cubicBezTo>
                      <a:pt x="614657" y="249076"/>
                      <a:pt x="661736" y="228600"/>
                      <a:pt x="661736" y="228600"/>
                    </a:cubicBezTo>
                    <a:cubicBezTo>
                      <a:pt x="669757" y="220579"/>
                      <a:pt x="675654" y="209610"/>
                      <a:pt x="685800" y="204537"/>
                    </a:cubicBezTo>
                    <a:cubicBezTo>
                      <a:pt x="708487" y="193194"/>
                      <a:pt x="757989" y="180474"/>
                      <a:pt x="757989" y="180474"/>
                    </a:cubicBezTo>
                    <a:cubicBezTo>
                      <a:pt x="766010" y="156411"/>
                      <a:pt x="790073" y="132347"/>
                      <a:pt x="782052" y="108284"/>
                    </a:cubicBezTo>
                    <a:cubicBezTo>
                      <a:pt x="778042" y="96253"/>
                      <a:pt x="778989" y="81158"/>
                      <a:pt x="770021" y="72190"/>
                    </a:cubicBezTo>
                    <a:cubicBezTo>
                      <a:pt x="761053" y="63222"/>
                      <a:pt x="746546" y="61420"/>
                      <a:pt x="733926" y="60158"/>
                    </a:cubicBezTo>
                    <a:cubicBezTo>
                      <a:pt x="665968" y="53362"/>
                      <a:pt x="597568" y="52137"/>
                      <a:pt x="529389" y="48126"/>
                    </a:cubicBezTo>
                    <a:cubicBezTo>
                      <a:pt x="497305" y="44116"/>
                      <a:pt x="465030" y="41411"/>
                      <a:pt x="433136" y="36095"/>
                    </a:cubicBezTo>
                    <a:cubicBezTo>
                      <a:pt x="370042" y="25579"/>
                      <a:pt x="388488" y="15815"/>
                      <a:pt x="312821" y="12032"/>
                    </a:cubicBezTo>
                    <a:cubicBezTo>
                      <a:pt x="256744" y="9228"/>
                      <a:pt x="182478" y="2005"/>
                      <a:pt x="156410" y="0"/>
                    </a:cubicBezTo>
                    <a:close/>
                  </a:path>
                </a:pathLst>
              </a:custGeom>
              <a:solidFill>
                <a:srgbClr val="E0E0D8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2" name="자유형: 도형 31">
                <a:extLst>
                  <a:ext uri="{FF2B5EF4-FFF2-40B4-BE49-F238E27FC236}">
                    <a16:creationId xmlns:a16="http://schemas.microsoft.com/office/drawing/2014/main" id="{D74EB930-B30D-4C15-A1C3-7B4839F33C69}"/>
                  </a:ext>
                </a:extLst>
              </p:cNvPr>
              <p:cNvSpPr/>
              <p:nvPr/>
            </p:nvSpPr>
            <p:spPr>
              <a:xfrm rot="384535">
                <a:off x="1628954" y="2930027"/>
                <a:ext cx="723509" cy="240631"/>
              </a:xfrm>
              <a:custGeom>
                <a:avLst/>
                <a:gdLst>
                  <a:gd name="connsiteX0" fmla="*/ 314435 w 723509"/>
                  <a:gd name="connsiteY0" fmla="*/ 12031 h 240631"/>
                  <a:gd name="connsiteX1" fmla="*/ 314435 w 723509"/>
                  <a:gd name="connsiteY1" fmla="*/ 12031 h 240631"/>
                  <a:gd name="connsiteX2" fmla="*/ 133961 w 723509"/>
                  <a:gd name="connsiteY2" fmla="*/ 48126 h 240631"/>
                  <a:gd name="connsiteX3" fmla="*/ 61772 w 723509"/>
                  <a:gd name="connsiteY3" fmla="*/ 72189 h 240631"/>
                  <a:gd name="connsiteX4" fmla="*/ 25677 w 723509"/>
                  <a:gd name="connsiteY4" fmla="*/ 84221 h 240631"/>
                  <a:gd name="connsiteX5" fmla="*/ 1614 w 723509"/>
                  <a:gd name="connsiteY5" fmla="*/ 156410 h 240631"/>
                  <a:gd name="connsiteX6" fmla="*/ 13645 w 723509"/>
                  <a:gd name="connsiteY6" fmla="*/ 192505 h 240631"/>
                  <a:gd name="connsiteX7" fmla="*/ 37709 w 723509"/>
                  <a:gd name="connsiteY7" fmla="*/ 216568 h 240631"/>
                  <a:gd name="connsiteX8" fmla="*/ 194119 w 723509"/>
                  <a:gd name="connsiteY8" fmla="*/ 240631 h 240631"/>
                  <a:gd name="connsiteX9" fmla="*/ 494909 w 723509"/>
                  <a:gd name="connsiteY9" fmla="*/ 228600 h 240631"/>
                  <a:gd name="connsiteX10" fmla="*/ 567098 w 723509"/>
                  <a:gd name="connsiteY10" fmla="*/ 216568 h 240631"/>
                  <a:gd name="connsiteX11" fmla="*/ 675382 w 723509"/>
                  <a:gd name="connsiteY11" fmla="*/ 204537 h 240631"/>
                  <a:gd name="connsiteX12" fmla="*/ 699445 w 723509"/>
                  <a:gd name="connsiteY12" fmla="*/ 180473 h 240631"/>
                  <a:gd name="connsiteX13" fmla="*/ 723509 w 723509"/>
                  <a:gd name="connsiteY13" fmla="*/ 108284 h 240631"/>
                  <a:gd name="connsiteX14" fmla="*/ 711477 w 723509"/>
                  <a:gd name="connsiteY14" fmla="*/ 48126 h 240631"/>
                  <a:gd name="connsiteX15" fmla="*/ 639288 w 723509"/>
                  <a:gd name="connsiteY15" fmla="*/ 24063 h 240631"/>
                  <a:gd name="connsiteX16" fmla="*/ 458814 w 723509"/>
                  <a:gd name="connsiteY16" fmla="*/ 0 h 240631"/>
                  <a:gd name="connsiteX17" fmla="*/ 314435 w 723509"/>
                  <a:gd name="connsiteY17" fmla="*/ 12031 h 2406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723509" h="240631">
                    <a:moveTo>
                      <a:pt x="314435" y="12031"/>
                    </a:moveTo>
                    <a:lnTo>
                      <a:pt x="314435" y="12031"/>
                    </a:lnTo>
                    <a:cubicBezTo>
                      <a:pt x="180944" y="26864"/>
                      <a:pt x="240602" y="12579"/>
                      <a:pt x="133961" y="48126"/>
                    </a:cubicBezTo>
                    <a:lnTo>
                      <a:pt x="61772" y="72189"/>
                    </a:lnTo>
                    <a:lnTo>
                      <a:pt x="25677" y="84221"/>
                    </a:lnTo>
                    <a:cubicBezTo>
                      <a:pt x="17656" y="108284"/>
                      <a:pt x="-6407" y="132347"/>
                      <a:pt x="1614" y="156410"/>
                    </a:cubicBezTo>
                    <a:cubicBezTo>
                      <a:pt x="5624" y="168442"/>
                      <a:pt x="7120" y="181630"/>
                      <a:pt x="13645" y="192505"/>
                    </a:cubicBezTo>
                    <a:cubicBezTo>
                      <a:pt x="19481" y="202232"/>
                      <a:pt x="27982" y="210732"/>
                      <a:pt x="37709" y="216568"/>
                    </a:cubicBezTo>
                    <a:cubicBezTo>
                      <a:pt x="72400" y="237382"/>
                      <a:pt x="187164" y="239936"/>
                      <a:pt x="194119" y="240631"/>
                    </a:cubicBezTo>
                    <a:cubicBezTo>
                      <a:pt x="294382" y="236621"/>
                      <a:pt x="394774" y="235060"/>
                      <a:pt x="494909" y="228600"/>
                    </a:cubicBezTo>
                    <a:cubicBezTo>
                      <a:pt x="519253" y="227029"/>
                      <a:pt x="542917" y="219792"/>
                      <a:pt x="567098" y="216568"/>
                    </a:cubicBezTo>
                    <a:cubicBezTo>
                      <a:pt x="603096" y="211768"/>
                      <a:pt x="639287" y="208547"/>
                      <a:pt x="675382" y="204537"/>
                    </a:cubicBezTo>
                    <a:cubicBezTo>
                      <a:pt x="683403" y="196516"/>
                      <a:pt x="694372" y="190619"/>
                      <a:pt x="699445" y="180473"/>
                    </a:cubicBezTo>
                    <a:cubicBezTo>
                      <a:pt x="710789" y="157786"/>
                      <a:pt x="723509" y="108284"/>
                      <a:pt x="723509" y="108284"/>
                    </a:cubicBezTo>
                    <a:cubicBezTo>
                      <a:pt x="719498" y="88231"/>
                      <a:pt x="725937" y="62586"/>
                      <a:pt x="711477" y="48126"/>
                    </a:cubicBezTo>
                    <a:cubicBezTo>
                      <a:pt x="693541" y="30190"/>
                      <a:pt x="663351" y="32084"/>
                      <a:pt x="639288" y="24063"/>
                    </a:cubicBezTo>
                    <a:cubicBezTo>
                      <a:pt x="557376" y="-3241"/>
                      <a:pt x="615839" y="13085"/>
                      <a:pt x="458814" y="0"/>
                    </a:cubicBezTo>
                    <a:cubicBezTo>
                      <a:pt x="330517" y="12829"/>
                      <a:pt x="338498" y="10026"/>
                      <a:pt x="314435" y="12031"/>
                    </a:cubicBezTo>
                    <a:close/>
                  </a:path>
                </a:pathLst>
              </a:custGeom>
              <a:solidFill>
                <a:srgbClr val="C8C2B6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58A4D12E-63B8-4F9D-A241-12185369B90F}"/>
                </a:ext>
              </a:extLst>
            </p:cNvPr>
            <p:cNvSpPr txBox="1"/>
            <p:nvPr/>
          </p:nvSpPr>
          <p:spPr>
            <a:xfrm>
              <a:off x="992200" y="2961971"/>
              <a:ext cx="1992365" cy="4140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600" kern="1300" dirty="0"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코드 설명</a:t>
              </a:r>
              <a:endParaRPr lang="en-US" altLang="ko-KR" sz="1600" kern="13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086AAB26-6B37-4642-9D81-A6456FF39641}"/>
              </a:ext>
            </a:extLst>
          </p:cNvPr>
          <p:cNvSpPr/>
          <p:nvPr/>
        </p:nvSpPr>
        <p:spPr>
          <a:xfrm>
            <a:off x="641042" y="2553610"/>
            <a:ext cx="4262706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경량성</a:t>
            </a:r>
            <a:endParaRPr lang="en-US" altLang="ko-KR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  <a:p>
            <a:pPr algn="ctr"/>
            <a:r>
              <a:rPr lang="en-US" altLang="ko-KR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1D_ConvNet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E82D6B8-4CEF-430A-B95D-A05764650D5F}"/>
              </a:ext>
            </a:extLst>
          </p:cNvPr>
          <p:cNvSpPr/>
          <p:nvPr/>
        </p:nvSpPr>
        <p:spPr>
          <a:xfrm>
            <a:off x="8732389" y="2553610"/>
            <a:ext cx="2262158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정확성</a:t>
            </a:r>
            <a:endParaRPr lang="en-US" altLang="ko-KR" sz="54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  <a:p>
            <a:pPr algn="ctr"/>
            <a:r>
              <a:rPr lang="en-US" altLang="ko-KR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RNN</a:t>
            </a:r>
            <a:endParaRPr lang="en-US" altLang="ko-KR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F4DA533-C146-4EE8-BB23-D9A2F9A357EA}"/>
              </a:ext>
            </a:extLst>
          </p:cNvPr>
          <p:cNvSpPr/>
          <p:nvPr/>
        </p:nvSpPr>
        <p:spPr>
          <a:xfrm>
            <a:off x="5017168" y="3039140"/>
            <a:ext cx="2881423" cy="123337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CNN</a:t>
            </a:r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4705837-67EC-491F-9770-C6808B2014C0}"/>
              </a:ext>
            </a:extLst>
          </p:cNvPr>
          <p:cNvSpPr/>
          <p:nvPr/>
        </p:nvSpPr>
        <p:spPr>
          <a:xfrm>
            <a:off x="5017168" y="4245511"/>
            <a:ext cx="2881423" cy="123337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1D CNN</a:t>
            </a:r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20C2285-C20D-4B86-B225-E0416D36ED40}"/>
              </a:ext>
            </a:extLst>
          </p:cNvPr>
          <p:cNvSpPr/>
          <p:nvPr/>
        </p:nvSpPr>
        <p:spPr>
          <a:xfrm>
            <a:off x="5017168" y="1805763"/>
            <a:ext cx="2881423" cy="123337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RNN</a:t>
            </a:r>
            <a:endParaRPr lang="ko-KR" altLang="en-US" dirty="0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3815D0CD-B43E-4371-8F2C-502A48CE8B61}"/>
              </a:ext>
            </a:extLst>
          </p:cNvPr>
          <p:cNvSpPr/>
          <p:nvPr/>
        </p:nvSpPr>
        <p:spPr>
          <a:xfrm>
            <a:off x="5304246" y="5911702"/>
            <a:ext cx="2307265" cy="478465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긴 시퀀스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73D8206E-374C-4736-9B22-51270967FEDE}"/>
              </a:ext>
            </a:extLst>
          </p:cNvPr>
          <p:cNvSpPr/>
          <p:nvPr/>
        </p:nvSpPr>
        <p:spPr>
          <a:xfrm>
            <a:off x="5471031" y="3767046"/>
            <a:ext cx="533029" cy="478465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짧</a:t>
            </a:r>
            <a:endParaRPr lang="ko-KR" altLang="en-US" dirty="0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F9321790-608B-485A-BD27-84BD56498240}"/>
              </a:ext>
            </a:extLst>
          </p:cNvPr>
          <p:cNvSpPr/>
          <p:nvPr/>
        </p:nvSpPr>
        <p:spPr>
          <a:xfrm>
            <a:off x="6194744" y="3767045"/>
            <a:ext cx="533029" cy="478465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짧</a:t>
            </a:r>
            <a:endParaRPr lang="ko-KR" altLang="en-US" dirty="0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AED1A347-A0D4-461A-B1E9-C26779624937}"/>
              </a:ext>
            </a:extLst>
          </p:cNvPr>
          <p:cNvSpPr/>
          <p:nvPr/>
        </p:nvSpPr>
        <p:spPr>
          <a:xfrm>
            <a:off x="6918457" y="3767045"/>
            <a:ext cx="533029" cy="478465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짧</a:t>
            </a:r>
            <a:endParaRPr lang="ko-KR" altLang="en-US" dirty="0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DCFFEA5E-FB04-489C-8FC8-146551AB2830}"/>
              </a:ext>
            </a:extLst>
          </p:cNvPr>
          <p:cNvSpPr/>
          <p:nvPr/>
        </p:nvSpPr>
        <p:spPr>
          <a:xfrm>
            <a:off x="5304246" y="2540970"/>
            <a:ext cx="2307265" cy="478465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전처리 된 시퀀스</a:t>
            </a:r>
          </a:p>
        </p:txBody>
      </p:sp>
    </p:spTree>
    <p:extLst>
      <p:ext uri="{BB962C8B-B14F-4D97-AF65-F5344CB8AC3E}">
        <p14:creationId xmlns:p14="http://schemas.microsoft.com/office/powerpoint/2010/main" val="2634481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64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7.40741E-7 L -0.00209 -0.24259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4" y="-1213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0"/>
                            </p:stCondLst>
                            <p:childTnLst>
                              <p:par>
                                <p:cTn id="12" presetID="14" presetClass="exit" presetSubtype="1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64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2.22222E-6 L 0.00026 -0.11111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-5556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64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2.22222E-6 L -0.00026 -0.10972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-5486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64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2.22222E-6 L -2.91667E-6 -0.11111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5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53" presetClass="exit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64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4.07407E-6 L -0.00039 -0.17986 " pathEditMode="relative" rAng="0" ptsTypes="AA">
                                      <p:cBhvr>
                                        <p:cTn id="56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-900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500"/>
                            </p:stCondLst>
                            <p:childTnLst>
                              <p:par>
                                <p:cTn id="58" presetID="27" presetClass="emph" presetSubtype="0" fill="remove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9" dur="250" autoRev="1" fill="remove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60" dur="250" autoRev="1" fill="remove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61" dur="250" autoRev="1" fill="remove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2" dur="250" autoRev="1" fill="remove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6" grpId="2" animBg="1"/>
      <p:bldP spid="18" grpId="0" animBg="1"/>
      <p:bldP spid="18" grpId="1" animBg="1"/>
      <p:bldP spid="18" grpId="2" animBg="1"/>
      <p:bldP spid="19" grpId="0" animBg="1"/>
      <p:bldP spid="19" grpId="1" animBg="1"/>
      <p:bldP spid="19" grpId="2" animBg="1"/>
      <p:bldP spid="20" grpId="0" animBg="1"/>
      <p:bldP spid="20" grpId="1" animBg="1"/>
      <p:bldP spid="20" grpId="2" animBg="1"/>
      <p:bldP spid="22" grpId="0" animBg="1"/>
      <p:bldP spid="22" grpId="1" animBg="1"/>
      <p:bldP spid="22" grpId="2" animBg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423B2B6E-654C-40B0-B88F-2DDB8D25446C}"/>
              </a:ext>
            </a:extLst>
          </p:cNvPr>
          <p:cNvSpPr/>
          <p:nvPr/>
        </p:nvSpPr>
        <p:spPr>
          <a:xfrm>
            <a:off x="0" y="0"/>
            <a:ext cx="240632" cy="6858000"/>
          </a:xfrm>
          <a:prstGeom prst="rect">
            <a:avLst/>
          </a:prstGeom>
          <a:solidFill>
            <a:srgbClr val="434B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443E19FE-7A42-466A-9F13-74E26D09578E}"/>
              </a:ext>
            </a:extLst>
          </p:cNvPr>
          <p:cNvCxnSpPr>
            <a:cxnSpLocks/>
          </p:cNvCxnSpPr>
          <p:nvPr/>
        </p:nvCxnSpPr>
        <p:spPr>
          <a:xfrm>
            <a:off x="240632" y="637671"/>
            <a:ext cx="3204317" cy="0"/>
          </a:xfrm>
          <a:prstGeom prst="line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EA09041A-2CEF-4C43-A8F4-795B75BCD6D1}"/>
              </a:ext>
            </a:extLst>
          </p:cNvPr>
          <p:cNvSpPr txBox="1"/>
          <p:nvPr/>
        </p:nvSpPr>
        <p:spPr>
          <a:xfrm>
            <a:off x="240632" y="165361"/>
            <a:ext cx="33212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Abadi" panose="020B0604020104020204" pitchFamily="34" charset="0"/>
              </a:rPr>
              <a:t>6.4 </a:t>
            </a:r>
            <a:r>
              <a:rPr lang="ko-KR" altLang="en-US" sz="1600" dirty="0">
                <a:latin typeface="Abadi" panose="020B0604020104020204" pitchFamily="34" charset="0"/>
              </a:rPr>
              <a:t>컨브넷을 사용한 시퀀스처리</a:t>
            </a:r>
          </a:p>
          <a:p>
            <a:endParaRPr lang="ko-KR" altLang="en-US" sz="1600" dirty="0">
              <a:latin typeface="Abadi" panose="020B0604020104020204" pitchFamily="34" charset="0"/>
            </a:endParaRPr>
          </a:p>
        </p:txBody>
      </p:sp>
      <p:pic>
        <p:nvPicPr>
          <p:cNvPr id="10" name="Picture 3">
            <a:extLst>
              <a:ext uri="{FF2B5EF4-FFF2-40B4-BE49-F238E27FC236}">
                <a16:creationId xmlns:a16="http://schemas.microsoft.com/office/drawing/2014/main" id="{62BFB524-1F7A-4AE6-BCCE-AB81209640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264" y="3614523"/>
            <a:ext cx="4795713" cy="28482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76108BF2-DCB6-4EE2-BBEC-CE64E9E5CB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264" y="766309"/>
            <a:ext cx="4798272" cy="28482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" name="Picture 2">
            <a:extLst>
              <a:ext uri="{FF2B5EF4-FFF2-40B4-BE49-F238E27FC236}">
                <a16:creationId xmlns:a16="http://schemas.microsoft.com/office/drawing/2014/main" id="{EF4B6A25-35A0-4E3E-BA7A-6D2845E285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2466" y="1047151"/>
            <a:ext cx="3731339" cy="23818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" name="Picture 3">
            <a:extLst>
              <a:ext uri="{FF2B5EF4-FFF2-40B4-BE49-F238E27FC236}">
                <a16:creationId xmlns:a16="http://schemas.microsoft.com/office/drawing/2014/main" id="{78B1A0D2-5C10-4278-905D-E2BE98BBF7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2466" y="3830837"/>
            <a:ext cx="3596389" cy="24155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1175033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423B2B6E-654C-40B0-B88F-2DDB8D25446C}"/>
              </a:ext>
            </a:extLst>
          </p:cNvPr>
          <p:cNvSpPr/>
          <p:nvPr/>
        </p:nvSpPr>
        <p:spPr>
          <a:xfrm>
            <a:off x="0" y="0"/>
            <a:ext cx="240632" cy="6858000"/>
          </a:xfrm>
          <a:prstGeom prst="rect">
            <a:avLst/>
          </a:prstGeom>
          <a:solidFill>
            <a:srgbClr val="434B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3596287-4581-452C-8B6B-9DAE9E9FCC77}"/>
              </a:ext>
            </a:extLst>
          </p:cNvPr>
          <p:cNvSpPr/>
          <p:nvPr/>
        </p:nvSpPr>
        <p:spPr>
          <a:xfrm>
            <a:off x="5311170" y="2967335"/>
            <a:ext cx="156966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26737201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7069</TotalTime>
  <Words>3458</Words>
  <Application>Microsoft Office PowerPoint</Application>
  <PresentationFormat>와이드스크린</PresentationFormat>
  <Paragraphs>758</Paragraphs>
  <Slides>96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96</vt:i4>
      </vt:variant>
    </vt:vector>
  </HeadingPairs>
  <TitlesOfParts>
    <vt:vector size="108" baseType="lpstr">
      <vt:lpstr>Microsoft GothicNeo</vt:lpstr>
      <vt:lpstr>Noto Sans KR</vt:lpstr>
      <vt:lpstr>Roboto</vt:lpstr>
      <vt:lpstr>Malgun Gothic</vt:lpstr>
      <vt:lpstr>Malgun Gothic</vt:lpstr>
      <vt:lpstr>맑은 고딕 Semilight</vt:lpstr>
      <vt:lpstr>Abadi</vt:lpstr>
      <vt:lpstr>Aharoni</vt:lpstr>
      <vt:lpstr>Arial</vt:lpstr>
      <vt:lpstr>Consolas</vt:lpstr>
      <vt:lpstr>Courier New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홍 혁진</dc:creator>
  <cp:lastModifiedBy>홍 혁진</cp:lastModifiedBy>
  <cp:revision>58</cp:revision>
  <dcterms:created xsi:type="dcterms:W3CDTF">2020-01-23T03:27:43Z</dcterms:created>
  <dcterms:modified xsi:type="dcterms:W3CDTF">2020-01-28T01:17:17Z</dcterms:modified>
</cp:coreProperties>
</file>